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</p:sldMasterIdLst>
  <p:notesMasterIdLst>
    <p:notesMasterId r:id="rId16"/>
  </p:notesMasterIdLst>
  <p:sldIdLst>
    <p:sldId id="260" r:id="rId5"/>
    <p:sldId id="268" r:id="rId6"/>
    <p:sldId id="271" r:id="rId7"/>
    <p:sldId id="265" r:id="rId8"/>
    <p:sldId id="262" r:id="rId9"/>
    <p:sldId id="270" r:id="rId10"/>
    <p:sldId id="269" r:id="rId11"/>
    <p:sldId id="273" r:id="rId12"/>
    <p:sldId id="266" r:id="rId13"/>
    <p:sldId id="272" r:id="rId14"/>
    <p:sldId id="274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808"/>
    <a:srgbClr val="E87A2E"/>
    <a:srgbClr val="695433"/>
    <a:srgbClr val="891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92" autoAdjust="0"/>
  </p:normalViewPr>
  <p:slideViewPr>
    <p:cSldViewPr snapToGrid="0" snapToObjects="1"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74615-F5AD-44AB-B116-E4FB5C89F986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80371-C0D2-4F8D-9324-9BC1F8EFD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2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>
              <a:latin typeface="Gill Sans MT" panose="020B050202010402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0371-C0D2-4F8D-9324-9BC1F8EFD6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4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0371-C0D2-4F8D-9324-9BC1F8EFD6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6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0371-C0D2-4F8D-9324-9BC1F8EFD6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2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36% of deaths world wide of 10-24 year old are due to maternal, perinatal, infectious and nutritional causes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Patton, G.C., Coffey, C., Sawyer, S.M., et al. ‘Global patterns of mortality in young people: a systematic analysis of population health data’.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Lancet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2009; 374: 881–92.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83% of adolescent girls in India have iron deficiency anaemia    http://www.who.int/nutrition/nlis/en/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Complications during pregnancy and childbirth are the second cause of death for 15-19 year-old girls globally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 and </a:t>
            </a:r>
            <a:r>
              <a:rPr lang="en-US" sz="1200" dirty="0" smtClean="0">
                <a:latin typeface="Gill Sans MT" panose="020B0502020104020203" pitchFamily="34" charset="0"/>
              </a:rPr>
              <a:t>Babies born to mother under 20 face a 50% higher risk of dying 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from WHO Media Centre Adolescent Pregnancy Fact Sheet N364 Sept 2014  http://www.who.int/mediacentre/factsheets/fs364/en/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0371-C0D2-4F8D-9324-9BC1F8EFD6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11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0371-C0D2-4F8D-9324-9BC1F8EFD6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5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40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27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64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75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8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lang="en-US" sz="4000" kern="1200">
          <a:solidFill>
            <a:srgbClr val="7F7F7F"/>
          </a:solidFill>
          <a:latin typeface="Gill Sans MT"/>
          <a:ea typeface="ＭＳ Ｐゴシック" pitchFamily="-1" charset="-128"/>
          <a:cs typeface="Gill Sans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4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ealth and nutrition powerpoint pngs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7A2E"/>
          </a:solidFill>
          <a:latin typeface="Gill Sans MT"/>
          <a:ea typeface="ＭＳ Ｐゴシック" pitchFamily="-1" charset="-128"/>
          <a:cs typeface="Gill Sans M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49329" y="1190779"/>
            <a:ext cx="4955458" cy="48560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Gill Sans MT"/>
                <a:cs typeface="Gill Sans M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Gill Sans MT Std Light"/>
              </a:rPr>
              <a:t>Impacting Nutrition of Adolescent Girls: Vietnam Nutrition Clubs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Gill Sans MT Std Light"/>
              </a:rPr>
              <a:t>Girl Power in Play Symposium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Gill Sans MT Std Light"/>
              </a:rPr>
              <a:t>June 18-19, 2015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Gill Sans MT Std Light"/>
              </a:rPr>
              <a:t>Dr. Carolyn MacDonald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Gill Sans MT Std Light"/>
              </a:rPr>
              <a:t>Nutrition Director, World Vision International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1" y="1190779"/>
            <a:ext cx="304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013" y="1668912"/>
            <a:ext cx="826885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atin typeface="Gill Sans MT" panose="020B0502020104020203" pitchFamily="34" charset="0"/>
              </a:rPr>
              <a:t>Sports organizations</a:t>
            </a:r>
            <a:r>
              <a:rPr lang="en-US" sz="2400" dirty="0" smtClean="0">
                <a:latin typeface="Gill Sans MT" panose="020B0502020104020203" pitchFamily="34" charset="0"/>
              </a:rPr>
              <a:t>: How are you linked with nutrition programs? How are you using your platform to ensure good nutrition for girls?</a:t>
            </a:r>
          </a:p>
          <a:p>
            <a:pPr lvl="0"/>
            <a:endParaRPr lang="en-US" sz="2400" dirty="0" smtClean="0">
              <a:latin typeface="Gill Sans MT" panose="020B0502020104020203" pitchFamily="34" charset="0"/>
            </a:endParaRPr>
          </a:p>
          <a:p>
            <a:pPr lvl="0"/>
            <a:r>
              <a:rPr lang="en-US" sz="2400" b="1" dirty="0" smtClean="0">
                <a:latin typeface="Gill Sans MT" panose="020B0502020104020203" pitchFamily="34" charset="0"/>
              </a:rPr>
              <a:t>NGOs and donors</a:t>
            </a:r>
            <a:r>
              <a:rPr lang="en-US" sz="2400" dirty="0" smtClean="0">
                <a:latin typeface="Gill Sans MT" panose="020B0502020104020203" pitchFamily="34" charset="0"/>
              </a:rPr>
              <a:t>: How do the family and community based nutrition programs target and track adolescent nutrition?</a:t>
            </a:r>
          </a:p>
          <a:p>
            <a:pPr lvl="0"/>
            <a:endParaRPr lang="en-US" sz="2400" dirty="0">
              <a:latin typeface="Gill Sans MT" panose="020B0502020104020203" pitchFamily="34" charset="0"/>
            </a:endParaRPr>
          </a:p>
          <a:p>
            <a:pPr lvl="0"/>
            <a:r>
              <a:rPr lang="en-US" sz="2400" b="1" dirty="0" smtClean="0">
                <a:latin typeface="Gill Sans MT" panose="020B0502020104020203" pitchFamily="34" charset="0"/>
              </a:rPr>
              <a:t>Research institutions</a:t>
            </a:r>
            <a:r>
              <a:rPr lang="en-US" sz="2400" dirty="0" smtClean="0">
                <a:latin typeface="Gill Sans MT" panose="020B0502020104020203" pitchFamily="34" charset="0"/>
              </a:rPr>
              <a:t>: How is your research contributing to the gap in information on adolescent girl nutrition?</a:t>
            </a:r>
          </a:p>
          <a:p>
            <a:pPr lvl="0"/>
            <a:endParaRPr lang="en-US" sz="2400" b="1" dirty="0">
              <a:latin typeface="Gill Sans MT" panose="020B0502020104020203" pitchFamily="34" charset="0"/>
            </a:endParaRPr>
          </a:p>
          <a:p>
            <a:pPr lvl="0"/>
            <a:r>
              <a:rPr lang="en-US" sz="2400" b="1" dirty="0" smtClean="0">
                <a:latin typeface="Gill Sans MT" panose="020B0502020104020203" pitchFamily="34" charset="0"/>
              </a:rPr>
              <a:t>Governments</a:t>
            </a:r>
            <a:r>
              <a:rPr lang="en-US" sz="2400" dirty="0" smtClean="0">
                <a:latin typeface="Gill Sans MT" panose="020B0502020104020203" pitchFamily="34" charset="0"/>
              </a:rPr>
              <a:t>: How are your investments ensuring girls’ nutrition is not neglected? </a:t>
            </a:r>
            <a:endParaRPr lang="en-US" sz="2400" dirty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08013" y="749454"/>
            <a:ext cx="79021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E87A2E"/>
                </a:solidFill>
                <a:latin typeface="Gill Sans MT" pitchFamily="34" charset="0"/>
              </a:rPr>
              <a:t>Let’s stop neglecting girls’ nutrition!</a:t>
            </a:r>
            <a:endParaRPr lang="en-US" altLang="en-US" sz="3600" b="1" dirty="0">
              <a:solidFill>
                <a:srgbClr val="E87A2E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02787" y="615284"/>
            <a:ext cx="79021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E87A2E"/>
                </a:solidFill>
                <a:latin typeface="Gill Sans MT" pitchFamily="34" charset="0"/>
              </a:rPr>
              <a:t>Breaking the Cycle!</a:t>
            </a:r>
            <a:endParaRPr lang="en-US" altLang="en-US" sz="3600" b="1" dirty="0">
              <a:solidFill>
                <a:srgbClr val="E87A2E"/>
              </a:solidFill>
              <a:latin typeface="Gill Sans M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0" y="1298337"/>
            <a:ext cx="7885119" cy="5163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2" y="1261615"/>
            <a:ext cx="8775510" cy="5180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92" y="1261615"/>
            <a:ext cx="3234331" cy="5180916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06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41663" y="665292"/>
            <a:ext cx="7404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E87A2E"/>
                </a:solidFill>
                <a:latin typeface="Gill Sans MT" pitchFamily="34" charset="0"/>
              </a:rPr>
              <a:t>Meet 12-year-old </a:t>
            </a:r>
            <a:r>
              <a:rPr lang="en-US" altLang="en-US" sz="3600" b="1" dirty="0" err="1" smtClean="0">
                <a:solidFill>
                  <a:srgbClr val="E87A2E"/>
                </a:solidFill>
                <a:latin typeface="Gill Sans MT" pitchFamily="34" charset="0"/>
              </a:rPr>
              <a:t>Thuy</a:t>
            </a:r>
            <a:endParaRPr lang="en-US" altLang="en-US" sz="3600" b="1" dirty="0">
              <a:solidFill>
                <a:srgbClr val="E87A2E"/>
              </a:solidFill>
              <a:latin typeface="Gill Sans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" y="1490345"/>
            <a:ext cx="4514200" cy="3009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04" y="3513221"/>
            <a:ext cx="4387868" cy="2925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074" y="4975843"/>
            <a:ext cx="3942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Thuy</a:t>
            </a:r>
            <a:r>
              <a:rPr lang="en-US" dirty="0" smtClean="0"/>
              <a:t>, currently a 6</a:t>
            </a:r>
            <a:r>
              <a:rPr lang="en-US" baseline="30000" dirty="0" smtClean="0"/>
              <a:t>th</a:t>
            </a:r>
            <a:r>
              <a:rPr lang="en-US" dirty="0" smtClean="0"/>
              <a:t> grader, works together with her parents to improve the livelihood of the family.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6255" y="110836"/>
            <a:ext cx="8714509" cy="6414655"/>
            <a:chOff x="1613" y="1305"/>
            <a:chExt cx="11551" cy="8622"/>
          </a:xfrm>
        </p:grpSpPr>
        <p:sp>
          <p:nvSpPr>
            <p:cNvPr id="5" name="Text Box 78"/>
            <p:cNvSpPr txBox="1">
              <a:spLocks noChangeArrowheads="1"/>
            </p:cNvSpPr>
            <p:nvPr/>
          </p:nvSpPr>
          <p:spPr bwMode="auto">
            <a:xfrm>
              <a:off x="3183" y="1305"/>
              <a:ext cx="7143" cy="7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300" b="1">
                  <a:effectLst/>
                  <a:latin typeface="Calibri"/>
                  <a:ea typeface="Calibri"/>
                  <a:cs typeface="Times New Roman"/>
                </a:rPr>
                <a:t>Nutrition Club Approach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Calibri"/>
                  <a:cs typeface="Times New Roman"/>
                </a:rPr>
                <a:t> 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741" y="6509"/>
              <a:ext cx="4183" cy="13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300" b="1">
                  <a:effectLst/>
                  <a:latin typeface="Calibri"/>
                  <a:ea typeface="Calibri"/>
                  <a:cs typeface="Times New Roman"/>
                </a:rPr>
                <a:t>Nutrition Club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Text Box 80"/>
            <p:cNvSpPr txBox="1">
              <a:spLocks noChangeArrowheads="1"/>
            </p:cNvSpPr>
            <p:nvPr/>
          </p:nvSpPr>
          <p:spPr bwMode="auto">
            <a:xfrm>
              <a:off x="9822" y="5775"/>
              <a:ext cx="3340" cy="184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>
                  <a:effectLst/>
                  <a:latin typeface="Calibri"/>
                  <a:ea typeface="Calibri"/>
                  <a:cs typeface="Times New Roman"/>
                </a:rPr>
                <a:t>National Health Program</a:t>
              </a:r>
              <a:endParaRPr lang="en-US" sz="2000" b="1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 dirty="0">
                  <a:effectLst/>
                  <a:latin typeface="Calibri"/>
                  <a:ea typeface="Calibri"/>
                  <a:cs typeface="Times New Roman"/>
                </a:rPr>
                <a:t>Vitamin A Supplementation</a:t>
              </a:r>
              <a:endParaRPr lang="en-US" sz="1600" b="1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 dirty="0">
                  <a:effectLst/>
                  <a:latin typeface="Calibri"/>
                  <a:ea typeface="Calibri"/>
                  <a:cs typeface="Times New Roman"/>
                </a:rPr>
                <a:t>Immunization </a:t>
              </a:r>
              <a:endParaRPr lang="en-US" sz="1600" b="1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 dirty="0">
                  <a:effectLst/>
                  <a:latin typeface="Calibri"/>
                  <a:ea typeface="Calibri"/>
                  <a:cs typeface="Times New Roman"/>
                </a:rPr>
                <a:t>Deworming</a:t>
              </a:r>
              <a:endParaRPr lang="en-US" sz="16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Text Box 81"/>
            <p:cNvSpPr txBox="1">
              <a:spLocks noChangeArrowheads="1"/>
            </p:cNvSpPr>
            <p:nvPr/>
          </p:nvSpPr>
          <p:spPr bwMode="auto">
            <a:xfrm>
              <a:off x="9802" y="7920"/>
              <a:ext cx="3360" cy="1988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 b="1" dirty="0" smtClean="0">
                  <a:effectLst/>
                  <a:latin typeface="Calibri"/>
                  <a:ea typeface="Calibri"/>
                  <a:cs typeface="Times New Roman"/>
                </a:rPr>
                <a:t>BCC/PDH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Calibri"/>
                  <a:ea typeface="Calibri"/>
                  <a:cs typeface="Times New Roman"/>
                </a:rPr>
                <a:t>             3+ 6 package core package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Calibri"/>
                  <a:ea typeface="Calibri"/>
                  <a:cs typeface="Times New Roman"/>
                </a:rPr>
                <a:t>              Child care practices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Calibri"/>
                  <a:ea typeface="Calibri"/>
                  <a:cs typeface="Times New Roman"/>
                </a:rPr>
                <a:t>             Child accident prevention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Calibri"/>
                  <a:cs typeface="Times New Roman"/>
                </a:rPr>
                <a:t> </a:t>
              </a:r>
            </a:p>
          </p:txBody>
        </p:sp>
        <p:sp>
          <p:nvSpPr>
            <p:cNvPr id="9" name="Text Box 82"/>
            <p:cNvSpPr txBox="1">
              <a:spLocks noChangeArrowheads="1"/>
            </p:cNvSpPr>
            <p:nvPr/>
          </p:nvSpPr>
          <p:spPr bwMode="auto">
            <a:xfrm>
              <a:off x="7541" y="9507"/>
              <a:ext cx="1861" cy="40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>
                  <a:effectLst/>
                  <a:latin typeface="Calibri"/>
                  <a:ea typeface="Calibri"/>
                  <a:cs typeface="Times New Roman"/>
                </a:rPr>
                <a:t>WASH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83"/>
            <p:cNvSpPr txBox="1">
              <a:spLocks noChangeArrowheads="1"/>
            </p:cNvSpPr>
            <p:nvPr/>
          </p:nvSpPr>
          <p:spPr bwMode="auto">
            <a:xfrm>
              <a:off x="1613" y="6651"/>
              <a:ext cx="2101" cy="327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 dirty="0">
                  <a:effectLst/>
                  <a:latin typeface="Calibri"/>
                  <a:ea typeface="Calibri"/>
                  <a:cs typeface="Times New Roman"/>
                </a:rPr>
                <a:t>Community Interest Groups</a:t>
              </a:r>
              <a:endParaRPr lang="en-US" sz="14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 dirty="0">
                  <a:solidFill>
                    <a:srgbClr val="0000CC"/>
                  </a:solidFill>
                  <a:effectLst/>
                  <a:latin typeface="Calibri"/>
                  <a:ea typeface="Calibri"/>
                  <a:cs typeface="Times New Roman"/>
                </a:rPr>
                <a:t>Saving Group</a:t>
              </a:r>
              <a:endParaRPr lang="en-US" sz="1400" dirty="0">
                <a:solidFill>
                  <a:srgbClr val="0000CC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600" b="1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US" sz="14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 dirty="0">
                  <a:effectLst/>
                  <a:latin typeface="Calibri"/>
                  <a:ea typeface="Calibri"/>
                  <a:cs typeface="Times New Roman"/>
                </a:rPr>
                <a:t>Chicken Rearing Group</a:t>
              </a:r>
              <a:endParaRPr lang="en-US" sz="14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500" b="1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US" sz="14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 dirty="0">
                  <a:solidFill>
                    <a:srgbClr val="0000CC"/>
                  </a:solidFill>
                  <a:effectLst/>
                  <a:latin typeface="Calibri"/>
                  <a:ea typeface="Calibri"/>
                  <a:cs typeface="Times New Roman"/>
                </a:rPr>
                <a:t>Pig Rearing Group</a:t>
              </a:r>
              <a:endParaRPr lang="en-US" sz="1400" dirty="0">
                <a:solidFill>
                  <a:srgbClr val="0000CC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b="1" dirty="0">
                  <a:effectLst/>
                  <a:latin typeface="Calibri"/>
                  <a:ea typeface="Calibri"/>
                  <a:cs typeface="Times New Roman"/>
                </a:rPr>
                <a:t/>
              </a:r>
              <a:br>
                <a:rPr lang="en-US" sz="1000" b="1" dirty="0">
                  <a:effectLst/>
                  <a:latin typeface="Calibri"/>
                  <a:ea typeface="Calibri"/>
                  <a:cs typeface="Times New Roman"/>
                </a:rPr>
              </a:b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b="1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84"/>
            <p:cNvSpPr txBox="1">
              <a:spLocks noChangeArrowheads="1"/>
            </p:cNvSpPr>
            <p:nvPr/>
          </p:nvSpPr>
          <p:spPr bwMode="auto">
            <a:xfrm>
              <a:off x="4165" y="9507"/>
              <a:ext cx="1705" cy="38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>
                  <a:effectLst/>
                  <a:latin typeface="Calibri"/>
                  <a:ea typeface="Calibri"/>
                  <a:cs typeface="Times New Roman"/>
                </a:rPr>
                <a:t>ECCD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Text Box 85"/>
            <p:cNvSpPr txBox="1">
              <a:spLocks noChangeArrowheads="1"/>
            </p:cNvSpPr>
            <p:nvPr/>
          </p:nvSpPr>
          <p:spPr bwMode="auto">
            <a:xfrm>
              <a:off x="5097" y="4229"/>
              <a:ext cx="3429" cy="50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 dirty="0">
                  <a:effectLst/>
                  <a:latin typeface="Calibri"/>
                  <a:ea typeface="Calibri"/>
                  <a:cs typeface="Times New Roman"/>
                </a:rPr>
                <a:t>Village Development Board </a:t>
              </a:r>
              <a:endParaRPr lang="en-US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Text Box 86"/>
            <p:cNvSpPr txBox="1">
              <a:spLocks noChangeArrowheads="1"/>
            </p:cNvSpPr>
            <p:nvPr/>
          </p:nvSpPr>
          <p:spPr bwMode="auto">
            <a:xfrm>
              <a:off x="9840" y="4229"/>
              <a:ext cx="3319" cy="136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>
                  <a:effectLst/>
                  <a:latin typeface="Calibri"/>
                  <a:ea typeface="Calibri"/>
                  <a:cs typeface="Times New Roman"/>
                </a:rPr>
                <a:t>Commune Health Center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Text Box 87"/>
            <p:cNvSpPr txBox="1">
              <a:spLocks noChangeArrowheads="1"/>
            </p:cNvSpPr>
            <p:nvPr/>
          </p:nvSpPr>
          <p:spPr bwMode="auto">
            <a:xfrm>
              <a:off x="5457" y="8310"/>
              <a:ext cx="2652" cy="82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 dirty="0">
                  <a:effectLst/>
                  <a:latin typeface="Calibri"/>
                  <a:ea typeface="Calibri"/>
                  <a:cs typeface="Times New Roman"/>
                </a:rPr>
                <a:t>Growth Monitoring Program </a:t>
              </a:r>
              <a:endParaRPr lang="en-US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Text Box 88"/>
            <p:cNvSpPr txBox="1">
              <a:spLocks noChangeArrowheads="1"/>
            </p:cNvSpPr>
            <p:nvPr/>
          </p:nvSpPr>
          <p:spPr bwMode="auto">
            <a:xfrm>
              <a:off x="5628" y="5279"/>
              <a:ext cx="2383" cy="73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 dirty="0">
                  <a:effectLst/>
                  <a:latin typeface="Calibri"/>
                  <a:ea typeface="Calibri"/>
                  <a:cs typeface="Times New Roman"/>
                </a:rPr>
                <a:t>Nutrition Club Facilitators </a:t>
              </a:r>
              <a:endParaRPr lang="en-US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Text Box 89"/>
            <p:cNvSpPr txBox="1">
              <a:spLocks noChangeArrowheads="1"/>
            </p:cNvSpPr>
            <p:nvPr/>
          </p:nvSpPr>
          <p:spPr bwMode="auto">
            <a:xfrm>
              <a:off x="6943" y="2520"/>
              <a:ext cx="2100" cy="12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/>
                  <a:ea typeface="Calibri"/>
                  <a:cs typeface="Times New Roman"/>
                </a:rPr>
                <a:t>District Project Management Board 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Text Box 91"/>
            <p:cNvSpPr txBox="1">
              <a:spLocks noChangeArrowheads="1"/>
            </p:cNvSpPr>
            <p:nvPr/>
          </p:nvSpPr>
          <p:spPr bwMode="auto">
            <a:xfrm>
              <a:off x="4570" y="2520"/>
              <a:ext cx="1872" cy="12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/>
                  <a:ea typeface="Calibri"/>
                  <a:cs typeface="Times New Roman"/>
                </a:rPr>
                <a:t>Area Development Program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Calibri"/>
                  <a:cs typeface="Times New Roman"/>
                </a:rPr>
                <a:t>     </a:t>
              </a:r>
            </a:p>
          </p:txBody>
        </p:sp>
        <p:sp>
          <p:nvSpPr>
            <p:cNvPr id="18" name="Text Box 92"/>
            <p:cNvSpPr txBox="1">
              <a:spLocks noChangeArrowheads="1"/>
            </p:cNvSpPr>
            <p:nvPr/>
          </p:nvSpPr>
          <p:spPr bwMode="auto">
            <a:xfrm>
              <a:off x="1613" y="2549"/>
              <a:ext cx="2101" cy="154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/>
                  <a:ea typeface="Calibri"/>
                  <a:cs typeface="Times New Roman"/>
                </a:rPr>
                <a:t>District Agriculture and Rural Development</a:t>
              </a:r>
              <a:r>
                <a:rPr lang="en-US" sz="1100">
                  <a:effectLst/>
                  <a:latin typeface="Calibri"/>
                  <a:ea typeface="Calibri"/>
                  <a:cs typeface="Times New Roman"/>
                </a:rPr>
                <a:t> Department</a:t>
              </a:r>
            </a:p>
          </p:txBody>
        </p:sp>
        <p:sp>
          <p:nvSpPr>
            <p:cNvPr id="19" name="Text Box 93"/>
            <p:cNvSpPr txBox="1">
              <a:spLocks noChangeArrowheads="1"/>
            </p:cNvSpPr>
            <p:nvPr/>
          </p:nvSpPr>
          <p:spPr bwMode="auto">
            <a:xfrm>
              <a:off x="1613" y="4539"/>
              <a:ext cx="2101" cy="16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/>
                  <a:ea typeface="Calibri"/>
                  <a:cs typeface="Times New Roman"/>
                </a:rPr>
                <a:t>Commune Agriculture  and Rural  Development 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Text Box 111"/>
            <p:cNvSpPr txBox="1">
              <a:spLocks noChangeArrowheads="1"/>
            </p:cNvSpPr>
            <p:nvPr/>
          </p:nvSpPr>
          <p:spPr bwMode="auto">
            <a:xfrm>
              <a:off x="3183" y="1305"/>
              <a:ext cx="7143" cy="7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300" b="1">
                  <a:effectLst/>
                  <a:latin typeface="Calibri"/>
                  <a:ea typeface="Calibri"/>
                  <a:cs typeface="Times New Roman"/>
                </a:rPr>
                <a:t>Nutrition Club Approach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Calibri"/>
                  <a:cs typeface="Times New Roman"/>
                </a:rPr>
                <a:t> </a:t>
              </a:r>
            </a:p>
          </p:txBody>
        </p:sp>
        <p:sp>
          <p:nvSpPr>
            <p:cNvPr id="21" name="Text Box 112"/>
            <p:cNvSpPr txBox="1">
              <a:spLocks noChangeArrowheads="1"/>
            </p:cNvSpPr>
            <p:nvPr/>
          </p:nvSpPr>
          <p:spPr bwMode="auto">
            <a:xfrm>
              <a:off x="6943" y="2520"/>
              <a:ext cx="2100" cy="12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/>
                  <a:ea typeface="Calibri"/>
                  <a:cs typeface="Times New Roman"/>
                </a:rPr>
                <a:t>District Project Management Board 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Text Box 113"/>
            <p:cNvSpPr txBox="1">
              <a:spLocks noChangeArrowheads="1"/>
            </p:cNvSpPr>
            <p:nvPr/>
          </p:nvSpPr>
          <p:spPr bwMode="auto">
            <a:xfrm>
              <a:off x="9840" y="2549"/>
              <a:ext cx="3310" cy="123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/>
                  <a:ea typeface="Calibri"/>
                  <a:cs typeface="Times New Roman"/>
                </a:rPr>
                <a:t>District Health Department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Text Box 114"/>
            <p:cNvSpPr txBox="1">
              <a:spLocks noChangeArrowheads="1"/>
            </p:cNvSpPr>
            <p:nvPr/>
          </p:nvSpPr>
          <p:spPr bwMode="auto">
            <a:xfrm>
              <a:off x="4570" y="2520"/>
              <a:ext cx="1872" cy="12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 dirty="0" smtClean="0">
                  <a:effectLst/>
                  <a:latin typeface="Calibri"/>
                  <a:ea typeface="Calibri"/>
                  <a:cs typeface="Times New Roman"/>
                </a:rPr>
                <a:t>WV Area </a:t>
              </a:r>
              <a:r>
                <a:rPr lang="en-US" sz="1400" b="1" dirty="0">
                  <a:effectLst/>
                  <a:latin typeface="Calibri"/>
                  <a:ea typeface="Calibri"/>
                  <a:cs typeface="Times New Roman"/>
                </a:rPr>
                <a:t>Development Program</a:t>
              </a:r>
              <a:endParaRPr lang="en-US" sz="14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Calibri"/>
                  <a:cs typeface="Times New Roman"/>
                </a:rPr>
                <a:t>     </a:t>
              </a:r>
            </a:p>
          </p:txBody>
        </p:sp>
        <p:sp>
          <p:nvSpPr>
            <p:cNvPr id="24" name="Text Box 115"/>
            <p:cNvSpPr txBox="1">
              <a:spLocks noChangeArrowheads="1"/>
            </p:cNvSpPr>
            <p:nvPr/>
          </p:nvSpPr>
          <p:spPr bwMode="auto">
            <a:xfrm>
              <a:off x="1613" y="2549"/>
              <a:ext cx="2101" cy="154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 dirty="0">
                  <a:effectLst/>
                  <a:latin typeface="Calibri"/>
                  <a:ea typeface="Calibri"/>
                  <a:cs typeface="Times New Roman"/>
                </a:rPr>
                <a:t>District Agriculture and Rural Development Department</a:t>
              </a:r>
            </a:p>
          </p:txBody>
        </p:sp>
        <p:sp>
          <p:nvSpPr>
            <p:cNvPr id="25" name="Text Box 116"/>
            <p:cNvSpPr txBox="1">
              <a:spLocks noChangeArrowheads="1"/>
            </p:cNvSpPr>
            <p:nvPr/>
          </p:nvSpPr>
          <p:spPr bwMode="auto">
            <a:xfrm>
              <a:off x="1613" y="4501"/>
              <a:ext cx="2101" cy="16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 dirty="0">
                  <a:effectLst/>
                  <a:latin typeface="Calibri"/>
                  <a:ea typeface="Calibri"/>
                  <a:cs typeface="Times New Roman"/>
                </a:rPr>
                <a:t>Commune Agriculture  and Rural  Development </a:t>
              </a:r>
              <a:endParaRPr lang="en-US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6" name="AutoShape 118"/>
            <p:cNvCxnSpPr>
              <a:cxnSpLocks noChangeShapeType="1"/>
            </p:cNvCxnSpPr>
            <p:nvPr/>
          </p:nvCxnSpPr>
          <p:spPr bwMode="auto">
            <a:xfrm>
              <a:off x="2691" y="4093"/>
              <a:ext cx="18" cy="4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19"/>
            <p:cNvCxnSpPr>
              <a:cxnSpLocks noChangeShapeType="1"/>
            </p:cNvCxnSpPr>
            <p:nvPr/>
          </p:nvCxnSpPr>
          <p:spPr bwMode="auto">
            <a:xfrm>
              <a:off x="2684" y="6157"/>
              <a:ext cx="18" cy="4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20"/>
            <p:cNvCxnSpPr>
              <a:cxnSpLocks noChangeShapeType="1"/>
            </p:cNvCxnSpPr>
            <p:nvPr/>
          </p:nvCxnSpPr>
          <p:spPr bwMode="auto">
            <a:xfrm>
              <a:off x="4147" y="3183"/>
              <a:ext cx="0" cy="13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121"/>
            <p:cNvCxnSpPr>
              <a:cxnSpLocks noChangeShapeType="1"/>
            </p:cNvCxnSpPr>
            <p:nvPr/>
          </p:nvCxnSpPr>
          <p:spPr bwMode="auto">
            <a:xfrm>
              <a:off x="9384" y="3089"/>
              <a:ext cx="18" cy="14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22"/>
            <p:cNvCxnSpPr>
              <a:cxnSpLocks noChangeShapeType="1"/>
            </p:cNvCxnSpPr>
            <p:nvPr/>
          </p:nvCxnSpPr>
          <p:spPr bwMode="auto">
            <a:xfrm>
              <a:off x="5628" y="3783"/>
              <a:ext cx="18" cy="4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123"/>
            <p:cNvCxnSpPr>
              <a:cxnSpLocks noChangeShapeType="1"/>
            </p:cNvCxnSpPr>
            <p:nvPr/>
          </p:nvCxnSpPr>
          <p:spPr bwMode="auto">
            <a:xfrm>
              <a:off x="7935" y="3782"/>
              <a:ext cx="18" cy="4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125"/>
            <p:cNvCxnSpPr>
              <a:cxnSpLocks noChangeShapeType="1"/>
            </p:cNvCxnSpPr>
            <p:nvPr/>
          </p:nvCxnSpPr>
          <p:spPr bwMode="auto">
            <a:xfrm>
              <a:off x="6907" y="6016"/>
              <a:ext cx="18" cy="5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26"/>
            <p:cNvCxnSpPr>
              <a:cxnSpLocks noChangeShapeType="1"/>
            </p:cNvCxnSpPr>
            <p:nvPr/>
          </p:nvCxnSpPr>
          <p:spPr bwMode="auto">
            <a:xfrm>
              <a:off x="6889" y="4833"/>
              <a:ext cx="18" cy="4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128"/>
            <p:cNvCxnSpPr>
              <a:cxnSpLocks noChangeShapeType="1"/>
            </p:cNvCxnSpPr>
            <p:nvPr/>
          </p:nvCxnSpPr>
          <p:spPr bwMode="auto">
            <a:xfrm>
              <a:off x="3714" y="4539"/>
              <a:ext cx="138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129"/>
            <p:cNvCxnSpPr>
              <a:cxnSpLocks noChangeShapeType="1"/>
            </p:cNvCxnSpPr>
            <p:nvPr/>
          </p:nvCxnSpPr>
          <p:spPr bwMode="auto">
            <a:xfrm>
              <a:off x="8526" y="4501"/>
              <a:ext cx="138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130"/>
            <p:cNvCxnSpPr>
              <a:cxnSpLocks noChangeShapeType="1"/>
            </p:cNvCxnSpPr>
            <p:nvPr/>
          </p:nvCxnSpPr>
          <p:spPr bwMode="auto">
            <a:xfrm>
              <a:off x="3674" y="3183"/>
              <a:ext cx="89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131"/>
            <p:cNvCxnSpPr>
              <a:cxnSpLocks noChangeShapeType="1"/>
            </p:cNvCxnSpPr>
            <p:nvPr/>
          </p:nvCxnSpPr>
          <p:spPr bwMode="auto">
            <a:xfrm>
              <a:off x="9043" y="3088"/>
              <a:ext cx="866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132"/>
            <p:cNvCxnSpPr>
              <a:cxnSpLocks noChangeShapeType="1"/>
            </p:cNvCxnSpPr>
            <p:nvPr/>
          </p:nvCxnSpPr>
          <p:spPr bwMode="auto">
            <a:xfrm>
              <a:off x="6442" y="3129"/>
              <a:ext cx="50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135"/>
            <p:cNvCxnSpPr>
              <a:cxnSpLocks noChangeShapeType="1"/>
            </p:cNvCxnSpPr>
            <p:nvPr/>
          </p:nvCxnSpPr>
          <p:spPr bwMode="auto">
            <a:xfrm>
              <a:off x="3714" y="7105"/>
              <a:ext cx="102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36"/>
            <p:cNvCxnSpPr>
              <a:cxnSpLocks noChangeShapeType="1"/>
            </p:cNvCxnSpPr>
            <p:nvPr/>
          </p:nvCxnSpPr>
          <p:spPr bwMode="auto">
            <a:xfrm>
              <a:off x="8924" y="7105"/>
              <a:ext cx="87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37"/>
            <p:cNvCxnSpPr>
              <a:cxnSpLocks noChangeShapeType="1"/>
            </p:cNvCxnSpPr>
            <p:nvPr/>
          </p:nvCxnSpPr>
          <p:spPr bwMode="auto">
            <a:xfrm>
              <a:off x="8526" y="7542"/>
              <a:ext cx="1276" cy="119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38"/>
            <p:cNvCxnSpPr>
              <a:cxnSpLocks noChangeShapeType="1"/>
            </p:cNvCxnSpPr>
            <p:nvPr/>
          </p:nvCxnSpPr>
          <p:spPr bwMode="auto">
            <a:xfrm rot="10800000" flipV="1">
              <a:off x="8011" y="5279"/>
              <a:ext cx="1843" cy="31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39"/>
            <p:cNvCxnSpPr>
              <a:cxnSpLocks noChangeShapeType="1"/>
            </p:cNvCxnSpPr>
            <p:nvPr/>
          </p:nvCxnSpPr>
          <p:spPr bwMode="auto">
            <a:xfrm>
              <a:off x="3714" y="5279"/>
              <a:ext cx="1914" cy="31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40"/>
            <p:cNvCxnSpPr>
              <a:cxnSpLocks noChangeShapeType="1"/>
            </p:cNvCxnSpPr>
            <p:nvPr/>
          </p:nvCxnSpPr>
          <p:spPr bwMode="auto">
            <a:xfrm>
              <a:off x="6907" y="7825"/>
              <a:ext cx="18" cy="4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41"/>
            <p:cNvCxnSpPr>
              <a:cxnSpLocks noChangeShapeType="1"/>
            </p:cNvCxnSpPr>
            <p:nvPr/>
          </p:nvCxnSpPr>
          <p:spPr bwMode="auto">
            <a:xfrm>
              <a:off x="5097" y="7542"/>
              <a:ext cx="1" cy="19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142"/>
            <p:cNvCxnSpPr>
              <a:cxnSpLocks noChangeShapeType="1"/>
            </p:cNvCxnSpPr>
            <p:nvPr/>
          </p:nvCxnSpPr>
          <p:spPr bwMode="auto">
            <a:xfrm>
              <a:off x="8525" y="7542"/>
              <a:ext cx="1" cy="19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Text Box 143"/>
            <p:cNvSpPr txBox="1">
              <a:spLocks noChangeArrowheads="1"/>
            </p:cNvSpPr>
            <p:nvPr/>
          </p:nvSpPr>
          <p:spPr bwMode="auto">
            <a:xfrm>
              <a:off x="3197" y="1305"/>
              <a:ext cx="7143" cy="7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300" b="1">
                  <a:effectLst/>
                  <a:latin typeface="Calibri"/>
                  <a:ea typeface="Calibri"/>
                  <a:cs typeface="Times New Roman"/>
                </a:rPr>
                <a:t>Nutrition Club Approach</a:t>
              </a:r>
              <a:r>
                <a:rPr lang="en-US" sz="1100">
                  <a:effectLst/>
                  <a:latin typeface="Calibri"/>
                  <a:ea typeface="Calibri"/>
                  <a:cs typeface="Times New Roman"/>
                </a:rPr>
                <a:t> </a:t>
              </a:r>
            </a:p>
          </p:txBody>
        </p:sp>
        <p:sp>
          <p:nvSpPr>
            <p:cNvPr id="48" name="Text Box 144"/>
            <p:cNvSpPr txBox="1">
              <a:spLocks noChangeArrowheads="1"/>
            </p:cNvSpPr>
            <p:nvPr/>
          </p:nvSpPr>
          <p:spPr bwMode="auto">
            <a:xfrm>
              <a:off x="6938" y="2520"/>
              <a:ext cx="2100" cy="12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 dirty="0">
                  <a:effectLst/>
                  <a:latin typeface="Calibri"/>
                  <a:ea typeface="Calibri"/>
                  <a:cs typeface="Times New Roman"/>
                </a:rPr>
                <a:t>District Project Management Board </a:t>
              </a:r>
              <a:endParaRPr lang="en-US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9" name="Text Box 145"/>
            <p:cNvSpPr txBox="1">
              <a:spLocks noChangeArrowheads="1"/>
            </p:cNvSpPr>
            <p:nvPr/>
          </p:nvSpPr>
          <p:spPr bwMode="auto">
            <a:xfrm>
              <a:off x="9854" y="2549"/>
              <a:ext cx="3310" cy="123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>
                  <a:effectLst/>
                  <a:latin typeface="Calibri"/>
                  <a:ea typeface="Calibri"/>
                  <a:cs typeface="Times New Roman"/>
                </a:rPr>
                <a:t>District Health Department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98513" y="749454"/>
            <a:ext cx="7404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E87A2E"/>
                </a:solidFill>
                <a:latin typeface="Gill Sans MT" pitchFamily="34" charset="0"/>
              </a:rPr>
              <a:t>Hosting </a:t>
            </a:r>
            <a:r>
              <a:rPr lang="en-US" altLang="en-US" sz="3600" b="1" dirty="0" smtClean="0">
                <a:solidFill>
                  <a:srgbClr val="E87A2E"/>
                </a:solidFill>
                <a:latin typeface="Gill Sans MT" pitchFamily="34" charset="0"/>
              </a:rPr>
              <a:t>Sharing Sessions</a:t>
            </a:r>
            <a:endParaRPr lang="en-US" altLang="en-US" sz="3600" b="1" dirty="0">
              <a:solidFill>
                <a:srgbClr val="E87A2E"/>
              </a:solidFill>
              <a:latin typeface="Gill Sans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190638" cy="51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713" y="2162648"/>
            <a:ext cx="44802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Now covering 30,000 families in 36 remote districts.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Further scale up on-going   in coordination with Gov’t of Vietnam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3" y="883616"/>
            <a:ext cx="4643437" cy="5974384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98513" y="749454"/>
            <a:ext cx="7404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E87A2E"/>
                </a:solidFill>
                <a:latin typeface="Gill Sans MT" pitchFamily="34" charset="0"/>
              </a:rPr>
              <a:t>Scaling Nutrition Clubs</a:t>
            </a:r>
            <a:endParaRPr lang="en-US" altLang="en-US" sz="3600" b="1" dirty="0">
              <a:solidFill>
                <a:srgbClr val="E87A2E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88" y="1871008"/>
            <a:ext cx="3900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“I want to carry on studying to be a teacher in my </a:t>
            </a:r>
            <a:r>
              <a:rPr lang="en-US" sz="2400" dirty="0" smtClean="0">
                <a:latin typeface="Gill Sans MT" panose="020B0502020104020203" pitchFamily="34" charset="0"/>
              </a:rPr>
              <a:t>community.”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98513" y="749454"/>
            <a:ext cx="7404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E87A2E"/>
                </a:solidFill>
                <a:latin typeface="Gill Sans MT" pitchFamily="34" charset="0"/>
              </a:rPr>
              <a:t>Thuy’s</a:t>
            </a:r>
            <a:r>
              <a:rPr lang="en-US" altLang="en-US" sz="3600" b="1" dirty="0" smtClean="0">
                <a:solidFill>
                  <a:srgbClr val="E87A2E"/>
                </a:solidFill>
                <a:latin typeface="Gill Sans MT" pitchFamily="34" charset="0"/>
              </a:rPr>
              <a:t> Dream</a:t>
            </a:r>
            <a:endParaRPr lang="en-US" altLang="en-US" sz="3600" b="1" dirty="0">
              <a:solidFill>
                <a:srgbClr val="E87A2E"/>
              </a:solidFill>
              <a:latin typeface="Gill Sans M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4" y="3673853"/>
            <a:ext cx="4206240" cy="2804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9640" y="3944525"/>
            <a:ext cx="4404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“My parents hope my sister and I won’t have difficult lives like they did and that we’ll finish our education and become useful citizens. . .I believe my dreams will come true.”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44" y="749454"/>
            <a:ext cx="4419117" cy="294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98513" y="653198"/>
            <a:ext cx="7404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E87A2E"/>
                </a:solidFill>
                <a:latin typeface="Gill Sans MT" pitchFamily="34" charset="0"/>
              </a:rPr>
              <a:t>A Family Solution</a:t>
            </a:r>
            <a:endParaRPr lang="en-US" altLang="en-US" sz="3600" b="1" dirty="0">
              <a:solidFill>
                <a:srgbClr val="E87A2E"/>
              </a:solidFill>
              <a:latin typeface="Gill Sans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" y="1264608"/>
            <a:ext cx="3355305" cy="2288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5554" y="1521641"/>
            <a:ext cx="2110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home is a place for sharing experience and learnings on farming, nutrition, income and gardens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05" y="718264"/>
            <a:ext cx="2295058" cy="3094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38" y="3629393"/>
            <a:ext cx="4796662" cy="3197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" y="3629392"/>
            <a:ext cx="4842912" cy="322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298" y="1672656"/>
            <a:ext cx="840735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latin typeface="Gill Sans MT" panose="020B0502020104020203" pitchFamily="34" charset="0"/>
              </a:rPr>
              <a:t>So much we do not know! But here are a few things we do know:</a:t>
            </a:r>
          </a:p>
          <a:p>
            <a:pPr lvl="0"/>
            <a:endParaRPr lang="en-US" sz="2400" dirty="0" smtClean="0">
              <a:latin typeface="Gill Sans MT" panose="020B0502020104020203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In India, 83% of adolescent girls have iron deficiency anaemia and almost half of them are underweight. 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 smtClean="0">
              <a:latin typeface="Gill Sans MT" panose="020B0502020104020203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latin typeface="Gill Sans MT" panose="020B0502020104020203" pitchFamily="34" charset="0"/>
              </a:rPr>
              <a:t>50% of girls in Bangladesh are married by age 15 (90% of newlyweds are between 11 and 19 years old)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>
              <a:latin typeface="Gill Sans MT" panose="020B0502020104020203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latin typeface="Gill Sans MT" panose="020B0502020104020203" pitchFamily="34" charset="0"/>
              </a:rPr>
              <a:t>Complications during pregnancy and childbirth are the second cause of death for 15 to 19 year old girls globally.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>
              <a:latin typeface="Gill Sans MT" panose="020B0502020104020203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latin typeface="Gill Sans MT" panose="020B0502020104020203" pitchFamily="34" charset="0"/>
              </a:rPr>
              <a:t>A baby born to a mother under </a:t>
            </a:r>
            <a:r>
              <a:rPr lang="en-US" sz="2400" dirty="0" smtClean="0">
                <a:latin typeface="Gill Sans MT" panose="020B0502020104020203" pitchFamily="34" charset="0"/>
              </a:rPr>
              <a:t>20 </a:t>
            </a:r>
            <a:r>
              <a:rPr lang="en-US" sz="2400" dirty="0" smtClean="0">
                <a:latin typeface="Gill Sans MT" panose="020B0502020104020203" pitchFamily="34" charset="0"/>
              </a:rPr>
              <a:t>faces a 50% higher risk of dying.  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3773" y="749454"/>
            <a:ext cx="8816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E87A2E"/>
                </a:solidFill>
                <a:latin typeface="Gill Sans MT" pitchFamily="34" charset="0"/>
              </a:rPr>
              <a:t>Adolescent Girls’ Nutrition – It Matters!</a:t>
            </a:r>
            <a:endParaRPr lang="en-US" altLang="en-US" sz="3600" b="1" dirty="0">
              <a:solidFill>
                <a:srgbClr val="E87A2E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44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Gill Sans MT" panose="020B0502020104020203" pitchFamily="34" charset="0"/>
              </a:rPr>
              <a:t>Source:</a:t>
            </a:r>
            <a:r>
              <a:rPr lang="en-US" sz="1200" dirty="0" smtClean="0">
                <a:latin typeface="Gill Sans MT" panose="020B0502020104020203" pitchFamily="34" charset="0"/>
              </a:rPr>
              <a:t> Improving nutrition for adolescent girls in Asia and the Middle East: Innovations are needed.  One Goal and the Every Woman, Every Child Innovation Working Group,  2014.</a:t>
            </a:r>
            <a:endParaRPr lang="en-US" sz="12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8" y="911865"/>
            <a:ext cx="8433556" cy="5522619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98152" y="546258"/>
            <a:ext cx="7404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E87A2E"/>
                </a:solidFill>
                <a:latin typeface="Gill Sans MT" pitchFamily="34" charset="0"/>
              </a:rPr>
              <a:t>Breaking </a:t>
            </a:r>
            <a:r>
              <a:rPr lang="en-US" altLang="en-US" sz="3600" b="1" dirty="0">
                <a:solidFill>
                  <a:srgbClr val="E87A2E"/>
                </a:solidFill>
                <a:latin typeface="Gill Sans MT" pitchFamily="34" charset="0"/>
              </a:rPr>
              <a:t>t</a:t>
            </a:r>
            <a:r>
              <a:rPr lang="en-US" altLang="en-US" sz="3600" b="1" dirty="0" smtClean="0">
                <a:solidFill>
                  <a:srgbClr val="E87A2E"/>
                </a:solidFill>
                <a:latin typeface="Gill Sans MT" pitchFamily="34" charset="0"/>
              </a:rPr>
              <a:t>he Cycle</a:t>
            </a:r>
            <a:endParaRPr lang="en-US" altLang="en-US" sz="3600" b="1" dirty="0">
              <a:solidFill>
                <a:srgbClr val="E87A2E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and Nutrition PPT 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Nutrition PPT Template_FINAL</Template>
  <TotalTime>5398</TotalTime>
  <Words>611</Words>
  <Application>Microsoft Office PowerPoint</Application>
  <PresentationFormat>On-screen Show (4:3)</PresentationFormat>
  <Paragraphs>96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Health and Nutrition PPT Template_FINAL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Vision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Loria Kulathungam</dc:creator>
  <cp:lastModifiedBy>Loria Kulathungam</cp:lastModifiedBy>
  <cp:revision>45</cp:revision>
  <dcterms:created xsi:type="dcterms:W3CDTF">2014-12-16T15:28:48Z</dcterms:created>
  <dcterms:modified xsi:type="dcterms:W3CDTF">2015-06-17T19:13:53Z</dcterms:modified>
</cp:coreProperties>
</file>