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ack_Cover_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1226" y="867834"/>
            <a:ext cx="9451975" cy="865716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5333" b="1" i="0">
                <a:solidFill>
                  <a:srgbClr val="FF6600"/>
                </a:solidFill>
                <a:latin typeface="Gill Sans"/>
                <a:cs typeface="Gill Sans"/>
              </a:defRPr>
            </a:lvl1pPr>
          </a:lstStyle>
          <a:p>
            <a:r>
              <a:rPr lang="en-US" noProof="0" dirty="0"/>
              <a:t>Heading here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97997" y="2575560"/>
            <a:ext cx="9465203" cy="2574873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None/>
              <a:defRPr sz="2667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2667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219170" indent="0">
              <a:buFontTx/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828754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2438339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102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Jack_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6858000"/>
          </a:xfr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video to placeholder</a:t>
            </a:r>
          </a:p>
        </p:txBody>
      </p:sp>
    </p:spTree>
    <p:extLst>
      <p:ext uri="{BB962C8B-B14F-4D97-AF65-F5344CB8AC3E}">
        <p14:creationId xmlns:p14="http://schemas.microsoft.com/office/powerpoint/2010/main" val="229644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Jack_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6858000"/>
          </a:xfr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photo to placeholder</a:t>
            </a:r>
          </a:p>
        </p:txBody>
      </p:sp>
    </p:spTree>
    <p:extLst>
      <p:ext uri="{BB962C8B-B14F-4D97-AF65-F5344CB8AC3E}">
        <p14:creationId xmlns:p14="http://schemas.microsoft.com/office/powerpoint/2010/main" val="3056154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ack_Layout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2284" y="836085"/>
            <a:ext cx="10337800" cy="865716"/>
          </a:xfrm>
        </p:spPr>
        <p:txBody>
          <a:bodyPr lIns="0" tIns="0" rIns="0" bIns="0" anchor="t">
            <a:noAutofit/>
          </a:bodyPr>
          <a:lstStyle>
            <a:lvl1pPr algn="l">
              <a:defRPr sz="3733" b="1" i="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noProof="0" dirty="0"/>
              <a:t>Heading here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07641" y="1689101"/>
            <a:ext cx="8640153" cy="4332816"/>
          </a:xfrm>
        </p:spPr>
        <p:txBody>
          <a:bodyPr lIns="0" tIns="0" rIns="0" bIns="0">
            <a:noAutofit/>
          </a:bodyPr>
          <a:lstStyle>
            <a:lvl1pPr marL="302676" indent="-302676">
              <a:spcBef>
                <a:spcPts val="0"/>
              </a:spcBef>
              <a:buFont typeface="Wingdings" panose="05000000000000000000" pitchFamily="2" charset="2"/>
              <a:buChar char="§"/>
              <a:defRPr sz="2667" b="0">
                <a:solidFill>
                  <a:schemeClr val="tx2"/>
                </a:solidFill>
                <a:latin typeface="+mn-lt"/>
              </a:defRPr>
            </a:lvl1pPr>
            <a:lvl2pPr marL="609585" indent="0">
              <a:buFontTx/>
              <a:buNone/>
              <a:defRPr sz="6400">
                <a:latin typeface="Futura LT Bold" panose="02000803040000020003" pitchFamily="2" charset="0"/>
              </a:defRPr>
            </a:lvl2pPr>
            <a:lvl3pPr marL="1219170" indent="0">
              <a:buFontTx/>
              <a:buNone/>
              <a:defRPr sz="6400">
                <a:latin typeface="Futura LT Bold" panose="02000803040000020003" pitchFamily="2" charset="0"/>
              </a:defRPr>
            </a:lvl3pPr>
            <a:lvl4pPr marL="1828754" indent="0">
              <a:buFontTx/>
              <a:buNone/>
              <a:defRPr sz="6400">
                <a:latin typeface="Futura LT Bold" panose="02000803040000020003" pitchFamily="2" charset="0"/>
              </a:defRPr>
            </a:lvl4pPr>
            <a:lvl5pPr marL="2438339" indent="0">
              <a:buFontTx/>
              <a:buNone/>
              <a:defRPr sz="6400">
                <a:latin typeface="Futura LT Bold" panose="02000803040000020003" pitchFamily="2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616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ack_Cover_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1227" y="867835"/>
            <a:ext cx="9451975" cy="865716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5333" b="1" i="0">
                <a:solidFill>
                  <a:srgbClr val="FF6600"/>
                </a:solidFill>
                <a:latin typeface="Gill Sans"/>
                <a:cs typeface="Gill Sans"/>
              </a:defRPr>
            </a:lvl1pPr>
          </a:lstStyle>
          <a:p>
            <a:r>
              <a:rPr lang="en-US" noProof="0" dirty="0"/>
              <a:t>Heading here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97997" y="2575561"/>
            <a:ext cx="9465203" cy="2574873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None/>
              <a:defRPr sz="2667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FontTx/>
              <a:buNone/>
              <a:defRPr sz="2667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219140" indent="0">
              <a:buFontTx/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828709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2438278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33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ack_Layou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97997" y="2124041"/>
            <a:ext cx="5198003" cy="3442867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400"/>
              </a:spcBef>
              <a:buFontTx/>
              <a:buNone/>
              <a:defRPr sz="2667" b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609570" indent="0">
              <a:buFontTx/>
              <a:buNone/>
              <a:defRPr sz="2667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219140" indent="0">
              <a:buFontTx/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828709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2438278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959601" y="1373"/>
            <a:ext cx="5232401" cy="6856627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0230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ack_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656319" y="2575561"/>
            <a:ext cx="2593764" cy="3442867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400"/>
              </a:spcBef>
              <a:buFontTx/>
              <a:buNone/>
              <a:defRPr sz="1867" b="0">
                <a:solidFill>
                  <a:srgbClr val="666666"/>
                </a:solidFill>
                <a:latin typeface="+mj-lt"/>
                <a:cs typeface="Arial" panose="020B0604020202020204" pitchFamily="34" charset="0"/>
              </a:defRPr>
            </a:lvl1pPr>
            <a:lvl2pPr marL="609570" indent="0">
              <a:buFontTx/>
              <a:buNone/>
              <a:defRPr sz="2667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219140" indent="0">
              <a:buFontTx/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828709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2438278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7802880" cy="6858000"/>
          </a:xfr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7456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Jack_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6858000"/>
          </a:xfr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video to placeholder</a:t>
            </a:r>
          </a:p>
        </p:txBody>
      </p:sp>
    </p:spTree>
    <p:extLst>
      <p:ext uri="{BB962C8B-B14F-4D97-AF65-F5344CB8AC3E}">
        <p14:creationId xmlns:p14="http://schemas.microsoft.com/office/powerpoint/2010/main" val="1979441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Jack_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6858000"/>
          </a:xfr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photo to placeholder</a:t>
            </a:r>
          </a:p>
        </p:txBody>
      </p:sp>
    </p:spTree>
    <p:extLst>
      <p:ext uri="{BB962C8B-B14F-4D97-AF65-F5344CB8AC3E}">
        <p14:creationId xmlns:p14="http://schemas.microsoft.com/office/powerpoint/2010/main" val="3460945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ack_Layout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2284" y="836086"/>
            <a:ext cx="10337800" cy="865716"/>
          </a:xfrm>
        </p:spPr>
        <p:txBody>
          <a:bodyPr lIns="0" tIns="0" rIns="0" bIns="0" anchor="t">
            <a:noAutofit/>
          </a:bodyPr>
          <a:lstStyle>
            <a:lvl1pPr algn="l">
              <a:defRPr sz="3733" b="1" i="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noProof="0" dirty="0"/>
              <a:t>Heading here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07642" y="1689101"/>
            <a:ext cx="8640153" cy="4332816"/>
          </a:xfrm>
        </p:spPr>
        <p:txBody>
          <a:bodyPr lIns="0" tIns="0" rIns="0" bIns="0">
            <a:noAutofit/>
          </a:bodyPr>
          <a:lstStyle>
            <a:lvl1pPr marL="302668" indent="-302668">
              <a:spcBef>
                <a:spcPts val="0"/>
              </a:spcBef>
              <a:buFont typeface="Wingdings" panose="05000000000000000000" pitchFamily="2" charset="2"/>
              <a:buChar char="§"/>
              <a:defRPr sz="2667" b="0">
                <a:solidFill>
                  <a:schemeClr val="tx2"/>
                </a:solidFill>
                <a:latin typeface="+mn-lt"/>
              </a:defRPr>
            </a:lvl1pPr>
            <a:lvl2pPr marL="609570" indent="0">
              <a:buFontTx/>
              <a:buNone/>
              <a:defRPr sz="6400">
                <a:latin typeface="Futura LT Bold" panose="02000803040000020003" pitchFamily="2" charset="0"/>
              </a:defRPr>
            </a:lvl2pPr>
            <a:lvl3pPr marL="1219140" indent="0">
              <a:buFontTx/>
              <a:buNone/>
              <a:defRPr sz="6400">
                <a:latin typeface="Futura LT Bold" panose="02000803040000020003" pitchFamily="2" charset="0"/>
              </a:defRPr>
            </a:lvl3pPr>
            <a:lvl4pPr marL="1828709" indent="0">
              <a:buFontTx/>
              <a:buNone/>
              <a:defRPr sz="6400">
                <a:latin typeface="Futura LT Bold" panose="02000803040000020003" pitchFamily="2" charset="0"/>
              </a:defRPr>
            </a:lvl4pPr>
            <a:lvl5pPr marL="2438278" indent="0">
              <a:buFontTx/>
              <a:buNone/>
              <a:defRPr sz="6400">
                <a:latin typeface="Futura LT Bold" panose="02000803040000020003" pitchFamily="2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868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ack_Cover_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1227" y="867835"/>
            <a:ext cx="9451975" cy="865716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5333" b="1" i="0">
                <a:solidFill>
                  <a:srgbClr val="FF6600"/>
                </a:solidFill>
                <a:latin typeface="Gill Sans"/>
                <a:cs typeface="Gill Sans"/>
              </a:defRPr>
            </a:lvl1pPr>
          </a:lstStyle>
          <a:p>
            <a:r>
              <a:rPr lang="en-US" noProof="0" dirty="0"/>
              <a:t>Heading here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97997" y="2575561"/>
            <a:ext cx="9465203" cy="2574873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None/>
              <a:defRPr sz="2667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FontTx/>
              <a:buNone/>
              <a:defRPr sz="2667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219140" indent="0">
              <a:buFontTx/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828709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2438278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98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ack_Layou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97997" y="2124040"/>
            <a:ext cx="5198003" cy="3442867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400"/>
              </a:spcBef>
              <a:buFontTx/>
              <a:buNone/>
              <a:defRPr sz="2667" b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2667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219170" indent="0">
              <a:buFontTx/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828754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2438339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959600" y="1373"/>
            <a:ext cx="5232401" cy="6856627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3432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ack_Layou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97997" y="2124041"/>
            <a:ext cx="5198003" cy="3442867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400"/>
              </a:spcBef>
              <a:buFontTx/>
              <a:buNone/>
              <a:defRPr sz="2667" b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609570" indent="0">
              <a:buFontTx/>
              <a:buNone/>
              <a:defRPr sz="2667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219140" indent="0">
              <a:buFontTx/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828709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2438278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959601" y="1373"/>
            <a:ext cx="5232401" cy="6856627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7304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ack_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656319" y="2575561"/>
            <a:ext cx="2593764" cy="3442867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400"/>
              </a:spcBef>
              <a:buFontTx/>
              <a:buNone/>
              <a:defRPr sz="1867" b="0">
                <a:solidFill>
                  <a:srgbClr val="666666"/>
                </a:solidFill>
                <a:latin typeface="+mj-lt"/>
                <a:cs typeface="Arial" panose="020B0604020202020204" pitchFamily="34" charset="0"/>
              </a:defRPr>
            </a:lvl1pPr>
            <a:lvl2pPr marL="609570" indent="0">
              <a:buFontTx/>
              <a:buNone/>
              <a:defRPr sz="2667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219140" indent="0">
              <a:buFontTx/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828709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2438278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7802880" cy="6858000"/>
          </a:xfr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9232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Jack_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6858000"/>
          </a:xfr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video to placeholder</a:t>
            </a:r>
          </a:p>
        </p:txBody>
      </p:sp>
    </p:spTree>
    <p:extLst>
      <p:ext uri="{BB962C8B-B14F-4D97-AF65-F5344CB8AC3E}">
        <p14:creationId xmlns:p14="http://schemas.microsoft.com/office/powerpoint/2010/main" val="720232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Jack_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6858000"/>
          </a:xfr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photo to placeholder</a:t>
            </a:r>
          </a:p>
        </p:txBody>
      </p:sp>
    </p:spTree>
    <p:extLst>
      <p:ext uri="{BB962C8B-B14F-4D97-AF65-F5344CB8AC3E}">
        <p14:creationId xmlns:p14="http://schemas.microsoft.com/office/powerpoint/2010/main" val="154933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ack_Layout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2284" y="836086"/>
            <a:ext cx="10337800" cy="865716"/>
          </a:xfrm>
        </p:spPr>
        <p:txBody>
          <a:bodyPr lIns="0" tIns="0" rIns="0" bIns="0" anchor="t">
            <a:noAutofit/>
          </a:bodyPr>
          <a:lstStyle>
            <a:lvl1pPr algn="l">
              <a:defRPr sz="3733" b="1" i="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noProof="0" dirty="0"/>
              <a:t>Heading here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07642" y="1689101"/>
            <a:ext cx="8640153" cy="4332816"/>
          </a:xfrm>
        </p:spPr>
        <p:txBody>
          <a:bodyPr lIns="0" tIns="0" rIns="0" bIns="0">
            <a:noAutofit/>
          </a:bodyPr>
          <a:lstStyle>
            <a:lvl1pPr marL="302668" indent="-302668">
              <a:spcBef>
                <a:spcPts val="0"/>
              </a:spcBef>
              <a:buFont typeface="Wingdings" panose="05000000000000000000" pitchFamily="2" charset="2"/>
              <a:buChar char="§"/>
              <a:defRPr sz="2667" b="0">
                <a:solidFill>
                  <a:schemeClr val="tx2"/>
                </a:solidFill>
                <a:latin typeface="+mn-lt"/>
              </a:defRPr>
            </a:lvl1pPr>
            <a:lvl2pPr marL="609570" indent="0">
              <a:buFontTx/>
              <a:buNone/>
              <a:defRPr sz="6400">
                <a:latin typeface="Futura LT Bold" panose="02000803040000020003" pitchFamily="2" charset="0"/>
              </a:defRPr>
            </a:lvl2pPr>
            <a:lvl3pPr marL="1219140" indent="0">
              <a:buFontTx/>
              <a:buNone/>
              <a:defRPr sz="6400">
                <a:latin typeface="Futura LT Bold" panose="02000803040000020003" pitchFamily="2" charset="0"/>
              </a:defRPr>
            </a:lvl3pPr>
            <a:lvl4pPr marL="1828709" indent="0">
              <a:buFontTx/>
              <a:buNone/>
              <a:defRPr sz="6400">
                <a:latin typeface="Futura LT Bold" panose="02000803040000020003" pitchFamily="2" charset="0"/>
              </a:defRPr>
            </a:lvl4pPr>
            <a:lvl5pPr marL="2438278" indent="0">
              <a:buFontTx/>
              <a:buNone/>
              <a:defRPr sz="6400">
                <a:latin typeface="Futura LT Bold" panose="02000803040000020003" pitchFamily="2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410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ack_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656319" y="2575560"/>
            <a:ext cx="2593764" cy="3442867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400"/>
              </a:spcBef>
              <a:buFontTx/>
              <a:buNone/>
              <a:defRPr sz="1867" b="0">
                <a:solidFill>
                  <a:srgbClr val="666666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2667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219170" indent="0">
              <a:buFontTx/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828754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2438339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7802880" cy="6858000"/>
          </a:xfr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006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Jack_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6858000"/>
          </a:xfr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video to placeholder</a:t>
            </a:r>
          </a:p>
        </p:txBody>
      </p:sp>
    </p:spTree>
    <p:extLst>
      <p:ext uri="{BB962C8B-B14F-4D97-AF65-F5344CB8AC3E}">
        <p14:creationId xmlns:p14="http://schemas.microsoft.com/office/powerpoint/2010/main" val="132311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Jack_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6858000"/>
          </a:xfr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photo to placeholder</a:t>
            </a:r>
          </a:p>
        </p:txBody>
      </p:sp>
    </p:spTree>
    <p:extLst>
      <p:ext uri="{BB962C8B-B14F-4D97-AF65-F5344CB8AC3E}">
        <p14:creationId xmlns:p14="http://schemas.microsoft.com/office/powerpoint/2010/main" val="174002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ack_Layout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2284" y="836085"/>
            <a:ext cx="10337800" cy="865716"/>
          </a:xfrm>
        </p:spPr>
        <p:txBody>
          <a:bodyPr lIns="0" tIns="0" rIns="0" bIns="0" anchor="t">
            <a:noAutofit/>
          </a:bodyPr>
          <a:lstStyle>
            <a:lvl1pPr algn="l">
              <a:defRPr sz="3733" b="1" i="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noProof="0" dirty="0"/>
              <a:t>Heading here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07641" y="1689101"/>
            <a:ext cx="8640153" cy="4332816"/>
          </a:xfrm>
        </p:spPr>
        <p:txBody>
          <a:bodyPr lIns="0" tIns="0" rIns="0" bIns="0">
            <a:noAutofit/>
          </a:bodyPr>
          <a:lstStyle>
            <a:lvl1pPr marL="302676" indent="-302676">
              <a:spcBef>
                <a:spcPts val="0"/>
              </a:spcBef>
              <a:buFont typeface="Wingdings" panose="05000000000000000000" pitchFamily="2" charset="2"/>
              <a:buChar char="§"/>
              <a:defRPr sz="2667" b="0">
                <a:solidFill>
                  <a:schemeClr val="tx2"/>
                </a:solidFill>
                <a:latin typeface="+mn-lt"/>
              </a:defRPr>
            </a:lvl1pPr>
            <a:lvl2pPr marL="609585" indent="0">
              <a:buFontTx/>
              <a:buNone/>
              <a:defRPr sz="6400">
                <a:latin typeface="Futura LT Bold" panose="02000803040000020003" pitchFamily="2" charset="0"/>
              </a:defRPr>
            </a:lvl2pPr>
            <a:lvl3pPr marL="1219170" indent="0">
              <a:buFontTx/>
              <a:buNone/>
              <a:defRPr sz="6400">
                <a:latin typeface="Futura LT Bold" panose="02000803040000020003" pitchFamily="2" charset="0"/>
              </a:defRPr>
            </a:lvl3pPr>
            <a:lvl4pPr marL="1828754" indent="0">
              <a:buFontTx/>
              <a:buNone/>
              <a:defRPr sz="6400">
                <a:latin typeface="Futura LT Bold" panose="02000803040000020003" pitchFamily="2" charset="0"/>
              </a:defRPr>
            </a:lvl4pPr>
            <a:lvl5pPr marL="2438339" indent="0">
              <a:buFontTx/>
              <a:buNone/>
              <a:defRPr sz="6400">
                <a:latin typeface="Futura LT Bold" panose="02000803040000020003" pitchFamily="2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480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ack_Cover_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1226" y="867834"/>
            <a:ext cx="9451975" cy="865716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5333" b="1" i="0">
                <a:solidFill>
                  <a:srgbClr val="FF6600"/>
                </a:solidFill>
                <a:latin typeface="Gill Sans"/>
                <a:cs typeface="Gill Sans"/>
              </a:defRPr>
            </a:lvl1pPr>
          </a:lstStyle>
          <a:p>
            <a:r>
              <a:rPr lang="en-US" noProof="0" dirty="0"/>
              <a:t>Heading here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97997" y="2575560"/>
            <a:ext cx="9465203" cy="2574873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None/>
              <a:defRPr sz="2667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2667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219170" indent="0">
              <a:buFontTx/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828754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2438339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8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ack_Layou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97997" y="2124040"/>
            <a:ext cx="5198003" cy="3442867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400"/>
              </a:spcBef>
              <a:buFontTx/>
              <a:buNone/>
              <a:defRPr sz="2667" b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2667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219170" indent="0">
              <a:buFontTx/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828754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2438339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959600" y="1373"/>
            <a:ext cx="5232401" cy="6856627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043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ack_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656319" y="2575560"/>
            <a:ext cx="2593764" cy="3442867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400"/>
              </a:spcBef>
              <a:buFontTx/>
              <a:buNone/>
              <a:defRPr sz="1867" b="0">
                <a:solidFill>
                  <a:srgbClr val="666666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2667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219170" indent="0">
              <a:buFontTx/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828754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2438339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7802880" cy="6858000"/>
          </a:xfr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812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18" y="476680"/>
            <a:ext cx="103759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8" y="1600201"/>
            <a:ext cx="103759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grpSp>
        <p:nvGrpSpPr>
          <p:cNvPr id="51" name="Group 50"/>
          <p:cNvGrpSpPr/>
          <p:nvPr/>
        </p:nvGrpSpPr>
        <p:grpSpPr>
          <a:xfrm>
            <a:off x="-508007" y="-503259"/>
            <a:ext cx="13195313" cy="7859192"/>
            <a:chOff x="-381006" y="-377444"/>
            <a:chExt cx="9896485" cy="5894394"/>
          </a:xfrm>
        </p:grpSpPr>
        <p:grpSp>
          <p:nvGrpSpPr>
            <p:cNvPr id="7" name="Group 6"/>
            <p:cNvGrpSpPr/>
            <p:nvPr/>
          </p:nvGrpSpPr>
          <p:grpSpPr>
            <a:xfrm>
              <a:off x="674688" y="-377444"/>
              <a:ext cx="7775576" cy="371479"/>
              <a:chOff x="674688" y="-371477"/>
              <a:chExt cx="7775576" cy="371479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674688" y="-371475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1322653" y="-371475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970618" y="-371476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618583" y="-371476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3266548" y="-371477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914513" y="-371477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562478" y="-371473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5210443" y="-371473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5858408" y="-371474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6506373" y="-371474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7154338" y="-371475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7802303" y="-371475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8450264" y="-371475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674688" y="5145471"/>
              <a:ext cx="7775576" cy="371479"/>
              <a:chOff x="668909" y="5062538"/>
              <a:chExt cx="7775576" cy="371479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668909" y="5062540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1316874" y="5062540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964839" y="5062539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2612804" y="5062539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3260769" y="5062538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3908734" y="5062538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4556699" y="5062542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5204664" y="5062542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5852629" y="5062541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6500594" y="5062541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7148559" y="5062540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7796524" y="5062540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8444485" y="5062540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 rot="5400000">
              <a:off x="-2139161" y="2382165"/>
              <a:ext cx="3887790" cy="371479"/>
              <a:chOff x="668909" y="5062538"/>
              <a:chExt cx="3887790" cy="371479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V="1">
                <a:off x="668909" y="5062540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1316874" y="5062540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1964839" y="5062539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2612804" y="5062539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3260769" y="5062538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3908734" y="5062538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4556699" y="5062542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 rot="5400000">
              <a:off x="7385845" y="2382165"/>
              <a:ext cx="3887790" cy="371479"/>
              <a:chOff x="668909" y="5062538"/>
              <a:chExt cx="3887790" cy="371479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668909" y="5062540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1316874" y="5062540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1964839" y="5062539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2612804" y="5062539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3260769" y="5062538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3908734" y="5062538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4556699" y="5062542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6211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5867" b="1" i="0" kern="1200">
          <a:solidFill>
            <a:schemeClr val="accent1"/>
          </a:solidFill>
          <a:latin typeface="Gill Sans"/>
          <a:ea typeface="+mj-ea"/>
          <a:cs typeface="Gill San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Tx/>
        <a:buNone/>
        <a:defRPr sz="4267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80990" indent="-380990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733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19" y="476680"/>
            <a:ext cx="103759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9" y="1600201"/>
            <a:ext cx="103759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grpSp>
        <p:nvGrpSpPr>
          <p:cNvPr id="51" name="Group 50"/>
          <p:cNvGrpSpPr/>
          <p:nvPr/>
        </p:nvGrpSpPr>
        <p:grpSpPr>
          <a:xfrm>
            <a:off x="-508006" y="-503259"/>
            <a:ext cx="13195313" cy="7859192"/>
            <a:chOff x="-381006" y="-377444"/>
            <a:chExt cx="9896485" cy="5894394"/>
          </a:xfrm>
        </p:grpSpPr>
        <p:grpSp>
          <p:nvGrpSpPr>
            <p:cNvPr id="7" name="Group 6"/>
            <p:cNvGrpSpPr/>
            <p:nvPr/>
          </p:nvGrpSpPr>
          <p:grpSpPr>
            <a:xfrm>
              <a:off x="674688" y="-377444"/>
              <a:ext cx="7775576" cy="371479"/>
              <a:chOff x="674688" y="-371477"/>
              <a:chExt cx="7775576" cy="371479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674688" y="-371475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1322653" y="-371475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970618" y="-371476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618583" y="-371476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3266548" y="-371477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914513" y="-371477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562478" y="-371473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5210443" y="-371473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5858408" y="-371474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6506373" y="-371474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7154338" y="-371475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7802303" y="-371475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8450264" y="-371475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674688" y="5145471"/>
              <a:ext cx="7775576" cy="371479"/>
              <a:chOff x="668909" y="5062538"/>
              <a:chExt cx="7775576" cy="371479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668909" y="5062540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1316874" y="5062540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964839" y="5062539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2612804" y="5062539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3260769" y="5062538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3908734" y="5062538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4556699" y="5062542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5204664" y="5062542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5852629" y="5062541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6500594" y="5062541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7148559" y="5062540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7796524" y="5062540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8444485" y="5062540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 rot="5400000">
              <a:off x="-2139161" y="2382165"/>
              <a:ext cx="3887790" cy="371479"/>
              <a:chOff x="668909" y="5062538"/>
              <a:chExt cx="3887790" cy="371479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V="1">
                <a:off x="668909" y="5062540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1316874" y="5062540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1964839" y="5062539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2612804" y="5062539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3260769" y="5062538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3908734" y="5062538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4556699" y="5062542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 rot="5400000">
              <a:off x="7385845" y="2382165"/>
              <a:ext cx="3887790" cy="371479"/>
              <a:chOff x="668909" y="5062538"/>
              <a:chExt cx="3887790" cy="371479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668909" y="5062540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1316874" y="5062540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1964839" y="5062539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2612804" y="5062539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3260769" y="5062538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3908734" y="5062538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4556699" y="5062542"/>
                <a:ext cx="0" cy="371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2367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1219140" rtl="0" eaLnBrk="1" latinLnBrk="0" hangingPunct="1">
        <a:spcBef>
          <a:spcPct val="0"/>
        </a:spcBef>
        <a:buNone/>
        <a:defRPr sz="5867" b="1" i="0" kern="1200">
          <a:solidFill>
            <a:schemeClr val="accent1"/>
          </a:solidFill>
          <a:latin typeface="Gill Sans"/>
          <a:ea typeface="+mj-ea"/>
          <a:cs typeface="Gill Sans"/>
        </a:defRPr>
      </a:lvl1pPr>
    </p:titleStyle>
    <p:bodyStyle>
      <a:lvl1pPr marL="0" indent="0" algn="l" defTabSz="1219140" rtl="0" eaLnBrk="1" latinLnBrk="0" hangingPunct="1">
        <a:spcBef>
          <a:spcPct val="20000"/>
        </a:spcBef>
        <a:buFontTx/>
        <a:buNone/>
        <a:defRPr sz="4267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80981" indent="-380981" algn="l" defTabSz="121914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733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445152"/>
            <a:ext cx="12192000" cy="1896597"/>
          </a:xfrm>
          <a:prstGeom prst="rect">
            <a:avLst/>
          </a:prstGeom>
          <a:solidFill>
            <a:schemeClr val="accent6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Gill Sans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34" y="205353"/>
            <a:ext cx="1822199" cy="377263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Rectangle 4"/>
          <p:cNvSpPr/>
          <p:nvPr/>
        </p:nvSpPr>
        <p:spPr>
          <a:xfrm>
            <a:off x="0" y="3445152"/>
            <a:ext cx="12192000" cy="1896597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96333" y="3657601"/>
            <a:ext cx="11582400" cy="125482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800" b="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600" b="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600" b="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Bef>
                <a:spcPts val="400"/>
              </a:spcBef>
            </a:pPr>
            <a:r>
              <a:rPr lang="en-US" sz="4267" spc="400" dirty="0">
                <a:solidFill>
                  <a:prstClr val="white"/>
                </a:solidFill>
                <a:latin typeface="Gill Sans MT Pro Light"/>
                <a:cs typeface="Gill Sans MT Pro Light"/>
              </a:rPr>
              <a:t>Adolescent Health at World Vision: Mental Health and Psychosocial 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F7B59-B596-48DF-A377-3BD2BFFD7DAA}"/>
              </a:ext>
            </a:extLst>
          </p:cNvPr>
          <p:cNvSpPr txBox="1"/>
          <p:nvPr/>
        </p:nvSpPr>
        <p:spPr>
          <a:xfrm>
            <a:off x="3602544" y="5534561"/>
            <a:ext cx="4728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latin typeface="Gill Sans MT Pro Light"/>
                <a:cs typeface="Gill Sans MT Pro Light"/>
              </a:rPr>
              <a:t>Julie DeSoto, Program Management Officer, WVUS</a:t>
            </a:r>
          </a:p>
          <a:p>
            <a:pPr algn="ctr"/>
            <a:r>
              <a:rPr lang="en-US" sz="2000" b="1" spc="300" dirty="0">
                <a:latin typeface="Gill Sans MT Pro Light"/>
                <a:cs typeface="Gill Sans MT Pro Light"/>
              </a:rPr>
              <a:t>November 22, 2017</a:t>
            </a:r>
            <a:endParaRPr lang="en-US" b="1" spc="300" dirty="0">
              <a:latin typeface="Gill Sans MT Pro Light"/>
              <a:cs typeface="Gill Sans MT Pro Light"/>
            </a:endParaRP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9309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17763" y="0"/>
            <a:ext cx="6974237" cy="6858000"/>
          </a:xfrm>
          <a:prstGeom prst="rect">
            <a:avLst/>
          </a:prstGeom>
          <a:solidFill>
            <a:schemeClr val="accent6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7763" y="0"/>
            <a:ext cx="6974237" cy="6858000"/>
          </a:xfrm>
          <a:prstGeom prst="rect">
            <a:avLst/>
          </a:prstGeom>
          <a:solidFill>
            <a:schemeClr val="accent6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37126" y="869245"/>
            <a:ext cx="6093631" cy="1400972"/>
          </a:xfrm>
        </p:spPr>
        <p:txBody>
          <a:bodyPr/>
          <a:lstStyle/>
          <a:p>
            <a:r>
              <a:rPr lang="en-US" sz="4000" spc="400" dirty="0">
                <a:solidFill>
                  <a:schemeClr val="tx1"/>
                </a:solidFill>
                <a:latin typeface="Gill Sans MT Pro Light"/>
                <a:cs typeface="Gill Sans MT Pro Light"/>
              </a:rPr>
              <a:t>Session Objective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2943" y="2398878"/>
            <a:ext cx="5952520" cy="150142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defTabSz="1219170">
              <a:spcAft>
                <a:spcPts val="1600"/>
              </a:spcAft>
            </a:pPr>
            <a:endParaRPr lang="en-US" sz="1867" dirty="0">
              <a:solidFill>
                <a:prstClr val="white"/>
              </a:solidFill>
              <a:latin typeface="Gill Sans MT Pro Light"/>
              <a:cs typeface="Gill Sans MT Pro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2943" y="4052711"/>
            <a:ext cx="5952520" cy="150142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defTabSz="1219170">
              <a:spcAft>
                <a:spcPts val="1600"/>
              </a:spcAft>
            </a:pPr>
            <a:r>
              <a:rPr lang="en-US" sz="1867" i="1" dirty="0">
                <a:solidFill>
                  <a:prstClr val="white"/>
                </a:solidFill>
                <a:latin typeface="Gill Sans MT Pro Light"/>
                <a:cs typeface="Gill Sans MT Pro Light"/>
              </a:rPr>
              <a:t>Participants will understand how World Vision is engaging in the Mental Health and Psychosocial Support (</a:t>
            </a:r>
            <a:r>
              <a:rPr lang="en-US" sz="1867" i="1" dirty="0" err="1">
                <a:solidFill>
                  <a:prstClr val="white"/>
                </a:solidFill>
                <a:latin typeface="Gill Sans MT Pro Light"/>
                <a:cs typeface="Gill Sans MT Pro Light"/>
              </a:rPr>
              <a:t>MHPSS</a:t>
            </a:r>
            <a:r>
              <a:rPr lang="en-US" sz="1867" i="1" dirty="0">
                <a:solidFill>
                  <a:prstClr val="white"/>
                </a:solidFill>
                <a:latin typeface="Gill Sans MT Pro Light"/>
                <a:cs typeface="Gill Sans MT Pro Light"/>
              </a:rPr>
              <a:t>) sector, and why this is relevant/intersectional with the adolescent health field.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092" y="6261820"/>
            <a:ext cx="1377241" cy="284768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85102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50639" y="609600"/>
            <a:ext cx="6397983" cy="1275645"/>
          </a:xfrm>
        </p:spPr>
        <p:txBody>
          <a:bodyPr/>
          <a:lstStyle/>
          <a:p>
            <a:r>
              <a:rPr lang="en-US" sz="4000" spc="400" dirty="0">
                <a:latin typeface="Gill Sans MT Pro Light"/>
                <a:cs typeface="Gill Sans MT Pro Light"/>
              </a:rPr>
              <a:t>Mental wellbeing of adolescents– Why does it matter?</a:t>
            </a:r>
            <a:endParaRPr lang="en-US" sz="4000" dirty="0">
              <a:latin typeface="Gill Sans MT Pro Light"/>
              <a:cs typeface="Gill Sans MT Pro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6457" y="2517423"/>
            <a:ext cx="2376313" cy="40291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defTabSz="1219170"/>
            <a:r>
              <a:rPr lang="en-US" sz="2400" dirty="0">
                <a:solidFill>
                  <a:srgbClr val="F37021"/>
                </a:solidFill>
                <a:latin typeface="Gill Sans MT"/>
                <a:cs typeface="Gill Sans MT Pro Light"/>
              </a:rPr>
              <a:t>Mental, Emotional and Behavioral (</a:t>
            </a:r>
            <a:r>
              <a:rPr lang="en-US" sz="2400" dirty="0" err="1">
                <a:solidFill>
                  <a:srgbClr val="F37021"/>
                </a:solidFill>
                <a:latin typeface="Gill Sans MT"/>
                <a:cs typeface="Gill Sans MT Pro Light"/>
              </a:rPr>
              <a:t>MEB</a:t>
            </a:r>
            <a:r>
              <a:rPr lang="en-US" sz="2400" dirty="0">
                <a:solidFill>
                  <a:srgbClr val="F37021"/>
                </a:solidFill>
                <a:latin typeface="Gill Sans MT"/>
                <a:cs typeface="Gill Sans MT Pro Light"/>
              </a:rPr>
              <a:t>) Health</a:t>
            </a:r>
          </a:p>
          <a:p>
            <a:pPr defTabSz="1219170"/>
            <a:endParaRPr lang="en-US" sz="1600" dirty="0">
              <a:solidFill>
                <a:prstClr val="black"/>
              </a:solidFill>
              <a:latin typeface="Gill Sans MT Pro Light"/>
              <a:cs typeface="Gill Sans MT Pro Light"/>
            </a:endParaRPr>
          </a:p>
          <a:p>
            <a:pPr defTabSz="1219170"/>
            <a:r>
              <a:rPr lang="en-US" sz="1600" dirty="0">
                <a:solidFill>
                  <a:prstClr val="black"/>
                </a:solidFill>
                <a:latin typeface="Gill Sans MT Pro Light"/>
                <a:cs typeface="Gill Sans MT Pro Light"/>
              </a:rPr>
              <a:t>At any one time, 17-20% of young people in the United States are estimated to have one or more </a:t>
            </a:r>
            <a:r>
              <a:rPr lang="en-US" sz="1600" dirty="0" err="1">
                <a:solidFill>
                  <a:prstClr val="black"/>
                </a:solidFill>
                <a:latin typeface="Gill Sans MT Pro Light"/>
                <a:cs typeface="Gill Sans MT Pro Light"/>
              </a:rPr>
              <a:t>MEB</a:t>
            </a:r>
            <a:r>
              <a:rPr lang="en-US" sz="1600" dirty="0">
                <a:solidFill>
                  <a:prstClr val="black"/>
                </a:solidFill>
                <a:latin typeface="Gill Sans MT Pro Light"/>
                <a:cs typeface="Gill Sans MT Pro Light"/>
              </a:rPr>
              <a:t> disorders.</a:t>
            </a:r>
            <a:endParaRPr lang="en-US" sz="2400" dirty="0">
              <a:solidFill>
                <a:prstClr val="black"/>
              </a:solidFill>
              <a:latin typeface="Gill Sans MT Pro Light"/>
              <a:cs typeface="Gill Sans MT Pro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50639" y="2223914"/>
            <a:ext cx="2006604" cy="2935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Gill Sans M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6090" y="6261820"/>
            <a:ext cx="1377245" cy="284768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" name="TextBox 20"/>
          <p:cNvSpPr txBox="1"/>
          <p:nvPr/>
        </p:nvSpPr>
        <p:spPr>
          <a:xfrm>
            <a:off x="6905972" y="2517423"/>
            <a:ext cx="2376313" cy="327894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defTabSz="1219170">
              <a:spcAft>
                <a:spcPts val="800"/>
              </a:spcAft>
            </a:pPr>
            <a:r>
              <a:rPr lang="en-US" sz="2400" dirty="0">
                <a:solidFill>
                  <a:srgbClr val="F37021"/>
                </a:solidFill>
                <a:latin typeface="Gill Sans MT"/>
              </a:rPr>
              <a:t>Mental Health Problems in Adulthood Begin in Childhood or Adolescence</a:t>
            </a:r>
          </a:p>
          <a:p>
            <a:pPr defTabSz="1219170">
              <a:spcAft>
                <a:spcPts val="800"/>
              </a:spcAft>
            </a:pPr>
            <a:r>
              <a:rPr lang="en-US" sz="1600" dirty="0">
                <a:solidFill>
                  <a:prstClr val="black"/>
                </a:solidFill>
                <a:latin typeface="Gill Sans MT Pro Light"/>
                <a:cs typeface="Gill Sans MT Pro Light"/>
              </a:rPr>
              <a:t>Half of lifetime diagnosable mental illness start by age 14, and about 75% start by age 24</a:t>
            </a:r>
          </a:p>
          <a:p>
            <a:pPr defTabSz="1219170"/>
            <a:endParaRPr lang="en-US" sz="1600" dirty="0">
              <a:solidFill>
                <a:prstClr val="black"/>
              </a:solidFill>
              <a:latin typeface="Gill Sans MT Pro Light"/>
              <a:cs typeface="Gill Sans MT Pro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77022" y="2517423"/>
            <a:ext cx="2376313" cy="374439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defTabSz="1219170">
              <a:spcAft>
                <a:spcPts val="800"/>
              </a:spcAft>
            </a:pPr>
            <a:r>
              <a:rPr lang="en-US" sz="2400" dirty="0">
                <a:solidFill>
                  <a:srgbClr val="F37021"/>
                </a:solidFill>
                <a:latin typeface="Gill Sans MT"/>
              </a:rPr>
              <a:t>Patters of </a:t>
            </a:r>
            <a:r>
              <a:rPr lang="en-US" sz="2400" dirty="0" err="1">
                <a:solidFill>
                  <a:srgbClr val="F37021"/>
                </a:solidFill>
                <a:latin typeface="Gill Sans MT"/>
              </a:rPr>
              <a:t>MEB</a:t>
            </a:r>
            <a:r>
              <a:rPr lang="en-US" sz="2400" dirty="0">
                <a:solidFill>
                  <a:srgbClr val="F37021"/>
                </a:solidFill>
                <a:latin typeface="Gill Sans MT"/>
              </a:rPr>
              <a:t> Emergence</a:t>
            </a:r>
          </a:p>
          <a:p>
            <a:pPr marL="228594" indent="-228594" defTabSz="1219170">
              <a:spcAft>
                <a:spcPts val="800"/>
              </a:spcAft>
              <a:buFontTx/>
              <a:buChar char="-"/>
            </a:pPr>
            <a:r>
              <a:rPr lang="en-US" sz="1600" dirty="0">
                <a:solidFill>
                  <a:prstClr val="black"/>
                </a:solidFill>
                <a:latin typeface="Gill Sans MT Pro Light"/>
                <a:cs typeface="Gill Sans MT Pro Light"/>
              </a:rPr>
              <a:t>Anxiety disorders emerge by age 6 </a:t>
            </a:r>
          </a:p>
          <a:p>
            <a:pPr marL="228594" indent="-228594" defTabSz="1219170">
              <a:spcAft>
                <a:spcPts val="800"/>
              </a:spcAft>
              <a:buFontTx/>
              <a:buChar char="-"/>
            </a:pPr>
            <a:r>
              <a:rPr lang="en-US" sz="1600" dirty="0">
                <a:solidFill>
                  <a:prstClr val="black"/>
                </a:solidFill>
                <a:latin typeface="Gill Sans MT Pro Light"/>
                <a:cs typeface="Gill Sans MT Pro Light"/>
              </a:rPr>
              <a:t>Behavioral disorders by age 11</a:t>
            </a:r>
          </a:p>
          <a:p>
            <a:pPr marL="228594" indent="-228594" defTabSz="1219170">
              <a:spcAft>
                <a:spcPts val="800"/>
              </a:spcAft>
              <a:buFontTx/>
              <a:buChar char="-"/>
            </a:pPr>
            <a:r>
              <a:rPr lang="en-US" sz="1600" dirty="0">
                <a:solidFill>
                  <a:prstClr val="black"/>
                </a:solidFill>
                <a:latin typeface="Gill Sans MT Pro Light"/>
                <a:cs typeface="Gill Sans MT Pro Light"/>
              </a:rPr>
              <a:t>Mood disorders by age 13</a:t>
            </a:r>
          </a:p>
          <a:p>
            <a:pPr marL="228594" indent="-228594" defTabSz="1219170">
              <a:spcAft>
                <a:spcPts val="800"/>
              </a:spcAft>
              <a:buFontTx/>
              <a:buChar char="-"/>
            </a:pPr>
            <a:r>
              <a:rPr lang="en-US" sz="1600" dirty="0">
                <a:solidFill>
                  <a:prstClr val="black"/>
                </a:solidFill>
                <a:latin typeface="Gill Sans MT Pro Light"/>
                <a:cs typeface="Gill Sans MT Pro Light"/>
              </a:rPr>
              <a:t>Substance use disorders by age 15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581264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75309" y="0"/>
            <a:ext cx="305956" cy="6858000"/>
          </a:xfrm>
          <a:prstGeom prst="rect">
            <a:avLst/>
          </a:prstGeom>
          <a:solidFill>
            <a:schemeClr val="accent6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51233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06041" y="324873"/>
            <a:ext cx="4620767" cy="1537793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2641" y="324873"/>
            <a:ext cx="4083536" cy="1537793"/>
          </a:xfrm>
        </p:spPr>
        <p:txBody>
          <a:bodyPr anchor="ctr"/>
          <a:lstStyle/>
          <a:p>
            <a:r>
              <a:rPr lang="en-US" sz="3733" b="1" dirty="0">
                <a:solidFill>
                  <a:schemeClr val="tx1"/>
                </a:solidFill>
                <a:latin typeface="+mj-lt"/>
                <a:cs typeface="Gill Sans MT Pro Light"/>
              </a:rPr>
              <a:t>Did you know?</a:t>
            </a:r>
            <a:endParaRPr lang="en-US" sz="3733" b="1" dirty="0">
              <a:solidFill>
                <a:schemeClr val="tx1"/>
              </a:solidFill>
              <a:latin typeface="Gill Sans MT Pro Light"/>
              <a:cs typeface="Gill Sans MT Pro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324874"/>
            <a:ext cx="2107803" cy="435823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TextBox 12"/>
          <p:cNvSpPr txBox="1"/>
          <p:nvPr/>
        </p:nvSpPr>
        <p:spPr>
          <a:xfrm>
            <a:off x="5825064" y="1749777"/>
            <a:ext cx="6036339" cy="90311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defTabSz="1219170"/>
            <a:r>
              <a:rPr lang="en-US" sz="1867" dirty="0">
                <a:solidFill>
                  <a:prstClr val="black"/>
                </a:solidFill>
                <a:latin typeface="Gill Sans MT"/>
              </a:rPr>
              <a:t>Mental health needs are increasing globally, particularly depression and suicide.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33156" y="1862663"/>
            <a:ext cx="169333" cy="5870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5064" y="2761251"/>
            <a:ext cx="6036339" cy="90311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defTabSz="1219170"/>
            <a:r>
              <a:rPr lang="en-US" sz="1867" dirty="0">
                <a:solidFill>
                  <a:prstClr val="black"/>
                </a:solidFill>
                <a:latin typeface="Gill Sans MT"/>
              </a:rPr>
              <a:t>Children affected by violence and conflict are at higher risk of developing mental disorder later in life; and living with parents with mental disorder who may struggle to meet their care needs (including newborns).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33156" y="2862849"/>
            <a:ext cx="169333" cy="5870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7639" y="5414323"/>
            <a:ext cx="6036339" cy="90311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defTabSz="1219170"/>
            <a:r>
              <a:rPr lang="en-US" sz="1867" dirty="0">
                <a:solidFill>
                  <a:prstClr val="black"/>
                </a:solidFill>
                <a:latin typeface="Gill Sans MT"/>
              </a:rPr>
              <a:t>WV has &gt; USD 10 million of </a:t>
            </a:r>
            <a:r>
              <a:rPr lang="en-US" sz="1867" dirty="0" err="1">
                <a:solidFill>
                  <a:prstClr val="black"/>
                </a:solidFill>
                <a:latin typeface="Gill Sans MT"/>
              </a:rPr>
              <a:t>MHPSS</a:t>
            </a:r>
            <a:r>
              <a:rPr lang="en-US" sz="1867" dirty="0">
                <a:solidFill>
                  <a:prstClr val="black"/>
                </a:solidFill>
                <a:latin typeface="Gill Sans MT"/>
              </a:rPr>
              <a:t> programming (as at Nov. 2017)/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55731" y="5527210"/>
            <a:ext cx="169333" cy="5870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47639" y="4222042"/>
            <a:ext cx="6036339" cy="90311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defTabSz="1219170"/>
            <a:r>
              <a:rPr lang="en-US" sz="1867" dirty="0">
                <a:solidFill>
                  <a:prstClr val="black"/>
                </a:solidFill>
                <a:latin typeface="Gill Sans MT"/>
              </a:rPr>
              <a:t>WV has contributed to global evidence for </a:t>
            </a:r>
            <a:r>
              <a:rPr lang="en-US" sz="1867" dirty="0" err="1">
                <a:solidFill>
                  <a:prstClr val="black"/>
                </a:solidFill>
                <a:latin typeface="Gill Sans MT"/>
              </a:rPr>
              <a:t>MHPSS</a:t>
            </a:r>
            <a:r>
              <a:rPr lang="en-US" sz="1867" dirty="0">
                <a:solidFill>
                  <a:prstClr val="black"/>
                </a:solidFill>
                <a:latin typeface="Gill Sans MT"/>
              </a:rPr>
              <a:t> interventions and published such approaches with WHO (among others).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3158" y="4222042"/>
            <a:ext cx="169333" cy="688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Gill Sans MT"/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152923A4-541B-4075-948D-AD6E15D69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0" y="1955759"/>
            <a:ext cx="2400376" cy="215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A6C9D1DE-360D-4017-8BFC-B556AA248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17" y="4393520"/>
            <a:ext cx="2220391" cy="213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11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6041" y="324873"/>
            <a:ext cx="11547291" cy="62217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80863" y="1432781"/>
            <a:ext cx="5801539" cy="4887809"/>
          </a:xfrm>
        </p:spPr>
        <p:txBody>
          <a:bodyPr anchor="t"/>
          <a:lstStyle/>
          <a:p>
            <a:pPr>
              <a:spcBef>
                <a:spcPct val="0"/>
              </a:spcBef>
            </a:pPr>
            <a:r>
              <a:rPr lang="en-AU" altLang="en-US" dirty="0">
                <a:solidFill>
                  <a:schemeClr val="tx1"/>
                </a:solidFill>
                <a:latin typeface="+mj-lt"/>
              </a:rPr>
              <a:t>World Vision Strategies for Adolescents</a:t>
            </a:r>
          </a:p>
          <a:p>
            <a:pPr>
              <a:spcBef>
                <a:spcPct val="0"/>
              </a:spcBef>
            </a:pPr>
            <a:endParaRPr lang="en-AU" altLang="en-US" sz="1867" b="1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AU" altLang="en-US" sz="1867" b="1" dirty="0">
                <a:solidFill>
                  <a:schemeClr val="tx1"/>
                </a:solidFill>
                <a:latin typeface="+mj-lt"/>
              </a:rPr>
              <a:t>Interpersonal Psychotherapy for Groups (</a:t>
            </a:r>
            <a:r>
              <a:rPr lang="en-AU" altLang="en-US" sz="1867" b="1" dirty="0" err="1">
                <a:solidFill>
                  <a:schemeClr val="tx1"/>
                </a:solidFill>
                <a:latin typeface="+mj-lt"/>
              </a:rPr>
              <a:t>IPTG</a:t>
            </a:r>
            <a:r>
              <a:rPr lang="en-AU" altLang="en-US" sz="1867" b="1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AU" altLang="en-US" sz="1867" dirty="0">
                <a:solidFill>
                  <a:schemeClr val="tx1"/>
                </a:solidFill>
                <a:latin typeface="+mj-lt"/>
              </a:rPr>
              <a:t>- For 13+ (Uganda, South Africa, Sri Lanka)</a:t>
            </a:r>
          </a:p>
          <a:p>
            <a:pPr>
              <a:spcBef>
                <a:spcPct val="0"/>
              </a:spcBef>
            </a:pPr>
            <a:endParaRPr lang="en-AU" altLang="en-US" sz="1867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AU" altLang="en-US" sz="1867" b="1" dirty="0">
                <a:solidFill>
                  <a:schemeClr val="tx1"/>
                </a:solidFill>
                <a:latin typeface="+mj-lt"/>
              </a:rPr>
              <a:t>Problem Management Plus (PM+)</a:t>
            </a:r>
          </a:p>
          <a:p>
            <a:pPr>
              <a:spcBef>
                <a:spcPct val="0"/>
              </a:spcBef>
            </a:pPr>
            <a:r>
              <a:rPr lang="en-AU" altLang="en-US" sz="1867" dirty="0">
                <a:solidFill>
                  <a:schemeClr val="tx1"/>
                </a:solidFill>
                <a:latin typeface="+mj-lt"/>
              </a:rPr>
              <a:t>- For 16+ (with research being done for 13-19 years), GBV survivors, etc. (submission of research for adolescents 13-19) (Kenya, South Syria, </a:t>
            </a:r>
            <a:r>
              <a:rPr lang="en-AU" altLang="en-US" sz="1867" dirty="0" err="1">
                <a:solidFill>
                  <a:schemeClr val="tx1"/>
                </a:solidFill>
                <a:latin typeface="+mj-lt"/>
              </a:rPr>
              <a:t>KRI</a:t>
            </a:r>
            <a:r>
              <a:rPr lang="en-AU" altLang="en-US" sz="1867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380990" indent="-380990">
              <a:spcBef>
                <a:spcPct val="0"/>
              </a:spcBef>
              <a:buFontTx/>
              <a:buChar char="-"/>
            </a:pPr>
            <a:endParaRPr lang="en-AU" altLang="en-US" sz="1867" b="1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AU" altLang="en-US" sz="1867" b="1" dirty="0">
                <a:solidFill>
                  <a:schemeClr val="tx1"/>
                </a:solidFill>
                <a:latin typeface="+mj-lt"/>
              </a:rPr>
              <a:t>Thinking Healthy</a:t>
            </a:r>
          </a:p>
          <a:p>
            <a:pPr>
              <a:spcBef>
                <a:spcPct val="0"/>
              </a:spcBef>
            </a:pPr>
            <a:r>
              <a:rPr lang="en-AU" altLang="en-US" sz="1867" dirty="0">
                <a:solidFill>
                  <a:schemeClr val="tx1"/>
                </a:solidFill>
                <a:latin typeface="+mj-lt"/>
              </a:rPr>
              <a:t>- For 18+, post-partum depression </a:t>
            </a:r>
          </a:p>
          <a:p>
            <a:pPr>
              <a:spcBef>
                <a:spcPct val="0"/>
              </a:spcBef>
            </a:pPr>
            <a:endParaRPr lang="en-AU" altLang="en-US" sz="1867" b="1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AU" altLang="en-US" sz="1867" b="1" dirty="0">
                <a:solidFill>
                  <a:schemeClr val="tx1"/>
                </a:solidFill>
                <a:latin typeface="+mj-lt"/>
              </a:rPr>
              <a:t>Psychological First Aid (</a:t>
            </a:r>
            <a:r>
              <a:rPr lang="en-AU" altLang="en-US" sz="1867" b="1" dirty="0" err="1">
                <a:solidFill>
                  <a:schemeClr val="tx1"/>
                </a:solidFill>
                <a:latin typeface="+mj-lt"/>
              </a:rPr>
              <a:t>PFA</a:t>
            </a:r>
            <a:r>
              <a:rPr lang="en-AU" altLang="en-US" sz="1867" b="1" dirty="0">
                <a:solidFill>
                  <a:schemeClr val="tx1"/>
                </a:solidFill>
                <a:latin typeface="+mj-lt"/>
              </a:rPr>
              <a:t>)</a:t>
            </a:r>
            <a:r>
              <a:rPr lang="en-AU" altLang="en-US" sz="1867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AU" altLang="en-US" sz="1867" dirty="0">
                <a:solidFill>
                  <a:schemeClr val="tx1"/>
                </a:solidFill>
                <a:latin typeface="+mj-lt"/>
              </a:rPr>
              <a:t>- Widely used for all ages</a:t>
            </a:r>
          </a:p>
          <a:p>
            <a:pPr>
              <a:spcBef>
                <a:spcPct val="0"/>
              </a:spcBef>
            </a:pPr>
            <a:endParaRPr lang="en-AU" altLang="en-US" sz="1867" b="1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AU" altLang="en-US" sz="1867" b="1" dirty="0" err="1">
                <a:solidFill>
                  <a:schemeClr val="tx1"/>
                </a:solidFill>
                <a:latin typeface="+mj-lt"/>
              </a:rPr>
              <a:t>mhGAP</a:t>
            </a:r>
            <a:endParaRPr lang="en-AU" altLang="en-US" sz="1867" b="1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AU" altLang="en-US" sz="1867" dirty="0">
                <a:solidFill>
                  <a:schemeClr val="tx1"/>
                </a:solidFill>
                <a:latin typeface="+mj-lt"/>
              </a:rPr>
              <a:t>- In Uganda for health care workers to provide adolescent friendly and </a:t>
            </a:r>
            <a:r>
              <a:rPr lang="en-AU" altLang="en-US" sz="1867" dirty="0" err="1">
                <a:solidFill>
                  <a:schemeClr val="tx1"/>
                </a:solidFill>
                <a:latin typeface="+mj-lt"/>
              </a:rPr>
              <a:t>MHPSS</a:t>
            </a:r>
            <a:r>
              <a:rPr lang="en-AU" altLang="en-US" sz="1867" dirty="0">
                <a:solidFill>
                  <a:schemeClr val="tx1"/>
                </a:solidFill>
                <a:latin typeface="+mj-lt"/>
              </a:rPr>
              <a:t> sensitive treatment</a:t>
            </a:r>
            <a:endParaRPr lang="en-US" sz="1867" dirty="0">
              <a:solidFill>
                <a:schemeClr val="tx1"/>
              </a:solidFill>
              <a:latin typeface="+mj-lt"/>
              <a:ea typeface="Gill Sans MT Pro Light" charset="0"/>
              <a:cs typeface="Gill Sans MT Pro Light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35" y="629913"/>
            <a:ext cx="2404533" cy="497827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6BE9F9B-163C-4886-BDF5-73A87558F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1" y="1284778"/>
            <a:ext cx="5002931" cy="256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E1B8D9D-E1C4-48D7-B162-793073DC1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2" y="4009669"/>
            <a:ext cx="5010381" cy="235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6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324873"/>
            <a:ext cx="11582400" cy="3145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3511" y="324873"/>
            <a:ext cx="11582400" cy="3145536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6333" y="2517726"/>
            <a:ext cx="11582400" cy="907527"/>
          </a:xfrm>
        </p:spPr>
        <p:txBody>
          <a:bodyPr anchor="t"/>
          <a:lstStyle/>
          <a:p>
            <a:pPr algn="ctr"/>
            <a:r>
              <a:rPr lang="en-US" sz="6400" b="1" dirty="0">
                <a:solidFill>
                  <a:schemeClr val="tx1"/>
                </a:solidFill>
                <a:latin typeface="Gill Sans MT"/>
                <a:cs typeface="Gill Sans MT"/>
              </a:rPr>
              <a:t>Thank you!</a:t>
            </a:r>
            <a:endParaRPr lang="en-US" sz="6400" b="1" dirty="0">
              <a:solidFill>
                <a:schemeClr val="tx1"/>
              </a:solidFill>
              <a:latin typeface="Gill Sans MT Pro Light"/>
              <a:cs typeface="Gill Sans MT Pro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34" y="629913"/>
            <a:ext cx="2404533" cy="497827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3549084"/>
            <a:ext cx="3816096" cy="3011424"/>
          </a:xfrm>
          <a:prstGeom prst="rect">
            <a:avLst/>
          </a:prstGeom>
        </p:spPr>
      </p:pic>
      <p:pic>
        <p:nvPicPr>
          <p:cNvPr id="14" name="Picture 13" descr="D220-0257-12_sec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708" y="3549084"/>
            <a:ext cx="3816096" cy="30114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540" y="3549084"/>
            <a:ext cx="3816096" cy="30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79650"/>
      </p:ext>
    </p:extLst>
  </p:cSld>
  <p:clrMapOvr>
    <a:masterClrMapping/>
  </p:clrMapOvr>
</p:sld>
</file>

<file path=ppt/theme/theme1.xml><?xml version="1.0" encoding="utf-8"?>
<a:theme xmlns:a="http://schemas.openxmlformats.org/drawingml/2006/main" name="WV Strategy">
  <a:themeElements>
    <a:clrScheme name="WVI Global Brand">
      <a:dk1>
        <a:sysClr val="windowText" lastClr="000000"/>
      </a:dk1>
      <a:lt1>
        <a:sysClr val="window" lastClr="FFFFFF"/>
      </a:lt1>
      <a:dk2>
        <a:srgbClr val="1F497D"/>
      </a:dk2>
      <a:lt2>
        <a:srgbClr val="CBC4BC"/>
      </a:lt2>
      <a:accent1>
        <a:srgbClr val="006662"/>
      </a:accent1>
      <a:accent2>
        <a:srgbClr val="FED35F"/>
      </a:accent2>
      <a:accent3>
        <a:srgbClr val="46BC96"/>
      </a:accent3>
      <a:accent4>
        <a:srgbClr val="9055A2"/>
      </a:accent4>
      <a:accent5>
        <a:srgbClr val="00ACCB"/>
      </a:accent5>
      <a:accent6>
        <a:srgbClr val="F37021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Julie's Health Retreat Presentation" id="{85B2F1B8-A376-40DF-A415-CD0F75652B42}" vid="{B8A57059-E731-40CA-B6C8-6329A29F5B94}"/>
    </a:ext>
  </a:extLst>
</a:theme>
</file>

<file path=ppt/theme/theme2.xml><?xml version="1.0" encoding="utf-8"?>
<a:theme xmlns:a="http://schemas.openxmlformats.org/drawingml/2006/main" name="3_WV Strategy">
  <a:themeElements>
    <a:clrScheme name="WVI Global Brand">
      <a:dk1>
        <a:sysClr val="windowText" lastClr="000000"/>
      </a:dk1>
      <a:lt1>
        <a:sysClr val="window" lastClr="FFFFFF"/>
      </a:lt1>
      <a:dk2>
        <a:srgbClr val="1F497D"/>
      </a:dk2>
      <a:lt2>
        <a:srgbClr val="CBC4BC"/>
      </a:lt2>
      <a:accent1>
        <a:srgbClr val="006662"/>
      </a:accent1>
      <a:accent2>
        <a:srgbClr val="FED35F"/>
      </a:accent2>
      <a:accent3>
        <a:srgbClr val="46BC96"/>
      </a:accent3>
      <a:accent4>
        <a:srgbClr val="9055A2"/>
      </a:accent4>
      <a:accent5>
        <a:srgbClr val="00ACCB"/>
      </a:accent5>
      <a:accent6>
        <a:srgbClr val="F37021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6" id="{79C87B32-0B3E-0B4F-BD64-D5B09E26D7C6}" vid="{3476938C-7754-8A4F-AA86-4DD27FCEDE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Franklin Gothic Book</vt:lpstr>
      <vt:lpstr>Futura LT Bold</vt:lpstr>
      <vt:lpstr>Gill Sans</vt:lpstr>
      <vt:lpstr>Gill Sans MT</vt:lpstr>
      <vt:lpstr>Gill Sans MT Pro Light</vt:lpstr>
      <vt:lpstr>Wingdings</vt:lpstr>
      <vt:lpstr>WV Strategy</vt:lpstr>
      <vt:lpstr>3_WV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DeSoto - US</dc:creator>
  <cp:lastModifiedBy>Julie DeSoto - US</cp:lastModifiedBy>
  <cp:revision>1</cp:revision>
  <dcterms:created xsi:type="dcterms:W3CDTF">2017-11-22T00:31:31Z</dcterms:created>
  <dcterms:modified xsi:type="dcterms:W3CDTF">2017-11-22T00:31:46Z</dcterms:modified>
</cp:coreProperties>
</file>