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8" r:id="rId3"/>
    <p:sldId id="281" r:id="rId4"/>
    <p:sldId id="262" r:id="rId5"/>
    <p:sldId id="263" r:id="rId6"/>
    <p:sldId id="266" r:id="rId7"/>
    <p:sldId id="268" r:id="rId8"/>
    <p:sldId id="292" r:id="rId9"/>
    <p:sldId id="269" r:id="rId10"/>
    <p:sldId id="284" r:id="rId11"/>
    <p:sldId id="270" r:id="rId12"/>
    <p:sldId id="271" r:id="rId13"/>
    <p:sldId id="282" r:id="rId14"/>
    <p:sldId id="283" r:id="rId15"/>
    <p:sldId id="272" r:id="rId16"/>
    <p:sldId id="273" r:id="rId17"/>
    <p:sldId id="274" r:id="rId18"/>
    <p:sldId id="287" r:id="rId19"/>
    <p:sldId id="275" r:id="rId20"/>
    <p:sldId id="293" r:id="rId21"/>
    <p:sldId id="259" r:id="rId22"/>
    <p:sldId id="290" r:id="rId23"/>
    <p:sldId id="291" r:id="rId24"/>
    <p:sldId id="288" r:id="rId25"/>
    <p:sldId id="289" r:id="rId26"/>
    <p:sldId id="28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AD9"/>
    <a:srgbClr val="FFFFFE"/>
    <a:srgbClr val="001E2A"/>
    <a:srgbClr val="0E8F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94628" autoAdjust="0"/>
  </p:normalViewPr>
  <p:slideViewPr>
    <p:cSldViewPr snapToGrid="0" snapToObjects="1">
      <p:cViewPr varScale="1">
        <p:scale>
          <a:sx n="61" d="100"/>
          <a:sy n="61" d="100"/>
        </p:scale>
        <p:origin x="-318" y="-78"/>
      </p:cViewPr>
      <p:guideLst>
        <p:guide orient="horz" pos="2160"/>
        <p:guide pos="2880"/>
      </p:guideLst>
    </p:cSldViewPr>
  </p:slideViewPr>
  <p:outlineViewPr>
    <p:cViewPr>
      <p:scale>
        <a:sx n="33" d="100"/>
        <a:sy n="33" d="100"/>
      </p:scale>
      <p:origin x="0" y="1743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31081D-DF86-4627-967B-FDB8CF328DAA}" type="datetimeFigureOut">
              <a:rPr lang="en-GB" smtClean="0"/>
              <a:t>11/11/2016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1B23EC-F5A9-4527-8946-6AFE9B3644C3}" type="slidenum">
              <a:rPr lang="en-GB" smtClean="0"/>
              <a:t>‹#›</a:t>
            </a:fld>
            <a:endParaRPr lang="en-GB"/>
          </a:p>
        </p:txBody>
      </p:sp>
    </p:spTree>
    <p:extLst>
      <p:ext uri="{BB962C8B-B14F-4D97-AF65-F5344CB8AC3E}">
        <p14:creationId xmlns:p14="http://schemas.microsoft.com/office/powerpoint/2010/main" val="2657615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WF_Powerpoint_Bkg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685924" y="3404342"/>
            <a:ext cx="7772400" cy="828806"/>
          </a:xfrm>
        </p:spPr>
        <p:txBody>
          <a:bodyPr/>
          <a:lstStyle>
            <a:lvl1pPr algn="r">
              <a:defRPr>
                <a:solidFill>
                  <a:srgbClr val="FFFFFE"/>
                </a:solidFill>
                <a:latin typeface="Gotham Rounded Book"/>
                <a:cs typeface="Gotham Rounded Book"/>
              </a:defRPr>
            </a:lvl1pPr>
          </a:lstStyle>
          <a:p>
            <a:r>
              <a:rPr lang="it-IT" dirty="0" smtClean="0"/>
              <a:t>Click to </a:t>
            </a:r>
            <a:r>
              <a:rPr lang="it-IT" dirty="0" err="1" smtClean="0"/>
              <a:t>edit</a:t>
            </a:r>
            <a:r>
              <a:rPr lang="it-IT" dirty="0" smtClean="0"/>
              <a:t> </a:t>
            </a:r>
            <a:br>
              <a:rPr lang="it-IT" dirty="0" smtClean="0"/>
            </a:br>
            <a:r>
              <a:rPr lang="it-IT" dirty="0" smtClean="0"/>
              <a:t>Master </a:t>
            </a:r>
            <a:r>
              <a:rPr lang="it-IT" dirty="0" err="1" smtClean="0"/>
              <a:t>title</a:t>
            </a:r>
            <a:r>
              <a:rPr lang="it-IT" dirty="0" smtClean="0"/>
              <a:t> style</a:t>
            </a:r>
            <a:endParaRPr lang="en-US" dirty="0"/>
          </a:p>
        </p:txBody>
      </p:sp>
      <p:sp>
        <p:nvSpPr>
          <p:cNvPr id="3" name="Subtitle 2"/>
          <p:cNvSpPr>
            <a:spLocks noGrp="1"/>
          </p:cNvSpPr>
          <p:nvPr>
            <p:ph type="subTitle" idx="1" hasCustomPrompt="1"/>
          </p:nvPr>
        </p:nvSpPr>
        <p:spPr>
          <a:xfrm>
            <a:off x="2057524" y="4815652"/>
            <a:ext cx="6400800" cy="1041442"/>
          </a:xfrm>
        </p:spPr>
        <p:txBody>
          <a:bodyPr>
            <a:normAutofit/>
          </a:bodyPr>
          <a:lstStyle>
            <a:lvl1pPr marL="0" indent="0" algn="r">
              <a:buNone/>
              <a:defRPr sz="2400" b="0" i="0">
                <a:solidFill>
                  <a:srgbClr val="0E8FB9"/>
                </a:solidFill>
                <a:latin typeface="Gotham Rounded Book"/>
                <a:cs typeface="Gotham Rounded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Click to </a:t>
            </a:r>
            <a:r>
              <a:rPr lang="it-IT" dirty="0" err="1" smtClean="0"/>
              <a:t>edit</a:t>
            </a:r>
            <a:r>
              <a:rPr lang="it-IT" dirty="0" smtClean="0"/>
              <a:t> </a:t>
            </a:r>
            <a:br>
              <a:rPr lang="it-IT" dirty="0" smtClean="0"/>
            </a:br>
            <a:r>
              <a:rPr lang="it-IT" dirty="0" smtClean="0"/>
              <a:t>Master </a:t>
            </a:r>
            <a:r>
              <a:rPr lang="it-IT" dirty="0" err="1" smtClean="0"/>
              <a:t>subtitle</a:t>
            </a:r>
            <a:r>
              <a:rPr lang="it-IT" dirty="0" smtClean="0"/>
              <a:t> style</a:t>
            </a:r>
            <a:endParaRPr lang="en-US" dirty="0"/>
          </a:p>
        </p:txBody>
      </p:sp>
    </p:spTree>
    <p:extLst>
      <p:ext uri="{BB962C8B-B14F-4D97-AF65-F5344CB8AC3E}">
        <p14:creationId xmlns:p14="http://schemas.microsoft.com/office/powerpoint/2010/main" val="207454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Slide Number Placeholder 5"/>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3684209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1E2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6" name="Slide Number Placeholder 5"/>
          <p:cNvSpPr>
            <a:spLocks noGrp="1"/>
          </p:cNvSpPr>
          <p:nvPr>
            <p:ph type="sldNum" sz="quarter" idx="12"/>
          </p:nvPr>
        </p:nvSpPr>
        <p:spPr/>
        <p:txBody>
          <a:bodyPr/>
          <a:lstStyle>
            <a:lvl1pPr>
              <a:defRPr>
                <a:solidFill>
                  <a:schemeClr val="accent6"/>
                </a:solidFill>
              </a:defRPr>
            </a:lvl1pPr>
          </a:lstStyle>
          <a:p>
            <a:fld id="{7E9DD3F8-51B7-B841-993C-152AB3366BF9}" type="slidenum">
              <a:rPr lang="en-US" smtClean="0"/>
              <a:pPr/>
              <a:t>‹#›</a:t>
            </a:fld>
            <a:endParaRPr lang="en-US" dirty="0"/>
          </a:p>
        </p:txBody>
      </p:sp>
    </p:spTree>
    <p:extLst>
      <p:ext uri="{BB962C8B-B14F-4D97-AF65-F5344CB8AC3E}">
        <p14:creationId xmlns:p14="http://schemas.microsoft.com/office/powerpoint/2010/main" val="233325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Slide Number Placeholder 6"/>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239455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9" name="Slide Number Placeholder 8"/>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1962931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5" name="Slide Number Placeholder 4"/>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399499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1968942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lvl1p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4" name="Text Placeholder 3"/>
          <p:cNvSpPr>
            <a:spLocks noGrp="1"/>
          </p:cNvSpPr>
          <p:nvPr>
            <p:ph type="body" sz="half" idx="2"/>
          </p:nvPr>
        </p:nvSpPr>
        <p:spPr>
          <a:xfrm>
            <a:off x="457200" y="2597150"/>
            <a:ext cx="3008313" cy="3529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dirty="0" smtClean="0"/>
              <a:t>Click to </a:t>
            </a:r>
            <a:r>
              <a:rPr lang="it-IT" dirty="0" err="1" smtClean="0"/>
              <a:t>edit</a:t>
            </a:r>
            <a:r>
              <a:rPr lang="it-IT" dirty="0" smtClean="0"/>
              <a:t> Master text </a:t>
            </a:r>
            <a:r>
              <a:rPr lang="it-IT" dirty="0" err="1" smtClean="0"/>
              <a:t>styles</a:t>
            </a:r>
            <a:endParaRPr lang="it-IT" dirty="0" smtClean="0"/>
          </a:p>
        </p:txBody>
      </p:sp>
      <p:sp>
        <p:nvSpPr>
          <p:cNvPr id="7" name="Slide Number Placeholder 6"/>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42695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7" name="Slide Number Placeholder 6"/>
          <p:cNvSpPr>
            <a:spLocks noGrp="1"/>
          </p:cNvSpPr>
          <p:nvPr>
            <p:ph type="sldNum" sz="quarter" idx="12"/>
          </p:nvPr>
        </p:nvSpPr>
        <p:spPr/>
        <p:txBody>
          <a:bodyPr/>
          <a:lstStyle/>
          <a:p>
            <a:fld id="{7E9DD3F8-51B7-B841-993C-152AB3366BF9}" type="slidenum">
              <a:rPr lang="en-US" smtClean="0"/>
              <a:t>‹#›</a:t>
            </a:fld>
            <a:endParaRPr lang="en-US"/>
          </a:p>
        </p:txBody>
      </p:sp>
    </p:spTree>
    <p:extLst>
      <p:ext uri="{BB962C8B-B14F-4D97-AF65-F5344CB8AC3E}">
        <p14:creationId xmlns:p14="http://schemas.microsoft.com/office/powerpoint/2010/main" val="1117296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WF_Powerpoint_Bkg8.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18368"/>
            <a:ext cx="8229600" cy="881831"/>
          </a:xfrm>
          <a:prstGeom prst="rect">
            <a:avLst/>
          </a:prstGeom>
        </p:spPr>
        <p:txBody>
          <a:bodyPr vert="horz" lIns="91440" tIns="45720" rIns="91440" bIns="45720" rtlCol="0" anchor="ctr">
            <a:normAutofit/>
          </a:bodyPr>
          <a:lstStyle/>
          <a:p>
            <a:r>
              <a:rPr lang="it-IT" dirty="0" smtClean="0"/>
              <a:t>Click to </a:t>
            </a:r>
            <a:r>
              <a:rPr lang="it-IT" dirty="0" err="1" smtClean="0"/>
              <a:t>edit</a:t>
            </a:r>
            <a:r>
              <a:rPr lang="it-IT" dirty="0" smtClean="0"/>
              <a:t> Master </a:t>
            </a:r>
            <a:r>
              <a:rPr lang="it-IT" dirty="0" err="1" smtClean="0"/>
              <a:t>title</a:t>
            </a:r>
            <a:r>
              <a:rPr lang="it-IT" dirty="0" smtClean="0"/>
              <a:t>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dirty="0" smtClean="0"/>
              <a:t>Click to </a:t>
            </a:r>
            <a:r>
              <a:rPr lang="it-IT" dirty="0" err="1" smtClean="0"/>
              <a:t>edit</a:t>
            </a:r>
            <a:r>
              <a:rPr lang="it-IT" dirty="0" smtClean="0"/>
              <a:t> Master text </a:t>
            </a:r>
            <a:r>
              <a:rPr lang="it-IT" dirty="0" err="1" smtClean="0"/>
              <a:t>styles</a:t>
            </a:r>
            <a:endParaRPr lang="it-IT" dirty="0" smtClean="0"/>
          </a:p>
          <a:p>
            <a:pPr lvl="1"/>
            <a:r>
              <a:rPr lang="it-IT" dirty="0" smtClean="0"/>
              <a:t>Second </a:t>
            </a:r>
            <a:r>
              <a:rPr lang="it-IT" dirty="0" err="1" smtClean="0"/>
              <a:t>level</a:t>
            </a:r>
            <a:endParaRPr lang="it-IT" dirty="0" smtClean="0"/>
          </a:p>
          <a:p>
            <a:pPr lvl="2"/>
            <a:r>
              <a:rPr lang="it-IT" dirty="0" smtClean="0"/>
              <a:t>Third </a:t>
            </a:r>
            <a:r>
              <a:rPr lang="it-IT" dirty="0" err="1" smtClean="0"/>
              <a:t>level</a:t>
            </a:r>
            <a:endParaRPr lang="it-IT" dirty="0" smtClean="0"/>
          </a:p>
          <a:p>
            <a:pPr lvl="3"/>
            <a:r>
              <a:rPr lang="it-IT" dirty="0" err="1" smtClean="0"/>
              <a:t>Fourth</a:t>
            </a:r>
            <a:r>
              <a:rPr lang="it-IT" dirty="0" smtClean="0"/>
              <a:t> </a:t>
            </a:r>
            <a:r>
              <a:rPr lang="it-IT" dirty="0" err="1" smtClean="0"/>
              <a:t>level</a:t>
            </a:r>
            <a:endParaRPr lang="it-IT" dirty="0" smtClean="0"/>
          </a:p>
          <a:p>
            <a:pPr lvl="4"/>
            <a:r>
              <a:rPr lang="it-IT" dirty="0" err="1" smtClean="0"/>
              <a:t>Fifth</a:t>
            </a:r>
            <a:r>
              <a:rPr lang="it-IT" dirty="0" smtClean="0"/>
              <a:t> </a:t>
            </a:r>
            <a:r>
              <a:rPr lang="it-IT" dirty="0" err="1" smtClean="0"/>
              <a:t>level</a:t>
            </a:r>
            <a:endParaRPr lang="en-US" dirty="0"/>
          </a:p>
        </p:txBody>
      </p:sp>
      <p:sp>
        <p:nvSpPr>
          <p:cNvPr id="6" name="Slide Number Placeholder 5"/>
          <p:cNvSpPr>
            <a:spLocks noGrp="1"/>
          </p:cNvSpPr>
          <p:nvPr>
            <p:ph type="sldNum" sz="quarter" idx="4"/>
          </p:nvPr>
        </p:nvSpPr>
        <p:spPr>
          <a:xfrm>
            <a:off x="145523" y="52348"/>
            <a:ext cx="760691" cy="304857"/>
          </a:xfrm>
          <a:prstGeom prst="rect">
            <a:avLst/>
          </a:prstGeom>
        </p:spPr>
        <p:txBody>
          <a:bodyPr vert="horz" lIns="91440" tIns="45720" rIns="91440" bIns="45720" rtlCol="0" anchor="ctr"/>
          <a:lstStyle>
            <a:lvl1pPr algn="l">
              <a:defRPr sz="1200">
                <a:solidFill>
                  <a:schemeClr val="bg1"/>
                </a:solidFill>
                <a:latin typeface="HelveticaNeueLT Std Cn"/>
                <a:cs typeface="HelveticaNeueLT Std Cn"/>
              </a:defRPr>
            </a:lvl1pPr>
          </a:lstStyle>
          <a:p>
            <a:fld id="{7E9DD3F8-51B7-B841-993C-152AB3366BF9}" type="slidenum">
              <a:rPr lang="en-US" smtClean="0"/>
              <a:pPr/>
              <a:t>‹#›</a:t>
            </a:fld>
            <a:endParaRPr lang="en-US" dirty="0"/>
          </a:p>
        </p:txBody>
      </p:sp>
    </p:spTree>
    <p:extLst>
      <p:ext uri="{BB962C8B-B14F-4D97-AF65-F5344CB8AC3E}">
        <p14:creationId xmlns:p14="http://schemas.microsoft.com/office/powerpoint/2010/main" val="2945026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000" b="0" i="0" kern="1200">
          <a:solidFill>
            <a:srgbClr val="0E8FB9"/>
          </a:solidFill>
          <a:latin typeface="Gotham Rounded Book"/>
          <a:ea typeface="+mj-ea"/>
          <a:cs typeface="Gotham Rounded Book"/>
        </a:defRPr>
      </a:lvl1pPr>
    </p:titleStyle>
    <p:bodyStyle>
      <a:lvl1pPr marL="342900" indent="-342900" algn="l" defTabSz="457200" rtl="0" eaLnBrk="1" latinLnBrk="0" hangingPunct="1">
        <a:spcBef>
          <a:spcPct val="20000"/>
        </a:spcBef>
        <a:buFont typeface="Arial"/>
        <a:buChar char="•"/>
        <a:defRPr sz="3200" b="0" i="0" kern="1200">
          <a:solidFill>
            <a:srgbClr val="001E2A"/>
          </a:solidFill>
          <a:latin typeface="HelveticaNeueLT Std Cn"/>
          <a:ea typeface="+mn-ea"/>
          <a:cs typeface="HelveticaNeueLT Std Cn"/>
        </a:defRPr>
      </a:lvl1pPr>
      <a:lvl2pPr marL="742950" indent="-285750" algn="l" defTabSz="457200" rtl="0" eaLnBrk="1" latinLnBrk="0" hangingPunct="1">
        <a:spcBef>
          <a:spcPct val="20000"/>
        </a:spcBef>
        <a:buFont typeface="Arial"/>
        <a:buChar char="–"/>
        <a:defRPr sz="2800" b="0" i="0" kern="1200">
          <a:solidFill>
            <a:srgbClr val="001E2A"/>
          </a:solidFill>
          <a:latin typeface="HelveticaNeueLT Std Cn"/>
          <a:ea typeface="+mn-ea"/>
          <a:cs typeface="HelveticaNeueLT Std Cn"/>
        </a:defRPr>
      </a:lvl2pPr>
      <a:lvl3pPr marL="1143000" indent="-228600" algn="l" defTabSz="457200" rtl="0" eaLnBrk="1" latinLnBrk="0" hangingPunct="1">
        <a:spcBef>
          <a:spcPct val="20000"/>
        </a:spcBef>
        <a:buFont typeface="Arial"/>
        <a:buChar char="•"/>
        <a:defRPr sz="2400" b="0" i="0" kern="1200">
          <a:solidFill>
            <a:srgbClr val="001E2A"/>
          </a:solidFill>
          <a:latin typeface="HelveticaNeueLT Std Cn"/>
          <a:ea typeface="+mn-ea"/>
          <a:cs typeface="HelveticaNeueLT Std Cn"/>
        </a:defRPr>
      </a:lvl3pPr>
      <a:lvl4pPr marL="1600200" indent="-228600" algn="l" defTabSz="457200" rtl="0" eaLnBrk="1" latinLnBrk="0" hangingPunct="1">
        <a:spcBef>
          <a:spcPct val="20000"/>
        </a:spcBef>
        <a:buFont typeface="Arial"/>
        <a:buChar char="–"/>
        <a:defRPr sz="2000" b="0" i="0" kern="1200">
          <a:solidFill>
            <a:srgbClr val="001E2A"/>
          </a:solidFill>
          <a:latin typeface="HelveticaNeueLT Std Cn"/>
          <a:ea typeface="+mn-ea"/>
          <a:cs typeface="HelveticaNeueLT Std Cn"/>
        </a:defRPr>
      </a:lvl4pPr>
      <a:lvl5pPr marL="2057400" indent="-228600" algn="l" defTabSz="457200" rtl="0" eaLnBrk="1" latinLnBrk="0" hangingPunct="1">
        <a:spcBef>
          <a:spcPct val="20000"/>
        </a:spcBef>
        <a:buFont typeface="Arial"/>
        <a:buChar char="»"/>
        <a:defRPr sz="2000" b="0" i="0" kern="1200">
          <a:solidFill>
            <a:srgbClr val="001E2A"/>
          </a:solidFill>
          <a:latin typeface="HelveticaNeueLT Std Cn"/>
          <a:ea typeface="+mn-ea"/>
          <a:cs typeface="HelveticaNeueLT Std C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924" y="2204185"/>
            <a:ext cx="7772400" cy="2798984"/>
          </a:xfrm>
        </p:spPr>
        <p:txBody>
          <a:bodyPr>
            <a:normAutofit fontScale="90000"/>
          </a:bodyPr>
          <a:lstStyle/>
          <a:p>
            <a:r>
              <a:rPr lang="en-US" dirty="0" smtClean="0"/>
              <a:t>Policy and systems support for CHWs  programmes</a:t>
            </a:r>
            <a:br>
              <a:rPr lang="en-US" dirty="0" smtClean="0"/>
            </a:br>
            <a:r>
              <a:rPr lang="en-US" dirty="0" smtClean="0"/>
              <a:t> </a:t>
            </a:r>
            <a:r>
              <a:rPr lang="en-GB" sz="3200" dirty="0"/>
              <a:t/>
            </a:r>
            <a:br>
              <a:rPr lang="en-GB" sz="3200" dirty="0"/>
            </a:br>
            <a:r>
              <a:rPr lang="en-US" sz="3200" dirty="0"/>
              <a:t> </a:t>
            </a:r>
            <a:r>
              <a:rPr lang="en-US" sz="1800" b="1" dirty="0"/>
              <a:t>HARMONIZATION IN ACTION: WORKING TOGETHER TO BUILD THE COMMUNITY HEALTH WORKFORCE </a:t>
            </a:r>
            <a:r>
              <a:rPr lang="en-US" dirty="0" smtClean="0"/>
              <a:t> </a:t>
            </a:r>
            <a:endParaRPr lang="en-US" dirty="0"/>
          </a:p>
        </p:txBody>
      </p:sp>
      <p:sp>
        <p:nvSpPr>
          <p:cNvPr id="3" name="Subtitle 2"/>
          <p:cNvSpPr>
            <a:spLocks noGrp="1"/>
          </p:cNvSpPr>
          <p:nvPr>
            <p:ph type="subTitle" idx="1"/>
          </p:nvPr>
        </p:nvSpPr>
        <p:spPr>
          <a:xfrm>
            <a:off x="78658" y="5081123"/>
            <a:ext cx="8927689" cy="1041442"/>
          </a:xfrm>
        </p:spPr>
        <p:txBody>
          <a:bodyPr>
            <a:normAutofit/>
          </a:bodyPr>
          <a:lstStyle/>
          <a:p>
            <a:r>
              <a:rPr lang="en-US" sz="1800" dirty="0" smtClean="0"/>
              <a:t>Dr Giorgio Cometto, Health Workforce Department, WHO</a:t>
            </a:r>
          </a:p>
          <a:p>
            <a:r>
              <a:rPr lang="en-US" sz="1800" dirty="0" smtClean="0"/>
              <a:t> 15 November 2016, Health Systems Research Symposium, Vancouver</a:t>
            </a:r>
            <a:endParaRPr lang="en-US" sz="1800" dirty="0"/>
          </a:p>
        </p:txBody>
      </p:sp>
    </p:spTree>
    <p:extLst>
      <p:ext uri="{BB962C8B-B14F-4D97-AF65-F5344CB8AC3E}">
        <p14:creationId xmlns:p14="http://schemas.microsoft.com/office/powerpoint/2010/main" val="3542786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CHWs in the Global Strategy on HRH</a:t>
            </a:r>
            <a:endParaRPr lang="en-GB" dirty="0"/>
          </a:p>
        </p:txBody>
      </p:sp>
      <p:sp>
        <p:nvSpPr>
          <p:cNvPr id="3" name="Content Placeholder 2"/>
          <p:cNvSpPr>
            <a:spLocks noGrp="1"/>
          </p:cNvSpPr>
          <p:nvPr>
            <p:ph idx="1"/>
          </p:nvPr>
        </p:nvSpPr>
        <p:spPr/>
        <p:txBody>
          <a:bodyPr>
            <a:normAutofit fontScale="47500" lnSpcReduction="20000"/>
          </a:bodyPr>
          <a:lstStyle/>
          <a:p>
            <a:pPr lvl="0"/>
            <a:r>
              <a:rPr lang="en-GB" dirty="0"/>
              <a:t>“</a:t>
            </a:r>
            <a:r>
              <a:rPr lang="en-GB" b="1" dirty="0"/>
              <a:t>Addressing population needs for the SDGs and UHC requires making the best possible use of limited </a:t>
            </a:r>
            <a:r>
              <a:rPr lang="en-GB" b="1" dirty="0" smtClean="0"/>
              <a:t>resources …</a:t>
            </a:r>
            <a:r>
              <a:rPr lang="en-GB" dirty="0" smtClean="0"/>
              <a:t> </a:t>
            </a:r>
            <a:r>
              <a:rPr lang="en-GB" dirty="0"/>
              <a:t>a more sustainable and responsive skills mix, harnessing opportunities from the education and deployment of </a:t>
            </a:r>
            <a:r>
              <a:rPr lang="en-GB" dirty="0">
                <a:solidFill>
                  <a:srgbClr val="FF0000"/>
                </a:solidFill>
              </a:rPr>
              <a:t>community-based and mid-level health workers</a:t>
            </a:r>
            <a:r>
              <a:rPr lang="en-GB" dirty="0"/>
              <a:t>;”</a:t>
            </a:r>
          </a:p>
          <a:p>
            <a:pPr lvl="0"/>
            <a:r>
              <a:rPr lang="en-GB" b="1" dirty="0" smtClean="0"/>
              <a:t>“</a:t>
            </a:r>
            <a:r>
              <a:rPr lang="en-GB" dirty="0" smtClean="0"/>
              <a:t>Prioritize </a:t>
            </a:r>
            <a:r>
              <a:rPr lang="en-GB" dirty="0"/>
              <a:t>the deployment of inter-professional primary care teams of health workers with broad-based skills, avoiding the pitfalls and cost-escalation of overreliance on specialist and tertiary care. This requires adopting a diverse, sustainable skills mix, and harnessing the potential of </a:t>
            </a:r>
            <a:r>
              <a:rPr lang="en-GB" dirty="0">
                <a:solidFill>
                  <a:srgbClr val="FF0000"/>
                </a:solidFill>
              </a:rPr>
              <a:t>community-based and mid-level health workers</a:t>
            </a:r>
            <a:r>
              <a:rPr lang="en-GB" dirty="0"/>
              <a:t> in inter-professional primary care teams.”</a:t>
            </a:r>
          </a:p>
          <a:p>
            <a:pPr lvl="0"/>
            <a:r>
              <a:rPr lang="en-GB" dirty="0"/>
              <a:t>“In many settings, </a:t>
            </a:r>
            <a:r>
              <a:rPr lang="en-GB" dirty="0">
                <a:solidFill>
                  <a:schemeClr val="tx1"/>
                </a:solidFill>
              </a:rPr>
              <a:t>developing a national policy to </a:t>
            </a:r>
            <a:r>
              <a:rPr lang="en-GB" dirty="0">
                <a:solidFill>
                  <a:srgbClr val="FF0000"/>
                </a:solidFill>
              </a:rPr>
              <a:t>integrate, where they exist, community-based health workers in the health system</a:t>
            </a:r>
            <a:r>
              <a:rPr lang="en-GB" dirty="0"/>
              <a:t> can enable these cadres to benefit from adequate system support and to operate more effectively within integrated primary care teams”</a:t>
            </a:r>
          </a:p>
          <a:p>
            <a:pPr lvl="0"/>
            <a:r>
              <a:rPr lang="en-GB" b="1" dirty="0"/>
              <a:t>Invest in decent conditions of employment </a:t>
            </a:r>
            <a:r>
              <a:rPr lang="en-GB" b="1" dirty="0" smtClean="0"/>
              <a:t>…</a:t>
            </a:r>
            <a:r>
              <a:rPr lang="en-GB" dirty="0" smtClean="0"/>
              <a:t> </a:t>
            </a:r>
            <a:r>
              <a:rPr lang="en-GB" dirty="0"/>
              <a:t>include at the very least provision of a living wage (including for </a:t>
            </a:r>
            <a:r>
              <a:rPr lang="en-GB" dirty="0">
                <a:solidFill>
                  <a:srgbClr val="FF0000"/>
                </a:solidFill>
              </a:rPr>
              <a:t>community-based health workers</a:t>
            </a:r>
            <a:r>
              <a:rPr lang="en-GB" dirty="0"/>
              <a:t>) </a:t>
            </a:r>
            <a:r>
              <a:rPr lang="en-GB" dirty="0" smtClean="0"/>
              <a:t>… </a:t>
            </a:r>
            <a:r>
              <a:rPr lang="en-GB" dirty="0"/>
              <a:t>in line with the SDG Goal on Decent Work and Economic Growth.</a:t>
            </a:r>
          </a:p>
          <a:p>
            <a:pPr lvl="0"/>
            <a:r>
              <a:rPr lang="en-GB" b="1" dirty="0"/>
              <a:t>The International Labour Organization (ILO) to revise the International Standard Classification of Occupations </a:t>
            </a:r>
            <a:r>
              <a:rPr lang="en-GB" dirty="0"/>
              <a:t>for greater clarity on delineation of health workers and health professions.(72) This will entail a move towards definitions that reflect worker competency together with the tasks they perform. Of particular urgency is the need to </a:t>
            </a:r>
            <a:r>
              <a:rPr lang="en-GB" dirty="0">
                <a:solidFill>
                  <a:srgbClr val="FF0000"/>
                </a:solidFill>
              </a:rPr>
              <a:t>streamline and rationalize the categorization and nomenclature of community health workers</a:t>
            </a:r>
            <a:r>
              <a:rPr lang="en-GB" dirty="0"/>
              <a:t> and other types of community-based practitioners.</a:t>
            </a:r>
          </a:p>
          <a:p>
            <a:endParaRPr lang="en-GB" dirty="0"/>
          </a:p>
        </p:txBody>
      </p:sp>
      <p:sp>
        <p:nvSpPr>
          <p:cNvPr id="4" name="TextBox 3"/>
          <p:cNvSpPr txBox="1"/>
          <p:nvPr/>
        </p:nvSpPr>
        <p:spPr>
          <a:xfrm>
            <a:off x="457200" y="6126163"/>
            <a:ext cx="5029200" cy="246221"/>
          </a:xfrm>
          <a:prstGeom prst="rect">
            <a:avLst/>
          </a:prstGeom>
          <a:noFill/>
        </p:spPr>
        <p:txBody>
          <a:bodyPr wrap="square" rtlCol="0">
            <a:spAutoFit/>
          </a:bodyPr>
          <a:lstStyle/>
          <a:p>
            <a:r>
              <a:rPr lang="en-GB" sz="1000" dirty="0" smtClean="0"/>
              <a:t>Source: WHO 2016, Global Strategy on HRH</a:t>
            </a:r>
            <a:endParaRPr lang="en-GB" sz="1000" dirty="0"/>
          </a:p>
        </p:txBody>
      </p:sp>
    </p:spTree>
    <p:extLst>
      <p:ext uri="{BB962C8B-B14F-4D97-AF65-F5344CB8AC3E}">
        <p14:creationId xmlns:p14="http://schemas.microsoft.com/office/powerpoint/2010/main" val="19247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guideline planning proposal: rationale</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Basic HR functions - formalized </a:t>
            </a:r>
            <a:r>
              <a:rPr lang="en-GB" dirty="0"/>
              <a:t>training, certification, </a:t>
            </a:r>
            <a:r>
              <a:rPr lang="en-GB" dirty="0" smtClean="0"/>
              <a:t>payment </a:t>
            </a:r>
            <a:r>
              <a:rPr lang="en-GB" dirty="0" err="1" smtClean="0"/>
              <a:t>etc</a:t>
            </a:r>
            <a:r>
              <a:rPr lang="en-GB" dirty="0" smtClean="0"/>
              <a:t> - are </a:t>
            </a:r>
            <a:r>
              <a:rPr lang="en-GB" dirty="0"/>
              <a:t>taken as a given for professional health </a:t>
            </a:r>
            <a:r>
              <a:rPr lang="en-GB" dirty="0" smtClean="0"/>
              <a:t>workers, but policies </a:t>
            </a:r>
            <a:r>
              <a:rPr lang="en-GB" dirty="0"/>
              <a:t>and practices vary enormously across countries in relation to the application of these same functions to community health </a:t>
            </a:r>
            <a:r>
              <a:rPr lang="en-GB" dirty="0" smtClean="0"/>
              <a:t>workers</a:t>
            </a:r>
          </a:p>
          <a:p>
            <a:r>
              <a:rPr lang="en-GB" dirty="0" smtClean="0"/>
              <a:t>Sub-standard </a:t>
            </a:r>
            <a:r>
              <a:rPr lang="en-GB" dirty="0"/>
              <a:t>qualifications, management and support for these cadres in many contexts. </a:t>
            </a:r>
            <a:r>
              <a:rPr lang="en-GB" dirty="0" smtClean="0"/>
              <a:t>Variable performance of CHW programmes</a:t>
            </a:r>
          </a:p>
          <a:p>
            <a:r>
              <a:rPr lang="en-GB" dirty="0" smtClean="0"/>
              <a:t>Well-intentioned </a:t>
            </a:r>
            <a:r>
              <a:rPr lang="en-GB" dirty="0"/>
              <a:t>and </a:t>
            </a:r>
            <a:r>
              <a:rPr lang="en-GB" dirty="0" smtClean="0"/>
              <a:t>well performing </a:t>
            </a:r>
            <a:r>
              <a:rPr lang="en-GB" dirty="0"/>
              <a:t>CHW </a:t>
            </a:r>
            <a:r>
              <a:rPr lang="en-GB" dirty="0" smtClean="0"/>
              <a:t>initiatives may </a:t>
            </a:r>
            <a:r>
              <a:rPr lang="en-GB" dirty="0"/>
              <a:t>fail to be properly integrated in health systems, and remain pilot projects or small scale initiatives that are excessively reliant on donor </a:t>
            </a:r>
            <a:r>
              <a:rPr lang="en-GB" dirty="0" smtClean="0"/>
              <a:t>funding</a:t>
            </a:r>
          </a:p>
          <a:p>
            <a:r>
              <a:rPr lang="en-GB" dirty="0" smtClean="0"/>
              <a:t>Wastage </a:t>
            </a:r>
            <a:r>
              <a:rPr lang="en-GB" dirty="0"/>
              <a:t>of both human capital and financial </a:t>
            </a:r>
            <a:r>
              <a:rPr lang="en-GB" dirty="0" smtClean="0"/>
              <a:t>resources</a:t>
            </a:r>
          </a:p>
          <a:p>
            <a:r>
              <a:rPr lang="en-GB" dirty="0" smtClean="0"/>
              <a:t>Good experiences not brought to scale or replicated/ adapted to other relevant contexts</a:t>
            </a:r>
          </a:p>
          <a:p>
            <a:r>
              <a:rPr lang="en-GB" dirty="0" smtClean="0"/>
              <a:t>Various guidelines and tools identify a role for CHWs</a:t>
            </a:r>
          </a:p>
          <a:p>
            <a:r>
              <a:rPr lang="en-GB" dirty="0" smtClean="0"/>
              <a:t>But there are no agreed standards for the policy and system support actions to optimize their performance</a:t>
            </a:r>
          </a:p>
          <a:p>
            <a:endParaRPr lang="en-GB" dirty="0"/>
          </a:p>
        </p:txBody>
      </p:sp>
    </p:spTree>
    <p:extLst>
      <p:ext uri="{BB962C8B-B14F-4D97-AF65-F5344CB8AC3E}">
        <p14:creationId xmlns:p14="http://schemas.microsoft.com/office/powerpoint/2010/main" val="1859636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Target audience</a:t>
            </a:r>
            <a:endParaRPr lang="en-GB" dirty="0"/>
          </a:p>
        </p:txBody>
      </p:sp>
      <p:sp>
        <p:nvSpPr>
          <p:cNvPr id="3" name="Content Placeholder 2"/>
          <p:cNvSpPr>
            <a:spLocks noGrp="1"/>
          </p:cNvSpPr>
          <p:nvPr>
            <p:ph idx="1"/>
          </p:nvPr>
        </p:nvSpPr>
        <p:spPr/>
        <p:txBody>
          <a:bodyPr>
            <a:normAutofit/>
          </a:bodyPr>
          <a:lstStyle/>
          <a:p>
            <a:pPr marL="971550" lvl="1" indent="-514350">
              <a:buFont typeface="+mj-lt"/>
              <a:buAutoNum type="arabicPeriod"/>
            </a:pPr>
            <a:r>
              <a:rPr lang="en-GB" dirty="0" smtClean="0"/>
              <a:t>policy-makers</a:t>
            </a:r>
            <a:r>
              <a:rPr lang="en-GB" dirty="0"/>
              <a:t>, planners and managers responsible for health workforce policy and planning at national and local levels that rely on CHWs for the delivery of health </a:t>
            </a:r>
            <a:r>
              <a:rPr lang="en-GB" dirty="0" smtClean="0"/>
              <a:t>services </a:t>
            </a:r>
          </a:p>
          <a:p>
            <a:pPr marL="971550" lvl="1" indent="-514350">
              <a:buFont typeface="+mj-lt"/>
              <a:buAutoNum type="arabicPeriod"/>
            </a:pPr>
            <a:r>
              <a:rPr lang="en-GB" dirty="0" smtClean="0"/>
              <a:t>development </a:t>
            </a:r>
            <a:r>
              <a:rPr lang="en-GB" dirty="0"/>
              <a:t>partners, funding agencies, global health initiatives, donor contractors, NGOs and activists who fund, support, implement, and/ or advocate for the greater and more efficient involvement of CHWs in the delivery of health </a:t>
            </a:r>
            <a:r>
              <a:rPr lang="en-GB" dirty="0" smtClean="0"/>
              <a:t>services </a:t>
            </a:r>
            <a:endParaRPr lang="en-GB" dirty="0"/>
          </a:p>
          <a:p>
            <a:endParaRPr lang="en-GB" dirty="0"/>
          </a:p>
        </p:txBody>
      </p:sp>
    </p:spTree>
    <p:extLst>
      <p:ext uri="{BB962C8B-B14F-4D97-AF65-F5344CB8AC3E}">
        <p14:creationId xmlns:p14="http://schemas.microsoft.com/office/powerpoint/2010/main" val="410459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Objectives</a:t>
            </a:r>
          </a:p>
        </p:txBody>
      </p:sp>
      <p:sp>
        <p:nvSpPr>
          <p:cNvPr id="3" name="Content Placeholder 2"/>
          <p:cNvSpPr>
            <a:spLocks noGrp="1"/>
          </p:cNvSpPr>
          <p:nvPr>
            <p:ph idx="1"/>
          </p:nvPr>
        </p:nvSpPr>
        <p:spPr/>
        <p:txBody>
          <a:bodyPr>
            <a:normAutofit fontScale="70000" lnSpcReduction="20000"/>
          </a:bodyPr>
          <a:lstStyle/>
          <a:p>
            <a:pPr lvl="0"/>
            <a:r>
              <a:rPr lang="en-GB" dirty="0"/>
              <a:t>Provide recommendations in the areas of CHW selection, education, continuing training, linkage with other health workers, management, supervision, performance enhancement, incentives, remuneration, governance, health system integration; </a:t>
            </a:r>
          </a:p>
          <a:p>
            <a:pPr lvl="0"/>
            <a:r>
              <a:rPr lang="en-GB" dirty="0"/>
              <a:t>Identify relevant contextual elements,  implementation and evaluation considerations at the policy and systems level;</a:t>
            </a:r>
          </a:p>
          <a:p>
            <a:pPr lvl="0"/>
            <a:r>
              <a:rPr lang="en-GB" dirty="0"/>
              <a:t>Suggest tools to support the uptake of the recommendations at the country level in the context of the planning and implementation of CHW programmes;</a:t>
            </a:r>
          </a:p>
          <a:p>
            <a:pPr lvl="0"/>
            <a:r>
              <a:rPr lang="en-GB" dirty="0"/>
              <a:t>Identify priority evidence gaps to be addressed through further research</a:t>
            </a:r>
            <a:r>
              <a:rPr lang="en-GB" dirty="0" smtClean="0"/>
              <a:t>.</a:t>
            </a:r>
            <a:endParaRPr lang="en-GB" dirty="0"/>
          </a:p>
        </p:txBody>
      </p:sp>
    </p:spTree>
    <p:extLst>
      <p:ext uri="{BB962C8B-B14F-4D97-AF65-F5344CB8AC3E}">
        <p14:creationId xmlns:p14="http://schemas.microsoft.com/office/powerpoint/2010/main" val="31634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Exploring evidence for different categories of CHWs</a:t>
            </a:r>
            <a:endParaRPr lang="en-GB" dirty="0"/>
          </a:p>
        </p:txBody>
      </p:sp>
      <p:sp>
        <p:nvSpPr>
          <p:cNvPr id="3" name="Content Placeholder 2"/>
          <p:cNvSpPr>
            <a:spLocks noGrp="1"/>
          </p:cNvSpPr>
          <p:nvPr>
            <p:ph idx="1"/>
          </p:nvPr>
        </p:nvSpPr>
        <p:spPr/>
        <p:txBody>
          <a:bodyPr>
            <a:normAutofit/>
          </a:bodyPr>
          <a:lstStyle/>
          <a:p>
            <a:r>
              <a:rPr lang="en-GB" dirty="0" smtClean="0"/>
              <a:t>Various </a:t>
            </a:r>
            <a:r>
              <a:rPr lang="en-GB" dirty="0" err="1" smtClean="0"/>
              <a:t>stratifiers</a:t>
            </a:r>
            <a:r>
              <a:rPr lang="en-GB" dirty="0" smtClean="0"/>
              <a:t> for each question:</a:t>
            </a:r>
          </a:p>
          <a:p>
            <a:pPr lvl="1"/>
            <a:r>
              <a:rPr lang="en-GB" dirty="0"/>
              <a:t>Volunteer vs. paid</a:t>
            </a:r>
          </a:p>
          <a:p>
            <a:pPr lvl="1"/>
            <a:r>
              <a:rPr lang="en-GB" dirty="0"/>
              <a:t>Level of training</a:t>
            </a:r>
          </a:p>
          <a:p>
            <a:pPr lvl="1"/>
            <a:r>
              <a:rPr lang="en-GB" dirty="0"/>
              <a:t>Polyvalent vs. monovalent</a:t>
            </a:r>
          </a:p>
          <a:p>
            <a:pPr lvl="1"/>
            <a:r>
              <a:rPr lang="en-GB" dirty="0"/>
              <a:t>Full time vs part time</a:t>
            </a:r>
          </a:p>
          <a:p>
            <a:pPr lvl="1"/>
            <a:r>
              <a:rPr lang="en-GB" dirty="0"/>
              <a:t>Expert client/patient</a:t>
            </a:r>
          </a:p>
          <a:p>
            <a:pPr lvl="1"/>
            <a:r>
              <a:rPr lang="en-GB" dirty="0"/>
              <a:t>Type of work (preventive/promotive versus also curative)</a:t>
            </a:r>
            <a:endParaRPr lang="en-GB" dirty="0" smtClean="0"/>
          </a:p>
        </p:txBody>
      </p:sp>
    </p:spTree>
    <p:extLst>
      <p:ext uri="{BB962C8B-B14F-4D97-AF65-F5344CB8AC3E}">
        <p14:creationId xmlns:p14="http://schemas.microsoft.com/office/powerpoint/2010/main" val="137307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765"/>
            <a:ext cx="8229600" cy="881831"/>
          </a:xfrm>
        </p:spPr>
        <p:txBody>
          <a:bodyPr/>
          <a:lstStyle/>
          <a:p>
            <a:r>
              <a:rPr lang="en-GB" dirty="0" smtClean="0"/>
              <a:t>A multi-layered outcome framework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863278"/>
              </p:ext>
            </p:extLst>
          </p:nvPr>
        </p:nvGraphicFramePr>
        <p:xfrm>
          <a:off x="1858297" y="1213615"/>
          <a:ext cx="5220063" cy="5126355"/>
        </p:xfrm>
        <a:graphic>
          <a:graphicData uri="http://schemas.openxmlformats.org/drawingml/2006/table">
            <a:tbl>
              <a:tblPr firstRow="1" firstCol="1" bandRow="1">
                <a:tableStyleId>{5C22544A-7EE6-4342-B048-85BDC9FD1C3A}</a:tableStyleId>
              </a:tblPr>
              <a:tblGrid>
                <a:gridCol w="1052051"/>
                <a:gridCol w="1896551"/>
                <a:gridCol w="2271461"/>
              </a:tblGrid>
              <a:tr h="107995">
                <a:tc>
                  <a:txBody>
                    <a:bodyPr/>
                    <a:lstStyle/>
                    <a:p>
                      <a:pPr>
                        <a:lnSpc>
                          <a:spcPct val="115000"/>
                        </a:lnSpc>
                        <a:spcAft>
                          <a:spcPts val="1000"/>
                        </a:spcAft>
                      </a:pPr>
                      <a:r>
                        <a:rPr lang="en-GB" sz="1050" dirty="0">
                          <a:effectLst/>
                        </a:rPr>
                        <a:t>Results</a:t>
                      </a:r>
                      <a:endParaRPr lang="en-GB" sz="1050" dirty="0">
                        <a:effectLst/>
                        <a:latin typeface="Calibri"/>
                        <a:ea typeface="SimSun"/>
                        <a:cs typeface="Arial"/>
                      </a:endParaRPr>
                    </a:p>
                  </a:txBody>
                  <a:tcPr marL="38417" marR="38417" marT="0" marB="0"/>
                </a:tc>
                <a:tc>
                  <a:txBody>
                    <a:bodyPr/>
                    <a:lstStyle/>
                    <a:p>
                      <a:pPr>
                        <a:lnSpc>
                          <a:spcPct val="115000"/>
                        </a:lnSpc>
                        <a:spcAft>
                          <a:spcPts val="1000"/>
                        </a:spcAft>
                      </a:pPr>
                      <a:r>
                        <a:rPr lang="en-GB" sz="1000" dirty="0">
                          <a:effectLst/>
                        </a:rPr>
                        <a:t>Measures</a:t>
                      </a:r>
                      <a:endParaRPr lang="en-GB" sz="1000" dirty="0">
                        <a:effectLst/>
                        <a:latin typeface="Calibri"/>
                        <a:ea typeface="SimSun"/>
                        <a:cs typeface="Arial"/>
                      </a:endParaRPr>
                    </a:p>
                  </a:txBody>
                  <a:tcPr marL="38417" marR="38417" marT="0" marB="0"/>
                </a:tc>
                <a:tc>
                  <a:txBody>
                    <a:bodyPr/>
                    <a:lstStyle/>
                    <a:p>
                      <a:pPr>
                        <a:lnSpc>
                          <a:spcPct val="115000"/>
                        </a:lnSpc>
                        <a:spcAft>
                          <a:spcPts val="1000"/>
                        </a:spcAft>
                      </a:pPr>
                      <a:r>
                        <a:rPr lang="en-GB" sz="1000" dirty="0">
                          <a:effectLst/>
                        </a:rPr>
                        <a:t>Definition</a:t>
                      </a:r>
                      <a:endParaRPr lang="en-GB" sz="1000" dirty="0">
                        <a:effectLst/>
                        <a:latin typeface="Calibri"/>
                        <a:ea typeface="SimSun"/>
                        <a:cs typeface="Arial"/>
                      </a:endParaRPr>
                    </a:p>
                  </a:txBody>
                  <a:tcPr marL="38417" marR="38417" marT="0" marB="0"/>
                </a:tc>
              </a:tr>
              <a:tr h="196354">
                <a:tc rowSpan="11">
                  <a:txBody>
                    <a:bodyPr/>
                    <a:lstStyle/>
                    <a:p>
                      <a:pPr marL="71755" marR="71755">
                        <a:lnSpc>
                          <a:spcPct val="115000"/>
                        </a:lnSpc>
                        <a:spcAft>
                          <a:spcPts val="0"/>
                        </a:spcAft>
                      </a:pPr>
                      <a:r>
                        <a:rPr lang="en-GB" sz="900" dirty="0">
                          <a:effectLst/>
                        </a:rPr>
                        <a:t>Outputs </a:t>
                      </a:r>
                    </a:p>
                    <a:p>
                      <a:pPr marL="71755" marR="71755">
                        <a:lnSpc>
                          <a:spcPct val="115000"/>
                        </a:lnSpc>
                        <a:spcAft>
                          <a:spcPts val="0"/>
                        </a:spcAft>
                      </a:pPr>
                      <a:r>
                        <a:rPr lang="en-GB" sz="900" dirty="0">
                          <a:effectLst/>
                        </a:rPr>
                        <a:t>changes at CHW level</a:t>
                      </a:r>
                      <a:endParaRPr lang="en-GB" sz="900" dirty="0">
                        <a:effectLst/>
                        <a:latin typeface="Calibri"/>
                        <a:ea typeface="SimSun"/>
                        <a:cs typeface="Arial"/>
                      </a:endParaRPr>
                    </a:p>
                  </a:txBody>
                  <a:tcPr marL="38417" marR="38417" marT="0" marB="0" vert="vert270"/>
                </a:tc>
                <a:tc>
                  <a:txBody>
                    <a:bodyPr/>
                    <a:lstStyle/>
                    <a:p>
                      <a:pPr>
                        <a:lnSpc>
                          <a:spcPct val="115000"/>
                        </a:lnSpc>
                        <a:spcAft>
                          <a:spcPts val="1000"/>
                        </a:spcAft>
                      </a:pPr>
                      <a:r>
                        <a:rPr lang="en-GB" sz="900" dirty="0">
                          <a:effectLst/>
                        </a:rPr>
                        <a:t>Knowledge</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Degree to which the CHW has the theoretical or practical understanding of the function and tasks assigned to him/her</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Competencies</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Degree to which the CHW has the skills necessary to carry out the tasks assigned to him/her</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Motivation</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An individual’s degree of willingness to exert and maintain effort on assigned tasks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Morale</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The mental and emotional condition (as of enthusiasm, confidence, etc.) of an individual CHW with regard to the function or tasks at hand</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Satisfaction</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Degree to which CHWs derive personal satisfaction from serving the community, providing good quality services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Absenteeism</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Rate at which those CHWs who are supposed to be delivering services habitually fail to appear to carry out their tasks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Service delivery</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Quantity and quality of promotional, preventive, and curative services CHWs provide to community members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Responsiveness</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The degree to which an individual CHW responds to the needs of an individual client or group within a reasonable time period</a:t>
                      </a:r>
                      <a:endParaRPr lang="en-GB" sz="600">
                        <a:effectLst/>
                        <a:latin typeface="Calibri"/>
                        <a:ea typeface="SimSun"/>
                        <a:cs typeface="Arial"/>
                      </a:endParaRPr>
                    </a:p>
                  </a:txBody>
                  <a:tcPr marL="38417" marR="38417" marT="0" marB="0"/>
                </a:tc>
              </a:tr>
              <a:tr h="98177">
                <a:tc vMerge="1">
                  <a:txBody>
                    <a:bodyPr/>
                    <a:lstStyle/>
                    <a:p>
                      <a:endParaRPr lang="en-GB"/>
                    </a:p>
                  </a:txBody>
                  <a:tcPr/>
                </a:tc>
                <a:tc>
                  <a:txBody>
                    <a:bodyPr/>
                    <a:lstStyle/>
                    <a:p>
                      <a:pPr>
                        <a:lnSpc>
                          <a:spcPct val="115000"/>
                        </a:lnSpc>
                        <a:spcAft>
                          <a:spcPts val="1000"/>
                        </a:spcAft>
                      </a:pPr>
                      <a:r>
                        <a:rPr lang="en-GB" sz="900" dirty="0">
                          <a:effectLst/>
                        </a:rPr>
                        <a:t>Productivity</a:t>
                      </a:r>
                      <a:endParaRPr lang="en-GB" sz="900" dirty="0">
                        <a:effectLst/>
                        <a:latin typeface="Calibri"/>
                        <a:ea typeface="SimSun"/>
                        <a:cs typeface="Arial"/>
                      </a:endParaRPr>
                    </a:p>
                  </a:txBody>
                  <a:tcPr marL="38417" marR="38417" marT="0" marB="0"/>
                </a:tc>
                <a:tc>
                  <a:txBody>
                    <a:bodyPr/>
                    <a:lstStyle/>
                    <a:p>
                      <a:pPr>
                        <a:lnSpc>
                          <a:spcPct val="115000"/>
                        </a:lnSpc>
                        <a:spcAft>
                          <a:spcPts val="1000"/>
                        </a:spcAft>
                      </a:pPr>
                      <a:r>
                        <a:rPr lang="en-GB" sz="600">
                          <a:effectLst/>
                        </a:rPr>
                        <a:t>A CHW’s total output per unit of total input</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Attrition</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The rate at which practicing CHWS resign, retire, or abandon their positions over time</a:t>
                      </a:r>
                      <a:endParaRPr lang="en-GB" sz="600">
                        <a:effectLst/>
                        <a:latin typeface="Calibri"/>
                        <a:ea typeface="SimSun"/>
                        <a:cs typeface="Arial"/>
                      </a:endParaRPr>
                    </a:p>
                  </a:txBody>
                  <a:tcPr marL="38417" marR="38417" marT="0" marB="0"/>
                </a:tc>
              </a:tr>
              <a:tr h="294531">
                <a:tc vMerge="1">
                  <a:txBody>
                    <a:bodyPr/>
                    <a:lstStyle/>
                    <a:p>
                      <a:endParaRPr lang="en-GB"/>
                    </a:p>
                  </a:txBody>
                  <a:tcPr/>
                </a:tc>
                <a:tc>
                  <a:txBody>
                    <a:bodyPr/>
                    <a:lstStyle/>
                    <a:p>
                      <a:pPr>
                        <a:lnSpc>
                          <a:spcPct val="115000"/>
                        </a:lnSpc>
                        <a:spcAft>
                          <a:spcPts val="1000"/>
                        </a:spcAft>
                      </a:pPr>
                      <a:r>
                        <a:rPr lang="en-GB" sz="900" dirty="0">
                          <a:effectLst/>
                        </a:rPr>
                        <a:t>Advancement</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The rate at which CHWs are advancing in their skills, competencies,</a:t>
                      </a:r>
                    </a:p>
                    <a:p>
                      <a:pPr>
                        <a:lnSpc>
                          <a:spcPct val="115000"/>
                        </a:lnSpc>
                        <a:spcAft>
                          <a:spcPts val="0"/>
                        </a:spcAft>
                      </a:pPr>
                      <a:r>
                        <a:rPr lang="en-GB" sz="600">
                          <a:effectLst/>
                        </a:rPr>
                        <a:t>formal responsibilities, and formal status within the community and the formal health system over time</a:t>
                      </a:r>
                      <a:endParaRPr lang="en-GB" sz="600">
                        <a:effectLst/>
                        <a:latin typeface="Calibri"/>
                        <a:ea typeface="SimSun"/>
                        <a:cs typeface="Arial"/>
                      </a:endParaRPr>
                    </a:p>
                  </a:txBody>
                  <a:tcPr marL="38417" marR="38417" marT="0" marB="0"/>
                </a:tc>
              </a:tr>
              <a:tr h="196354">
                <a:tc rowSpan="8">
                  <a:txBody>
                    <a:bodyPr/>
                    <a:lstStyle/>
                    <a:p>
                      <a:pPr marL="71755" marR="71755">
                        <a:lnSpc>
                          <a:spcPct val="115000"/>
                        </a:lnSpc>
                        <a:spcAft>
                          <a:spcPts val="0"/>
                        </a:spcAft>
                      </a:pPr>
                      <a:r>
                        <a:rPr lang="en-GB" sz="900" dirty="0">
                          <a:effectLst/>
                        </a:rPr>
                        <a:t>Outcomes </a:t>
                      </a:r>
                    </a:p>
                    <a:p>
                      <a:pPr marL="71755" marR="71755">
                        <a:lnSpc>
                          <a:spcPct val="115000"/>
                        </a:lnSpc>
                        <a:spcAft>
                          <a:spcPts val="0"/>
                        </a:spcAft>
                      </a:pPr>
                      <a:r>
                        <a:rPr lang="en-GB" sz="900" dirty="0">
                          <a:effectLst/>
                        </a:rPr>
                        <a:t> CHW- attributable changes at patient, community l or health system </a:t>
                      </a:r>
                      <a:r>
                        <a:rPr lang="en-GB" sz="900" dirty="0" smtClean="0">
                          <a:effectLst/>
                        </a:rPr>
                        <a:t>level</a:t>
                      </a:r>
                      <a:endParaRPr lang="en-GB" sz="900" dirty="0">
                        <a:effectLst/>
                        <a:latin typeface="Calibri"/>
                        <a:ea typeface="SimSun"/>
                        <a:cs typeface="Arial"/>
                      </a:endParaRPr>
                    </a:p>
                  </a:txBody>
                  <a:tcPr marL="38417" marR="38417" marT="0" marB="0" vert="vert270"/>
                </a:tc>
                <a:tc>
                  <a:txBody>
                    <a:bodyPr/>
                    <a:lstStyle/>
                    <a:p>
                      <a:pPr>
                        <a:lnSpc>
                          <a:spcPct val="115000"/>
                        </a:lnSpc>
                        <a:spcAft>
                          <a:spcPts val="1000"/>
                        </a:spcAft>
                      </a:pPr>
                      <a:r>
                        <a:rPr lang="en-GB" sz="900" dirty="0">
                          <a:effectLst/>
                        </a:rPr>
                        <a:t>Access</a:t>
                      </a:r>
                      <a:endParaRPr lang="en-GB" sz="900" dirty="0">
                        <a:effectLst/>
                        <a:latin typeface="Calibri"/>
                        <a:ea typeface="SimSun"/>
                        <a:cs typeface="Arial"/>
                      </a:endParaRPr>
                    </a:p>
                  </a:txBody>
                  <a:tcPr marL="38417" marR="38417" marT="0" marB="0"/>
                </a:tc>
                <a:tc>
                  <a:txBody>
                    <a:bodyPr/>
                    <a:lstStyle/>
                    <a:p>
                      <a:pPr>
                        <a:lnSpc>
                          <a:spcPct val="115000"/>
                        </a:lnSpc>
                        <a:spcAft>
                          <a:spcPts val="1000"/>
                        </a:spcAft>
                      </a:pPr>
                      <a:r>
                        <a:rPr lang="en-GB" sz="600">
                          <a:effectLst/>
                        </a:rPr>
                        <a:t>Client’s physical and social access to essential services delivered by CHWs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Coverage</a:t>
                      </a:r>
                      <a:endParaRPr lang="en-GB" sz="900" dirty="0">
                        <a:effectLst/>
                        <a:latin typeface="Calibri"/>
                        <a:ea typeface="SimSun"/>
                        <a:cs typeface="Arial"/>
                      </a:endParaRPr>
                    </a:p>
                  </a:txBody>
                  <a:tcPr marL="38417" marR="38417" marT="0" marB="0"/>
                </a:tc>
                <a:tc>
                  <a:txBody>
                    <a:bodyPr/>
                    <a:lstStyle/>
                    <a:p>
                      <a:pPr>
                        <a:lnSpc>
                          <a:spcPct val="115000"/>
                        </a:lnSpc>
                        <a:spcAft>
                          <a:spcPts val="1000"/>
                        </a:spcAft>
                      </a:pPr>
                      <a:r>
                        <a:rPr lang="en-GB" sz="600">
                          <a:effectLst/>
                        </a:rPr>
                        <a:t>The coverage of selected health services among the population served by CHWs</a:t>
                      </a:r>
                      <a:endParaRPr lang="en-GB" sz="600">
                        <a:effectLst/>
                        <a:latin typeface="Calibri"/>
                        <a:ea typeface="SimSun"/>
                        <a:cs typeface="Arial"/>
                      </a:endParaRPr>
                    </a:p>
                  </a:txBody>
                  <a:tcPr marL="38417" marR="38417" marT="0" marB="0"/>
                </a:tc>
              </a:tr>
              <a:tr h="98177">
                <a:tc vMerge="1">
                  <a:txBody>
                    <a:bodyPr/>
                    <a:lstStyle/>
                    <a:p>
                      <a:endParaRPr lang="en-GB"/>
                    </a:p>
                  </a:txBody>
                  <a:tcPr/>
                </a:tc>
                <a:tc>
                  <a:txBody>
                    <a:bodyPr/>
                    <a:lstStyle/>
                    <a:p>
                      <a:pPr>
                        <a:lnSpc>
                          <a:spcPct val="115000"/>
                        </a:lnSpc>
                        <a:spcAft>
                          <a:spcPts val="1000"/>
                        </a:spcAft>
                      </a:pPr>
                      <a:r>
                        <a:rPr lang="en-GB" sz="900" dirty="0">
                          <a:effectLst/>
                        </a:rPr>
                        <a:t>Quality</a:t>
                      </a:r>
                      <a:endParaRPr lang="en-GB" sz="900" dirty="0">
                        <a:effectLst/>
                        <a:latin typeface="Calibri"/>
                        <a:ea typeface="SimSun"/>
                        <a:cs typeface="Arial"/>
                      </a:endParaRPr>
                    </a:p>
                  </a:txBody>
                  <a:tcPr marL="38417" marR="38417" marT="0" marB="0"/>
                </a:tc>
                <a:tc>
                  <a:txBody>
                    <a:bodyPr/>
                    <a:lstStyle/>
                    <a:p>
                      <a:pPr>
                        <a:lnSpc>
                          <a:spcPct val="115000"/>
                        </a:lnSpc>
                        <a:spcAft>
                          <a:spcPts val="1000"/>
                        </a:spcAft>
                      </a:pPr>
                      <a:r>
                        <a:rPr lang="en-GB" sz="600">
                          <a:effectLst/>
                        </a:rPr>
                        <a:t>The quality of services rendered by CHWs</a:t>
                      </a:r>
                      <a:endParaRPr lang="en-GB" sz="600">
                        <a:effectLst/>
                        <a:latin typeface="Calibri"/>
                        <a:ea typeface="SimSun"/>
                        <a:cs typeface="Arial"/>
                      </a:endParaRPr>
                    </a:p>
                  </a:txBody>
                  <a:tcPr marL="38417" marR="38417" marT="0" marB="0"/>
                </a:tc>
              </a:tr>
              <a:tr h="294531">
                <a:tc vMerge="1">
                  <a:txBody>
                    <a:bodyPr/>
                    <a:lstStyle/>
                    <a:p>
                      <a:endParaRPr lang="en-GB"/>
                    </a:p>
                  </a:txBody>
                  <a:tcPr/>
                </a:tc>
                <a:tc>
                  <a:txBody>
                    <a:bodyPr/>
                    <a:lstStyle/>
                    <a:p>
                      <a:pPr>
                        <a:lnSpc>
                          <a:spcPct val="115000"/>
                        </a:lnSpc>
                        <a:spcAft>
                          <a:spcPts val="1000"/>
                        </a:spcAft>
                      </a:pPr>
                      <a:r>
                        <a:rPr lang="en-GB" sz="900" dirty="0">
                          <a:effectLst/>
                        </a:rPr>
                        <a:t>Health care-seeking behaviour</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Client in need of essential services and with access to CHWs</a:t>
                      </a:r>
                    </a:p>
                    <a:p>
                      <a:pPr>
                        <a:lnSpc>
                          <a:spcPct val="115000"/>
                        </a:lnSpc>
                        <a:spcAft>
                          <a:spcPts val="0"/>
                        </a:spcAft>
                      </a:pPr>
                      <a:r>
                        <a:rPr lang="en-GB" sz="600">
                          <a:effectLst/>
                        </a:rPr>
                        <a:t>is routinely seeking and using promotional, preventive and/or curative services CHWs offer</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Health-promoting behaviour in home</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Client has adopted health-promoting behaviours in the home as a result of contact with CHWs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Satisfaction</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Client’s reported degree of satisfaction with the services rendered by CHWs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Cost savings</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Money not spent by client that he/she otherwise would have spent (on transportation and other items) in the absence of a CHW</a:t>
                      </a:r>
                      <a:endParaRPr lang="en-GB" sz="600">
                        <a:effectLst/>
                        <a:latin typeface="Calibri"/>
                        <a:ea typeface="SimSun"/>
                        <a:cs typeface="Arial"/>
                      </a:endParaRPr>
                    </a:p>
                  </a:txBody>
                  <a:tcPr marL="38417" marR="38417" marT="0" marB="0"/>
                </a:tc>
              </a:tr>
              <a:tr h="98177">
                <a:tc vMerge="1">
                  <a:txBody>
                    <a:bodyPr/>
                    <a:lstStyle/>
                    <a:p>
                      <a:endParaRPr lang="en-GB"/>
                    </a:p>
                  </a:txBody>
                  <a:tcPr/>
                </a:tc>
                <a:tc>
                  <a:txBody>
                    <a:bodyPr/>
                    <a:lstStyle/>
                    <a:p>
                      <a:pPr>
                        <a:lnSpc>
                          <a:spcPct val="115000"/>
                        </a:lnSpc>
                        <a:spcAft>
                          <a:spcPts val="1000"/>
                        </a:spcAft>
                      </a:pPr>
                      <a:r>
                        <a:rPr lang="en-GB" sz="900" dirty="0">
                          <a:effectLst/>
                        </a:rPr>
                        <a:t>Patient health</a:t>
                      </a:r>
                      <a:endParaRPr lang="en-GB" sz="900" dirty="0">
                        <a:effectLst/>
                        <a:latin typeface="Calibri"/>
                        <a:ea typeface="SimSun"/>
                        <a:cs typeface="Arial"/>
                      </a:endParaRPr>
                    </a:p>
                  </a:txBody>
                  <a:tcPr marL="38417" marR="38417" marT="0" marB="0"/>
                </a:tc>
                <a:tc>
                  <a:txBody>
                    <a:bodyPr/>
                    <a:lstStyle/>
                    <a:p>
                      <a:pPr>
                        <a:lnSpc>
                          <a:spcPct val="115000"/>
                        </a:lnSpc>
                        <a:spcAft>
                          <a:spcPts val="1000"/>
                        </a:spcAft>
                      </a:pPr>
                      <a:r>
                        <a:rPr lang="en-GB" sz="600">
                          <a:effectLst/>
                        </a:rPr>
                        <a:t>Change in client’s state of illness, wellness, survival</a:t>
                      </a:r>
                      <a:endParaRPr lang="en-GB" sz="600">
                        <a:effectLst/>
                        <a:latin typeface="Calibri"/>
                        <a:ea typeface="SimSun"/>
                        <a:cs typeface="Arial"/>
                      </a:endParaRPr>
                    </a:p>
                  </a:txBody>
                  <a:tcPr marL="38417" marR="38417" marT="0" marB="0"/>
                </a:tc>
              </a:tr>
              <a:tr h="196354">
                <a:tc rowSpan="4">
                  <a:txBody>
                    <a:bodyPr/>
                    <a:lstStyle/>
                    <a:p>
                      <a:pPr marL="71755" marR="71755">
                        <a:lnSpc>
                          <a:spcPct val="115000"/>
                        </a:lnSpc>
                        <a:spcAft>
                          <a:spcPts val="0"/>
                        </a:spcAft>
                      </a:pPr>
                      <a:r>
                        <a:rPr lang="en-GB" sz="900" dirty="0">
                          <a:effectLst/>
                        </a:rPr>
                        <a:t>Impact </a:t>
                      </a:r>
                    </a:p>
                    <a:p>
                      <a:pPr marL="71755" marR="71755">
                        <a:lnSpc>
                          <a:spcPct val="115000"/>
                        </a:lnSpc>
                        <a:spcAft>
                          <a:spcPts val="0"/>
                        </a:spcAft>
                      </a:pPr>
                      <a:r>
                        <a:rPr lang="en-GB" sz="900" dirty="0">
                          <a:effectLst/>
                        </a:rPr>
                        <a:t> CHW attributable changes at population level</a:t>
                      </a:r>
                      <a:endParaRPr lang="en-GB" sz="900" dirty="0">
                        <a:effectLst/>
                        <a:latin typeface="Calibri"/>
                        <a:ea typeface="SimSun"/>
                        <a:cs typeface="Arial"/>
                      </a:endParaRPr>
                    </a:p>
                  </a:txBody>
                  <a:tcPr marL="38417" marR="38417" marT="0" marB="0" vert="vert270"/>
                </a:tc>
                <a:tc>
                  <a:txBody>
                    <a:bodyPr/>
                    <a:lstStyle/>
                    <a:p>
                      <a:pPr>
                        <a:lnSpc>
                          <a:spcPct val="115000"/>
                        </a:lnSpc>
                        <a:spcAft>
                          <a:spcPts val="1000"/>
                        </a:spcAft>
                      </a:pPr>
                      <a:r>
                        <a:rPr lang="en-GB" sz="900" dirty="0">
                          <a:effectLst/>
                        </a:rPr>
                        <a:t>Morbidity</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Change in the prevalence of serious illness in the population served by CHWs</a:t>
                      </a:r>
                      <a:endParaRPr lang="en-GB" sz="600">
                        <a:effectLst/>
                        <a:latin typeface="Calibri"/>
                        <a:ea typeface="SimSun"/>
                        <a:cs typeface="Arial"/>
                      </a:endParaRPr>
                    </a:p>
                  </a:txBody>
                  <a:tcPr marL="38417" marR="38417" marT="0" marB="0"/>
                </a:tc>
              </a:tr>
              <a:tr h="98177">
                <a:tc vMerge="1">
                  <a:txBody>
                    <a:bodyPr/>
                    <a:lstStyle/>
                    <a:p>
                      <a:endParaRPr lang="en-GB"/>
                    </a:p>
                  </a:txBody>
                  <a:tcPr/>
                </a:tc>
                <a:tc>
                  <a:txBody>
                    <a:bodyPr/>
                    <a:lstStyle/>
                    <a:p>
                      <a:pPr>
                        <a:lnSpc>
                          <a:spcPct val="115000"/>
                        </a:lnSpc>
                        <a:spcAft>
                          <a:spcPts val="1000"/>
                        </a:spcAft>
                      </a:pPr>
                      <a:r>
                        <a:rPr lang="en-GB" sz="900" dirty="0">
                          <a:effectLst/>
                        </a:rPr>
                        <a:t>Mortality</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Change in the level of mortality in the population served by CHWs</a:t>
                      </a:r>
                      <a:endParaRPr lang="en-GB" sz="600">
                        <a:effectLst/>
                        <a:latin typeface="Calibri"/>
                        <a:ea typeface="SimSun"/>
                        <a:cs typeface="Arial"/>
                      </a:endParaRPr>
                    </a:p>
                  </a:txBody>
                  <a:tcPr marL="38417" marR="38417" marT="0" marB="0"/>
                </a:tc>
              </a:tr>
              <a:tr h="196354">
                <a:tc vMerge="1">
                  <a:txBody>
                    <a:bodyPr/>
                    <a:lstStyle/>
                    <a:p>
                      <a:endParaRPr lang="en-GB"/>
                    </a:p>
                  </a:txBody>
                  <a:tcPr/>
                </a:tc>
                <a:tc>
                  <a:txBody>
                    <a:bodyPr/>
                    <a:lstStyle/>
                    <a:p>
                      <a:pPr>
                        <a:lnSpc>
                          <a:spcPct val="115000"/>
                        </a:lnSpc>
                        <a:spcAft>
                          <a:spcPts val="1000"/>
                        </a:spcAft>
                      </a:pPr>
                      <a:r>
                        <a:rPr lang="en-GB" sz="900" dirty="0">
                          <a:effectLst/>
                        </a:rPr>
                        <a:t>Fertility rate</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a:effectLst/>
                        </a:rPr>
                        <a:t>The ratio of live births in a CHW-served area to the</a:t>
                      </a:r>
                    </a:p>
                    <a:p>
                      <a:pPr>
                        <a:lnSpc>
                          <a:spcPct val="115000"/>
                        </a:lnSpc>
                        <a:spcAft>
                          <a:spcPts val="0"/>
                        </a:spcAft>
                      </a:pPr>
                      <a:r>
                        <a:rPr lang="en-GB" sz="600">
                          <a:effectLst/>
                        </a:rPr>
                        <a:t>population of that area expressed per 1,000 population per year</a:t>
                      </a:r>
                      <a:endParaRPr lang="en-GB" sz="600">
                        <a:effectLst/>
                        <a:latin typeface="Calibri"/>
                        <a:ea typeface="SimSun"/>
                        <a:cs typeface="Arial"/>
                      </a:endParaRPr>
                    </a:p>
                  </a:txBody>
                  <a:tcPr marL="38417" marR="38417" marT="0" marB="0"/>
                </a:tc>
              </a:tr>
              <a:tr h="294531">
                <a:tc vMerge="1">
                  <a:txBody>
                    <a:bodyPr/>
                    <a:lstStyle/>
                    <a:p>
                      <a:endParaRPr lang="en-GB"/>
                    </a:p>
                  </a:txBody>
                  <a:tcPr/>
                </a:tc>
                <a:tc>
                  <a:txBody>
                    <a:bodyPr/>
                    <a:lstStyle/>
                    <a:p>
                      <a:pPr>
                        <a:lnSpc>
                          <a:spcPct val="115000"/>
                        </a:lnSpc>
                        <a:spcAft>
                          <a:spcPts val="1000"/>
                        </a:spcAft>
                      </a:pPr>
                      <a:r>
                        <a:rPr lang="en-GB" sz="900" dirty="0">
                          <a:effectLst/>
                        </a:rPr>
                        <a:t>Equity</a:t>
                      </a:r>
                      <a:endParaRPr lang="en-GB" sz="900" dirty="0">
                        <a:effectLst/>
                        <a:latin typeface="Calibri"/>
                        <a:ea typeface="SimSun"/>
                        <a:cs typeface="Arial"/>
                      </a:endParaRPr>
                    </a:p>
                  </a:txBody>
                  <a:tcPr marL="38417" marR="38417" marT="0" marB="0"/>
                </a:tc>
                <a:tc>
                  <a:txBody>
                    <a:bodyPr/>
                    <a:lstStyle/>
                    <a:p>
                      <a:pPr>
                        <a:lnSpc>
                          <a:spcPct val="115000"/>
                        </a:lnSpc>
                        <a:spcAft>
                          <a:spcPts val="0"/>
                        </a:spcAft>
                      </a:pPr>
                      <a:r>
                        <a:rPr lang="en-GB" sz="600" dirty="0">
                          <a:effectLst/>
                        </a:rPr>
                        <a:t>Degree to which access, coverage, or morbidity/mortality</a:t>
                      </a:r>
                    </a:p>
                    <a:p>
                      <a:pPr>
                        <a:lnSpc>
                          <a:spcPct val="115000"/>
                        </a:lnSpc>
                        <a:spcAft>
                          <a:spcPts val="0"/>
                        </a:spcAft>
                      </a:pPr>
                      <a:r>
                        <a:rPr lang="en-GB" sz="600" dirty="0">
                          <a:effectLst/>
                        </a:rPr>
                        <a:t>levels vary among different socio-economic or socially defined sub-groups in the population served by CHWs</a:t>
                      </a:r>
                      <a:endParaRPr lang="en-GB" sz="600" dirty="0">
                        <a:effectLst/>
                        <a:latin typeface="Calibri"/>
                        <a:ea typeface="SimSun"/>
                        <a:cs typeface="Arial"/>
                      </a:endParaRPr>
                    </a:p>
                  </a:txBody>
                  <a:tcPr marL="38417" marR="38417" marT="0" marB="0"/>
                </a:tc>
              </a:tr>
            </a:tbl>
          </a:graphicData>
        </a:graphic>
      </p:graphicFrame>
      <p:sp>
        <p:nvSpPr>
          <p:cNvPr id="5" name="TextBox 4"/>
          <p:cNvSpPr txBox="1"/>
          <p:nvPr/>
        </p:nvSpPr>
        <p:spPr>
          <a:xfrm>
            <a:off x="457200" y="6126163"/>
            <a:ext cx="5029200" cy="246221"/>
          </a:xfrm>
          <a:prstGeom prst="rect">
            <a:avLst/>
          </a:prstGeom>
          <a:noFill/>
        </p:spPr>
        <p:txBody>
          <a:bodyPr wrap="square" rtlCol="0">
            <a:spAutoFit/>
          </a:bodyPr>
          <a:lstStyle/>
          <a:p>
            <a:r>
              <a:rPr lang="en-GB" sz="1000" dirty="0" smtClean="0"/>
              <a:t>Source: Naimoli J et al</a:t>
            </a:r>
            <a:endParaRPr lang="en-GB" sz="1000" dirty="0"/>
          </a:p>
        </p:txBody>
      </p:sp>
    </p:spTree>
    <p:extLst>
      <p:ext uri="{BB962C8B-B14F-4D97-AF65-F5344CB8AC3E}">
        <p14:creationId xmlns:p14="http://schemas.microsoft.com/office/powerpoint/2010/main" val="497426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10 initial PICO questions</a:t>
            </a:r>
            <a:endParaRPr lang="en-GB"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GB" dirty="0"/>
              <a:t>Are there desirable demographic or socio-economic profiles, or minimum pre-service training literacy </a:t>
            </a:r>
            <a:r>
              <a:rPr lang="en-GB" dirty="0" smtClean="0">
                <a:solidFill>
                  <a:srgbClr val="FF0000"/>
                </a:solidFill>
              </a:rPr>
              <a:t>selection</a:t>
            </a:r>
            <a:r>
              <a:rPr lang="en-GB" dirty="0" smtClean="0"/>
              <a:t> criteria for </a:t>
            </a:r>
            <a:r>
              <a:rPr lang="en-GB" dirty="0"/>
              <a:t>CHWs</a:t>
            </a:r>
            <a:r>
              <a:rPr lang="en-GB" dirty="0" smtClean="0"/>
              <a:t>?</a:t>
            </a:r>
          </a:p>
          <a:p>
            <a:pPr marL="514350" indent="-514350">
              <a:buFont typeface="+mj-lt"/>
              <a:buAutoNum type="arabicPeriod"/>
            </a:pPr>
            <a:r>
              <a:rPr lang="en-GB" dirty="0"/>
              <a:t>What is the </a:t>
            </a:r>
            <a:r>
              <a:rPr lang="en-GB" dirty="0" smtClean="0"/>
              <a:t>appropriate </a:t>
            </a:r>
            <a:r>
              <a:rPr lang="en-GB" dirty="0">
                <a:solidFill>
                  <a:srgbClr val="FF0000"/>
                </a:solidFill>
              </a:rPr>
              <a:t>duration of pre-service training</a:t>
            </a:r>
            <a:r>
              <a:rPr lang="en-GB" dirty="0"/>
              <a:t> for CHWs? </a:t>
            </a:r>
            <a:endParaRPr lang="en-GB" dirty="0" smtClean="0"/>
          </a:p>
          <a:p>
            <a:pPr marL="514350" indent="-514350">
              <a:buFont typeface="+mj-lt"/>
              <a:buAutoNum type="arabicPeriod"/>
            </a:pPr>
            <a:r>
              <a:rPr lang="en-GB" dirty="0"/>
              <a:t>What are the essential </a:t>
            </a:r>
            <a:r>
              <a:rPr lang="en-GB" dirty="0">
                <a:solidFill>
                  <a:srgbClr val="FF0000"/>
                </a:solidFill>
              </a:rPr>
              <a:t>competencies</a:t>
            </a:r>
            <a:r>
              <a:rPr lang="en-GB" dirty="0"/>
              <a:t> for pre-service education of CHWs</a:t>
            </a:r>
            <a:r>
              <a:rPr lang="en-GB" dirty="0" smtClean="0"/>
              <a:t>?</a:t>
            </a:r>
          </a:p>
          <a:p>
            <a:pPr marL="514350" indent="-514350">
              <a:buFont typeface="+mj-lt"/>
              <a:buAutoNum type="arabicPeriod"/>
            </a:pPr>
            <a:r>
              <a:rPr lang="en-GB" dirty="0"/>
              <a:t>What are the most appropriate delivery </a:t>
            </a:r>
            <a:r>
              <a:rPr lang="en-GB" dirty="0">
                <a:solidFill>
                  <a:srgbClr val="FF0000"/>
                </a:solidFill>
              </a:rPr>
              <a:t>modalities</a:t>
            </a:r>
            <a:r>
              <a:rPr lang="en-GB" dirty="0"/>
              <a:t> of pre-service education of CHWs</a:t>
            </a:r>
            <a:r>
              <a:rPr lang="en-GB" dirty="0" smtClean="0"/>
              <a:t>?</a:t>
            </a:r>
          </a:p>
          <a:p>
            <a:pPr marL="514350" indent="-514350">
              <a:buFont typeface="+mj-lt"/>
              <a:buAutoNum type="arabicPeriod"/>
            </a:pPr>
            <a:r>
              <a:rPr lang="en-GB" dirty="0"/>
              <a:t>Can </a:t>
            </a:r>
            <a:r>
              <a:rPr lang="en-GB" dirty="0">
                <a:solidFill>
                  <a:srgbClr val="FF0000"/>
                </a:solidFill>
              </a:rPr>
              <a:t>certification</a:t>
            </a:r>
            <a:r>
              <a:rPr lang="en-GB" dirty="0"/>
              <a:t> of CHWs improve their quality and results of CHW programmes?</a:t>
            </a:r>
          </a:p>
        </p:txBody>
      </p:sp>
    </p:spTree>
    <p:extLst>
      <p:ext uri="{BB962C8B-B14F-4D97-AF65-F5344CB8AC3E}">
        <p14:creationId xmlns:p14="http://schemas.microsoft.com/office/powerpoint/2010/main" val="11605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10 initial PICO </a:t>
            </a:r>
            <a:r>
              <a:rPr lang="en-GB" dirty="0" smtClean="0"/>
              <a:t>questions (cont.)</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6"/>
            </a:pPr>
            <a:r>
              <a:rPr lang="en-GB" dirty="0"/>
              <a:t>What are the characteristics of effective </a:t>
            </a:r>
            <a:r>
              <a:rPr lang="en-GB" dirty="0">
                <a:solidFill>
                  <a:srgbClr val="FF0000"/>
                </a:solidFill>
              </a:rPr>
              <a:t>supervision</a:t>
            </a:r>
            <a:r>
              <a:rPr lang="en-GB" dirty="0"/>
              <a:t> strategies to optimize the results of CHW programmes? </a:t>
            </a:r>
            <a:endParaRPr lang="en-GB" dirty="0" smtClean="0"/>
          </a:p>
          <a:p>
            <a:pPr marL="514350" indent="-514350">
              <a:buFont typeface="+mj-lt"/>
              <a:buAutoNum type="arabicPeriod" startAt="6"/>
            </a:pPr>
            <a:r>
              <a:rPr lang="en-GB" dirty="0" smtClean="0"/>
              <a:t>Should </a:t>
            </a:r>
            <a:r>
              <a:rPr lang="en-GB" dirty="0"/>
              <a:t>CHWs </a:t>
            </a:r>
            <a:r>
              <a:rPr lang="en-GB" dirty="0" smtClean="0"/>
              <a:t>be </a:t>
            </a:r>
            <a:r>
              <a:rPr lang="en-GB" dirty="0" smtClean="0">
                <a:solidFill>
                  <a:srgbClr val="FF0000"/>
                </a:solidFill>
              </a:rPr>
              <a:t>paid</a:t>
            </a:r>
            <a:r>
              <a:rPr lang="en-GB" dirty="0" smtClean="0"/>
              <a:t> for their work? </a:t>
            </a:r>
          </a:p>
          <a:p>
            <a:pPr marL="514350" indent="-514350">
              <a:buFont typeface="+mj-lt"/>
              <a:buAutoNum type="arabicPeriod" startAt="6"/>
            </a:pPr>
            <a:r>
              <a:rPr lang="en-GB" dirty="0"/>
              <a:t>Should CHW be offered a </a:t>
            </a:r>
            <a:r>
              <a:rPr lang="en-GB" dirty="0">
                <a:solidFill>
                  <a:srgbClr val="FF0000"/>
                </a:solidFill>
              </a:rPr>
              <a:t>career ladder </a:t>
            </a:r>
            <a:r>
              <a:rPr lang="en-GB" dirty="0"/>
              <a:t>opportunity/ framework within the health sector? </a:t>
            </a:r>
            <a:endParaRPr lang="en-GB" dirty="0" smtClean="0"/>
          </a:p>
          <a:p>
            <a:pPr marL="514350" indent="-514350">
              <a:buFont typeface="+mj-lt"/>
              <a:buAutoNum type="arabicPeriod" startAt="6"/>
            </a:pPr>
            <a:r>
              <a:rPr lang="en-GB" dirty="0"/>
              <a:t>Should CHWs be formally </a:t>
            </a:r>
            <a:r>
              <a:rPr lang="en-GB" dirty="0" smtClean="0">
                <a:solidFill>
                  <a:srgbClr val="FF0000"/>
                </a:solidFill>
              </a:rPr>
              <a:t>contracted</a:t>
            </a:r>
            <a:r>
              <a:rPr lang="en-GB" dirty="0"/>
              <a:t>? </a:t>
            </a:r>
            <a:endParaRPr lang="en-GB" dirty="0" smtClean="0"/>
          </a:p>
          <a:p>
            <a:pPr marL="514350" indent="-514350">
              <a:buFont typeface="+mj-lt"/>
              <a:buAutoNum type="arabicPeriod" startAt="6"/>
            </a:pPr>
            <a:r>
              <a:rPr lang="en-GB" dirty="0" smtClean="0"/>
              <a:t>Is there an optimal </a:t>
            </a:r>
            <a:r>
              <a:rPr lang="en-GB" dirty="0">
                <a:solidFill>
                  <a:srgbClr val="FF0000"/>
                </a:solidFill>
              </a:rPr>
              <a:t>population size</a:t>
            </a:r>
            <a:r>
              <a:rPr lang="en-GB" dirty="0"/>
              <a:t> covered by a CHW?</a:t>
            </a:r>
          </a:p>
        </p:txBody>
      </p:sp>
    </p:spTree>
    <p:extLst>
      <p:ext uri="{BB962C8B-B14F-4D97-AF65-F5344CB8AC3E}">
        <p14:creationId xmlns:p14="http://schemas.microsoft.com/office/powerpoint/2010/main" val="25792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Additional </a:t>
            </a:r>
            <a:r>
              <a:rPr lang="en-GB" dirty="0"/>
              <a:t>PICO </a:t>
            </a:r>
            <a:r>
              <a:rPr lang="en-GB" dirty="0" smtClean="0"/>
              <a:t>questions (following public hearing and GDG meeting)</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startAt="11"/>
            </a:pPr>
            <a:r>
              <a:rPr lang="en-GB" dirty="0" smtClean="0"/>
              <a:t>Should CHWs collect/  use health </a:t>
            </a:r>
            <a:r>
              <a:rPr lang="en-GB" dirty="0" smtClean="0">
                <a:solidFill>
                  <a:srgbClr val="FF0000"/>
                </a:solidFill>
              </a:rPr>
              <a:t>data</a:t>
            </a:r>
            <a:r>
              <a:rPr lang="en-GB" dirty="0" smtClean="0"/>
              <a:t>? </a:t>
            </a:r>
          </a:p>
          <a:p>
            <a:pPr marL="514350" indent="-514350">
              <a:buFont typeface="+mj-lt"/>
              <a:buAutoNum type="arabicPeriod" startAt="11"/>
            </a:pPr>
            <a:r>
              <a:rPr lang="en-GB" dirty="0" smtClean="0"/>
              <a:t>Should there be a single cadre of </a:t>
            </a:r>
            <a:r>
              <a:rPr lang="en-GB" dirty="0" smtClean="0">
                <a:solidFill>
                  <a:srgbClr val="FF0000"/>
                </a:solidFill>
              </a:rPr>
              <a:t>generalist/ polyvalent</a:t>
            </a:r>
            <a:r>
              <a:rPr lang="en-GB" dirty="0" smtClean="0"/>
              <a:t> CHWs or multiple cadre of </a:t>
            </a:r>
            <a:r>
              <a:rPr lang="en-GB" dirty="0" smtClean="0">
                <a:solidFill>
                  <a:srgbClr val="FF0000"/>
                </a:solidFill>
              </a:rPr>
              <a:t>specialized</a:t>
            </a:r>
            <a:r>
              <a:rPr lang="en-GB" dirty="0" smtClean="0"/>
              <a:t> CHWs?</a:t>
            </a:r>
          </a:p>
          <a:p>
            <a:pPr marL="514350" indent="-514350">
              <a:buFont typeface="+mj-lt"/>
              <a:buAutoNum type="arabicPeriod" startAt="11"/>
            </a:pPr>
            <a:r>
              <a:rPr lang="en-GB" dirty="0" smtClean="0"/>
              <a:t>Can </a:t>
            </a:r>
            <a:r>
              <a:rPr lang="en-GB" dirty="0" smtClean="0">
                <a:solidFill>
                  <a:srgbClr val="FF0000"/>
                </a:solidFill>
              </a:rPr>
              <a:t>community engagement</a:t>
            </a:r>
            <a:r>
              <a:rPr lang="en-GB" dirty="0" smtClean="0"/>
              <a:t> strategies improve performance of CHW programmes?</a:t>
            </a:r>
          </a:p>
          <a:p>
            <a:pPr marL="514350" indent="-514350">
              <a:buFont typeface="+mj-lt"/>
              <a:buAutoNum type="arabicPeriod" startAt="11"/>
            </a:pPr>
            <a:r>
              <a:rPr lang="en-GB" dirty="0" smtClean="0"/>
              <a:t>Should CHWs mobilize </a:t>
            </a:r>
            <a:r>
              <a:rPr lang="en-GB" dirty="0" smtClean="0">
                <a:solidFill>
                  <a:srgbClr val="FF0000"/>
                </a:solidFill>
              </a:rPr>
              <a:t>community resources</a:t>
            </a:r>
            <a:r>
              <a:rPr lang="en-GB" dirty="0" smtClean="0"/>
              <a:t> for health?</a:t>
            </a:r>
          </a:p>
          <a:p>
            <a:pPr marL="514350" indent="-514350">
              <a:buFont typeface="+mj-lt"/>
              <a:buAutoNum type="arabicPeriod" startAt="11"/>
            </a:pPr>
            <a:r>
              <a:rPr lang="en-GB" dirty="0" smtClean="0"/>
              <a:t>What strategies are effective to ensure availability to CHWs of essential </a:t>
            </a:r>
            <a:r>
              <a:rPr lang="en-GB" dirty="0" smtClean="0">
                <a:solidFill>
                  <a:srgbClr val="FF0000"/>
                </a:solidFill>
              </a:rPr>
              <a:t>commodities</a:t>
            </a:r>
            <a:r>
              <a:rPr lang="en-GB" dirty="0" smtClean="0"/>
              <a:t>?  </a:t>
            </a:r>
          </a:p>
          <a:p>
            <a:pPr marL="514350" indent="-514350">
              <a:buFont typeface="+mj-lt"/>
              <a:buAutoNum type="arabicPeriod" startAt="11"/>
            </a:pPr>
            <a:endParaRPr lang="en-GB" dirty="0"/>
          </a:p>
        </p:txBody>
      </p:sp>
    </p:spTree>
    <p:extLst>
      <p:ext uri="{BB962C8B-B14F-4D97-AF65-F5344CB8AC3E}">
        <p14:creationId xmlns:p14="http://schemas.microsoft.com/office/powerpoint/2010/main" val="164013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Tentative timeframes</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354" y="1600200"/>
            <a:ext cx="548729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008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5644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228184" y="3717032"/>
            <a:ext cx="2915816" cy="11078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4579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GB" sz="1000" u="sng" dirty="0" smtClean="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a:p>
            <a:pPr marL="0" indent="0">
              <a:buNone/>
            </a:pPr>
            <a:endParaRPr lang="en-GB" sz="1000" u="sng" dirty="0" smtClean="0"/>
          </a:p>
          <a:p>
            <a:pPr marL="0" indent="0">
              <a:buNone/>
            </a:pPr>
            <a:endParaRPr lang="en-GB" sz="1000"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98198"/>
            <a:ext cx="7285704" cy="5600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endParaRPr lang="en-GB"/>
          </a:p>
        </p:txBody>
      </p:sp>
      <p:sp>
        <p:nvSpPr>
          <p:cNvPr id="6" name="TextBox 5"/>
          <p:cNvSpPr txBox="1"/>
          <p:nvPr/>
        </p:nvSpPr>
        <p:spPr>
          <a:xfrm>
            <a:off x="172064" y="6126163"/>
            <a:ext cx="5029200" cy="400110"/>
          </a:xfrm>
          <a:prstGeom prst="rect">
            <a:avLst/>
          </a:prstGeom>
          <a:noFill/>
        </p:spPr>
        <p:txBody>
          <a:bodyPr wrap="square" rtlCol="0">
            <a:spAutoFit/>
          </a:bodyPr>
          <a:lstStyle/>
          <a:p>
            <a:r>
              <a:rPr lang="en-GB" sz="1000" dirty="0" smtClean="0"/>
              <a:t>Source: </a:t>
            </a:r>
            <a:r>
              <a:rPr lang="en-GB" sz="1000" u="sng" dirty="0"/>
              <a:t>http://www.who.int/hrh/news/2016/policy-system-support_gdg-group/en/</a:t>
            </a:r>
            <a:endParaRPr lang="en-GB" sz="1000" dirty="0"/>
          </a:p>
          <a:p>
            <a:endParaRPr lang="en-GB" sz="1000" dirty="0"/>
          </a:p>
        </p:txBody>
      </p:sp>
    </p:spTree>
    <p:extLst>
      <p:ext uri="{BB962C8B-B14F-4D97-AF65-F5344CB8AC3E}">
        <p14:creationId xmlns:p14="http://schemas.microsoft.com/office/powerpoint/2010/main" val="1482116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smtClean="0">
                <a:solidFill>
                  <a:srgbClr val="00AAD9"/>
                </a:solidFill>
              </a:rPr>
              <a:t>THANK YOU.</a:t>
            </a:r>
            <a:endParaRPr lang="en-GB" dirty="0">
              <a:solidFill>
                <a:srgbClr val="00AAD9"/>
              </a:solidFill>
            </a:endParaRPr>
          </a:p>
        </p:txBody>
      </p:sp>
      <p:sp>
        <p:nvSpPr>
          <p:cNvPr id="3" name="Subtitle 2"/>
          <p:cNvSpPr>
            <a:spLocks noGrp="1"/>
          </p:cNvSpPr>
          <p:nvPr>
            <p:ph type="subTitle" idx="1"/>
          </p:nvPr>
        </p:nvSpPr>
        <p:spPr/>
        <p:txBody>
          <a:bodyPr/>
          <a:lstStyle/>
          <a:p>
            <a:r>
              <a:rPr lang="en-GB" dirty="0">
                <a:solidFill>
                  <a:schemeClr val="bg2"/>
                </a:solidFill>
              </a:rPr>
              <a:t>who.int/</a:t>
            </a:r>
            <a:r>
              <a:rPr lang="en-GB" dirty="0" err="1">
                <a:solidFill>
                  <a:schemeClr val="bg2"/>
                </a:solidFill>
              </a:rPr>
              <a:t>hrh</a:t>
            </a:r>
            <a:endParaRPr lang="en-GB" dirty="0">
              <a:solidFill>
                <a:schemeClr val="bg2"/>
              </a:solidFill>
            </a:endParaRPr>
          </a:p>
          <a:p>
            <a:r>
              <a:rPr lang="en-GB" dirty="0">
                <a:solidFill>
                  <a:schemeClr val="bg2"/>
                </a:solidFill>
              </a:rPr>
              <a:t>#workforce2030</a:t>
            </a:r>
          </a:p>
        </p:txBody>
      </p:sp>
    </p:spTree>
    <p:extLst>
      <p:ext uri="{BB962C8B-B14F-4D97-AF65-F5344CB8AC3E}">
        <p14:creationId xmlns:p14="http://schemas.microsoft.com/office/powerpoint/2010/main" val="224698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326" y="2569292"/>
            <a:ext cx="2450197" cy="3526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60027" y="904646"/>
            <a:ext cx="2618964" cy="302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4812" y="1368528"/>
            <a:ext cx="2320196" cy="4726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158" y="1804911"/>
            <a:ext cx="3267934"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1138" y="2624599"/>
            <a:ext cx="2996039" cy="3586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3457" y="3928142"/>
            <a:ext cx="2851355" cy="2066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69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904"/>
            <a:ext cx="8229600" cy="881831"/>
          </a:xfrm>
        </p:spPr>
        <p:txBody>
          <a:bodyPr/>
          <a:lstStyle/>
          <a:p>
            <a:r>
              <a:rPr lang="en-GB" dirty="0" smtClean="0"/>
              <a:t>Varying CHW categorization</a:t>
            </a:r>
            <a:endParaRPr lang="en-GB" dirty="0"/>
          </a:p>
        </p:txBody>
      </p:sp>
      <p:sp>
        <p:nvSpPr>
          <p:cNvPr id="4" name="TextBox 3"/>
          <p:cNvSpPr txBox="1"/>
          <p:nvPr/>
        </p:nvSpPr>
        <p:spPr>
          <a:xfrm>
            <a:off x="457200" y="6126163"/>
            <a:ext cx="5029200" cy="246221"/>
          </a:xfrm>
          <a:prstGeom prst="rect">
            <a:avLst/>
          </a:prstGeom>
          <a:noFill/>
        </p:spPr>
        <p:txBody>
          <a:bodyPr wrap="square" rtlCol="0">
            <a:spAutoFit/>
          </a:bodyPr>
          <a:lstStyle/>
          <a:p>
            <a:r>
              <a:rPr lang="en-GB" sz="1000" dirty="0" smtClean="0"/>
              <a:t>Source: JHPIEGO 2014</a:t>
            </a:r>
            <a:endParaRPr lang="en-GB" sz="1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5055" y="1128251"/>
            <a:ext cx="4911213" cy="2329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5055" y="3405944"/>
            <a:ext cx="4911213" cy="272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7007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mismatch in the global and national health labour markets</a:t>
            </a:r>
            <a:endParaRPr lang="en-GB" dirty="0"/>
          </a:p>
        </p:txBody>
      </p:sp>
      <p:sp>
        <p:nvSpPr>
          <p:cNvPr id="3" name="Content Placeholder 2"/>
          <p:cNvSpPr>
            <a:spLocks noGrp="1"/>
          </p:cNvSpPr>
          <p:nvPr>
            <p:ph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23960114"/>
              </p:ext>
            </p:extLst>
          </p:nvPr>
        </p:nvGraphicFramePr>
        <p:xfrm>
          <a:off x="1181509" y="1976284"/>
          <a:ext cx="6603998" cy="3810000"/>
        </p:xfrm>
        <a:graphic>
          <a:graphicData uri="http://schemas.openxmlformats.org/drawingml/2006/table">
            <a:tbl>
              <a:tblPr>
                <a:tableStyleId>{5C22544A-7EE6-4342-B048-85BDC9FD1C3A}</a:tableStyleId>
              </a:tblPr>
              <a:tblGrid>
                <a:gridCol w="1524733"/>
                <a:gridCol w="609893"/>
                <a:gridCol w="609893"/>
                <a:gridCol w="609893"/>
                <a:gridCol w="609893"/>
                <a:gridCol w="609893"/>
                <a:gridCol w="609893"/>
                <a:gridCol w="676600"/>
                <a:gridCol w="743307"/>
              </a:tblGrid>
              <a:tr h="190500">
                <a:tc>
                  <a:txBody>
                    <a:bodyPr/>
                    <a:lstStyle/>
                    <a:p>
                      <a:pPr algn="l" fontAlgn="b"/>
                      <a:r>
                        <a:rPr lang="en-GB" sz="1100" u="none" strike="noStrike" dirty="0">
                          <a:effectLst/>
                        </a:rPr>
                        <a:t> </a:t>
                      </a:r>
                      <a:endParaRPr lang="en-GB" sz="1100" b="0" i="0" u="none" strike="noStrike" dirty="0">
                        <a:solidFill>
                          <a:srgbClr val="000000"/>
                        </a:solidFill>
                        <a:effectLst/>
                        <a:latin typeface="Calibri"/>
                      </a:endParaRPr>
                    </a:p>
                  </a:txBody>
                  <a:tcPr marL="9525" marR="9525" marT="9525" marB="0" anchor="b"/>
                </a:tc>
                <a:tc gridSpan="3">
                  <a:txBody>
                    <a:bodyPr/>
                    <a:lstStyle/>
                    <a:p>
                      <a:pPr algn="ctr" fontAlgn="b"/>
                      <a:r>
                        <a:rPr lang="en-GB" sz="1100" b="1" u="none" strike="noStrike" dirty="0">
                          <a:effectLst/>
                        </a:rPr>
                        <a:t>Stock</a:t>
                      </a:r>
                      <a:endParaRPr lang="en-GB" sz="1100" b="1" i="0" u="none" strike="noStrike" dirty="0">
                        <a:solidFill>
                          <a:srgbClr val="000000"/>
                        </a:solidFill>
                        <a:effectLst/>
                        <a:latin typeface="Calibri"/>
                      </a:endParaRPr>
                    </a:p>
                  </a:txBody>
                  <a:tcPr marL="9525" marR="9525" marT="9525" marB="0" anchor="b"/>
                </a:tc>
                <a:tc hMerge="1">
                  <a:txBody>
                    <a:bodyPr/>
                    <a:lstStyle/>
                    <a:p>
                      <a:endParaRPr lang="en-GB"/>
                    </a:p>
                  </a:txBody>
                  <a:tcPr/>
                </a:tc>
                <a:tc hMerge="1">
                  <a:txBody>
                    <a:bodyPr/>
                    <a:lstStyle/>
                    <a:p>
                      <a:endParaRPr lang="en-GB"/>
                    </a:p>
                  </a:txBody>
                  <a:tcPr/>
                </a:tc>
                <a:tc gridSpan="3">
                  <a:txBody>
                    <a:bodyPr/>
                    <a:lstStyle/>
                    <a:p>
                      <a:pPr algn="ctr" fontAlgn="b"/>
                      <a:r>
                        <a:rPr lang="en-GB" sz="1100" b="1" u="none" strike="noStrike" dirty="0">
                          <a:effectLst/>
                        </a:rPr>
                        <a:t>Needs-based shortage</a:t>
                      </a:r>
                      <a:endParaRPr lang="en-GB" sz="1100" b="1" i="0" u="none" strike="noStrike" dirty="0">
                        <a:solidFill>
                          <a:srgbClr val="000000"/>
                        </a:solidFill>
                        <a:effectLst/>
                        <a:latin typeface="Calibri"/>
                      </a:endParaRPr>
                    </a:p>
                  </a:txBody>
                  <a:tcPr marL="9525" marR="9525" marT="9525" marB="0" anchor="b"/>
                </a:tc>
                <a:tc hMerge="1">
                  <a:txBody>
                    <a:bodyPr/>
                    <a:lstStyle/>
                    <a:p>
                      <a:endParaRPr lang="en-GB"/>
                    </a:p>
                  </a:txBody>
                  <a:tcPr/>
                </a:tc>
                <a:tc hMerge="1">
                  <a:txBody>
                    <a:bodyPr/>
                    <a:lstStyle/>
                    <a:p>
                      <a:endParaRPr lang="en-GB"/>
                    </a:p>
                  </a:txBody>
                  <a:tcPr/>
                </a:tc>
                <a:tc gridSpan="2">
                  <a:txBody>
                    <a:bodyPr/>
                    <a:lstStyle/>
                    <a:p>
                      <a:pPr algn="ctr" fontAlgn="b"/>
                      <a:r>
                        <a:rPr lang="en-GB" sz="1100" b="1" u="none" strike="noStrike" dirty="0">
                          <a:effectLst/>
                        </a:rPr>
                        <a:t>Labour market demand</a:t>
                      </a:r>
                      <a:endParaRPr lang="en-GB" sz="1100" b="1" i="0" u="none" strike="noStrike" dirty="0">
                        <a:solidFill>
                          <a:srgbClr val="000000"/>
                        </a:solidFill>
                        <a:effectLst/>
                        <a:latin typeface="Calibri"/>
                      </a:endParaRPr>
                    </a:p>
                  </a:txBody>
                  <a:tcPr marL="9525" marR="9525" marT="9525" marB="0" anchor="b"/>
                </a:tc>
                <a:tc hMerge="1">
                  <a:txBody>
                    <a:bodyPr/>
                    <a:lstStyle/>
                    <a:p>
                      <a:endParaRPr lang="en-GB"/>
                    </a:p>
                  </a:txBody>
                  <a:tcPr/>
                </a:tc>
              </a:tr>
              <a:tr h="190500">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9525" marR="9525" marT="9525" marB="0" anchor="b"/>
                </a:tc>
                <a:tc>
                  <a:txBody>
                    <a:bodyPr/>
                    <a:lstStyle/>
                    <a:p>
                      <a:pPr algn="r" fontAlgn="ctr"/>
                      <a:r>
                        <a:rPr lang="en-US" sz="1000" u="none" strike="noStrike">
                          <a:effectLst/>
                        </a:rPr>
                        <a:t>2013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2030</a:t>
                      </a:r>
                      <a:endParaRPr lang="en-US" sz="1000" b="0" i="0" u="none" strike="noStrike">
                        <a:solidFill>
                          <a:srgbClr val="000000"/>
                        </a:solidFill>
                        <a:effectLst/>
                        <a:latin typeface="Calibri"/>
                      </a:endParaRPr>
                    </a:p>
                  </a:txBody>
                  <a:tcPr marL="9525" marR="9525" marT="9525" marB="0" anchor="ctr"/>
                </a:tc>
                <a:tc>
                  <a:txBody>
                    <a:bodyPr/>
                    <a:lstStyle/>
                    <a:p>
                      <a:pPr algn="l" fontAlgn="b"/>
                      <a:r>
                        <a:rPr lang="en-GB" sz="1100" u="none" strike="noStrike">
                          <a:effectLst/>
                        </a:rPr>
                        <a:t>% change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2030</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 change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2013</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2030</a:t>
                      </a:r>
                      <a:endParaRPr lang="en-GB" sz="1100" b="0" i="0" u="none" strike="noStrike">
                        <a:solidFill>
                          <a:srgbClr val="000000"/>
                        </a:solidFill>
                        <a:effectLst/>
                        <a:latin typeface="Calibri"/>
                      </a:endParaRPr>
                    </a:p>
                  </a:txBody>
                  <a:tcPr marL="9525" marR="9525" marT="9525" marB="0" anchor="b"/>
                </a:tc>
              </a:tr>
              <a:tr h="190500">
                <a:tc>
                  <a:txBody>
                    <a:bodyPr/>
                    <a:lstStyle/>
                    <a:p>
                      <a:pPr algn="l" fontAlgn="ctr"/>
                      <a:r>
                        <a:rPr lang="en-US" sz="1000" u="none" strike="noStrike">
                          <a:effectLst/>
                        </a:rPr>
                        <a:t>Income</a:t>
                      </a:r>
                      <a:endParaRPr lang="en-US" sz="1000" b="1"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l" fontAlgn="ctr"/>
                      <a:r>
                        <a:rPr lang="en-GB" sz="1000" u="none" strike="noStrike">
                          <a:effectLst/>
                        </a:rPr>
                        <a:t> </a:t>
                      </a:r>
                      <a:endParaRPr lang="en-GB" sz="1000" b="0" i="0" u="none" strike="noStrike">
                        <a:solidFill>
                          <a:srgbClr val="000000"/>
                        </a:solidFill>
                        <a:effectLst/>
                        <a:latin typeface="Calibri"/>
                      </a:endParaRPr>
                    </a:p>
                  </a:txBody>
                  <a:tcPr marL="9525" marR="9525" marT="9525" marB="0" anchor="ctr"/>
                </a:tc>
                <a:tc>
                  <a:txBody>
                    <a:bodyPr/>
                    <a:lstStyle/>
                    <a:p>
                      <a:pPr algn="l" fontAlgn="ctr"/>
                      <a:r>
                        <a:rPr lang="en-GB" sz="1000" u="none" strike="noStrike">
                          <a:effectLst/>
                        </a:rPr>
                        <a:t> </a:t>
                      </a:r>
                      <a:endParaRPr lang="en-GB" sz="1000" b="0" i="0" u="none" strike="noStrike">
                        <a:solidFill>
                          <a:srgbClr val="000000"/>
                        </a:solidFill>
                        <a:effectLst/>
                        <a:latin typeface="Calibri"/>
                      </a:endParaRPr>
                    </a:p>
                  </a:txBody>
                  <a:tcPr marL="9525" marR="9525" marT="9525" marB="0" anchor="ctr"/>
                </a:tc>
                <a:tc>
                  <a:txBody>
                    <a:bodyPr/>
                    <a:lstStyle/>
                    <a:p>
                      <a:pPr algn="l" fontAlgn="ctr"/>
                      <a:r>
                        <a:rPr lang="en-GB" sz="1000" u="none" strike="noStrike">
                          <a:effectLst/>
                        </a:rPr>
                        <a:t> </a:t>
                      </a:r>
                      <a:endParaRPr lang="en-GB" sz="1000" b="0" i="0" u="none" strike="noStrike">
                        <a:solidFill>
                          <a:srgbClr val="000000"/>
                        </a:solidFill>
                        <a:effectLst/>
                        <a:latin typeface="Calibri"/>
                      </a:endParaRPr>
                    </a:p>
                  </a:txBody>
                  <a:tcPr marL="9525" marR="9525" marT="9525" marB="0" anchor="ctr"/>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9525" marR="9525" marT="9525" marB="0" anchor="b"/>
                </a:tc>
              </a:tr>
              <a:tr h="190500">
                <a:tc>
                  <a:txBody>
                    <a:bodyPr/>
                    <a:lstStyle/>
                    <a:p>
                      <a:pPr algn="l" fontAlgn="ctr"/>
                      <a:r>
                        <a:rPr lang="en-US" sz="1000" u="none" strike="noStrike">
                          <a:effectLst/>
                        </a:rPr>
                        <a:t>High</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17.6</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24.3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38%</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17.7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23.8</a:t>
                      </a:r>
                      <a:endParaRPr lang="en-GB" sz="10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Upper-middle</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14.7</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22.6</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54%</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1.8</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-50%</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19</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33.3</a:t>
                      </a:r>
                      <a:endParaRPr lang="en-GB" sz="10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Lower-middle</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10</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18.3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82%</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9.1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6.6</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-28%</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10.9</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21.7</a:t>
                      </a:r>
                      <a:endParaRPr lang="en-GB" sz="10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Low</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1.1</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2.1</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86%</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4.6</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6.1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33%</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0.6</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1.4</a:t>
                      </a:r>
                      <a:endParaRPr lang="en-GB" sz="10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Region</a:t>
                      </a:r>
                      <a:endParaRPr lang="en-US" sz="1000" b="1"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l" fontAlgn="ctr"/>
                      <a:r>
                        <a:rPr lang="en-US" sz="1000" u="none" strike="noStrike">
                          <a:effectLst/>
                        </a:rPr>
                        <a:t> </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 </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a:t>
                      </a:r>
                      <a:endParaRPr lang="en-GB" sz="1000" b="0" i="0" u="none" strike="noStrike">
                        <a:solidFill>
                          <a:srgbClr val="000000"/>
                        </a:solidFill>
                        <a:effectLst/>
                        <a:latin typeface="Calibri"/>
                      </a:endParaRPr>
                    </a:p>
                  </a:txBody>
                  <a:tcPr marL="9525" marR="9525" marT="9525" marB="0" anchor="ctr"/>
                </a:tc>
                <a:tc>
                  <a:txBody>
                    <a:bodyPr/>
                    <a:lstStyle/>
                    <a:p>
                      <a:pPr algn="l" fontAlgn="ctr"/>
                      <a:r>
                        <a:rPr lang="en-GB" sz="1000" u="none" strike="noStrike" dirty="0">
                          <a:effectLst/>
                        </a:rPr>
                        <a:t> </a:t>
                      </a:r>
                      <a:endParaRPr lang="en-GB" sz="1000" b="0" i="0" u="none" strike="noStrike" dirty="0">
                        <a:solidFill>
                          <a:srgbClr val="000000"/>
                        </a:solidFill>
                        <a:effectLst/>
                        <a:latin typeface="Calibri"/>
                      </a:endParaRPr>
                    </a:p>
                  </a:txBody>
                  <a:tcPr marL="9525" marR="9525" marT="9525" marB="0" anchor="ctr"/>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9525" marR="9525" marT="9525" marB="0" anchor="b"/>
                </a:tc>
                <a:tc>
                  <a:txBody>
                    <a:bodyPr/>
                    <a:lstStyle/>
                    <a:p>
                      <a:pPr algn="l" fontAlgn="b"/>
                      <a:r>
                        <a:rPr lang="en-GB" sz="1100" u="none" strike="noStrike">
                          <a:effectLst/>
                        </a:rPr>
                        <a:t> </a:t>
                      </a:r>
                      <a:endParaRPr lang="en-GB" sz="1100" b="0" i="0" u="none" strike="noStrike">
                        <a:solidFill>
                          <a:srgbClr val="000000"/>
                        </a:solidFill>
                        <a:effectLst/>
                        <a:latin typeface="Calibri"/>
                      </a:endParaRPr>
                    </a:p>
                  </a:txBody>
                  <a:tcPr marL="9525" marR="9525" marT="9525" marB="0" anchor="b"/>
                </a:tc>
              </a:tr>
              <a:tr h="190500">
                <a:tc>
                  <a:txBody>
                    <a:bodyPr/>
                    <a:lstStyle/>
                    <a:p>
                      <a:pPr algn="l" fontAlgn="ctr"/>
                      <a:r>
                        <a:rPr lang="en-US" sz="1000" u="none" strike="noStrike">
                          <a:effectLst/>
                        </a:rPr>
                        <a:t>Africa</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1.9</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63%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4.2</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6.1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dirty="0">
                          <a:effectLst/>
                        </a:rPr>
                        <a:t>45%</a:t>
                      </a:r>
                      <a:endParaRPr lang="en-GB" sz="1000" b="0" i="0" u="none" strike="noStrike" dirty="0">
                        <a:solidFill>
                          <a:srgbClr val="000000"/>
                        </a:solidFill>
                        <a:effectLst/>
                        <a:latin typeface="Calibri"/>
                      </a:endParaRPr>
                    </a:p>
                  </a:txBody>
                  <a:tcPr marL="9525" marR="9525" marT="9525" marB="0" anchor="ctr"/>
                </a:tc>
                <a:tc>
                  <a:txBody>
                    <a:bodyPr/>
                    <a:lstStyle/>
                    <a:p>
                      <a:pPr algn="r" fontAlgn="ctr"/>
                      <a:r>
                        <a:rPr lang="en-GB" sz="1100" u="none" strike="noStrike">
                          <a:effectLst/>
                        </a:rPr>
                        <a:t>1.1</a:t>
                      </a:r>
                      <a:endParaRPr lang="en-GB" sz="11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2.4</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Americas</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9.4</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14</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50%</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0.8</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0.6</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8.8</a:t>
                      </a:r>
                      <a:endParaRPr lang="en-GB" sz="11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15.3</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Eastern Mediterranean</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3.1</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5.3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72%</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dirty="0">
                          <a:effectLst/>
                        </a:rPr>
                        <a:t>3.1</a:t>
                      </a:r>
                      <a:endParaRPr lang="en-GB" sz="1100" b="0" i="0" u="none" strike="noStrike" dirty="0">
                        <a:solidFill>
                          <a:srgbClr val="000000"/>
                        </a:solidFill>
                        <a:effectLst/>
                        <a:latin typeface="Calibri"/>
                      </a:endParaRPr>
                    </a:p>
                  </a:txBody>
                  <a:tcPr marL="9525" marR="9525" marT="9525" marB="0" anchor="ctr"/>
                </a:tc>
                <a:tc>
                  <a:txBody>
                    <a:bodyPr/>
                    <a:lstStyle/>
                    <a:p>
                      <a:pPr algn="r" fontAlgn="ctr"/>
                      <a:r>
                        <a:rPr lang="en-GB" sz="1100" u="none" strike="noStrike">
                          <a:effectLst/>
                        </a:rPr>
                        <a:t>6.2</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Europe</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12.7</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16.8</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32%</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0.1</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-33%</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14.2</a:t>
                      </a:r>
                      <a:endParaRPr lang="en-GB" sz="11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18.2</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South-East Asia</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6.2</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10.9</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75%</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6.9</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4.7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-32%</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6</a:t>
                      </a:r>
                      <a:endParaRPr lang="en-GB" sz="11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12.2</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u="none" strike="noStrike">
                          <a:effectLst/>
                        </a:rPr>
                        <a:t>Western Pacific</a:t>
                      </a:r>
                      <a:endParaRPr lang="en-US" sz="1000" b="0" i="0" u="none" strike="noStrike">
                        <a:solidFill>
                          <a:srgbClr val="000000"/>
                        </a:solidFill>
                        <a:effectLst/>
                        <a:latin typeface="Calibri"/>
                      </a:endParaRPr>
                    </a:p>
                  </a:txBody>
                  <a:tcPr marL="85725" marR="9525" marT="9525" marB="0" anchor="ctr"/>
                </a:tc>
                <a:tc>
                  <a:txBody>
                    <a:bodyPr/>
                    <a:lstStyle/>
                    <a:p>
                      <a:pPr algn="r" fontAlgn="ctr"/>
                      <a:r>
                        <a:rPr lang="en-US" sz="1000" u="none" strike="noStrike">
                          <a:effectLst/>
                        </a:rPr>
                        <a:t>10.3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17.3</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US" sz="1000" u="none" strike="noStrike">
                          <a:effectLst/>
                        </a:rPr>
                        <a:t>68%</a:t>
                      </a:r>
                      <a:endParaRPr lang="en-US"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3.7</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1.4</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000" u="none" strike="noStrike">
                          <a:effectLst/>
                        </a:rPr>
                        <a:t>-64%</a:t>
                      </a:r>
                      <a:endParaRPr lang="en-GB" sz="10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15.1</a:t>
                      </a:r>
                      <a:endParaRPr lang="en-GB" sz="1100" b="0" i="0" u="none" strike="noStrike">
                        <a:solidFill>
                          <a:srgbClr val="000000"/>
                        </a:solidFill>
                        <a:effectLst/>
                        <a:latin typeface="Calibri"/>
                      </a:endParaRPr>
                    </a:p>
                  </a:txBody>
                  <a:tcPr marL="9525" marR="9525" marT="9525" marB="0" anchor="ctr"/>
                </a:tc>
                <a:tc>
                  <a:txBody>
                    <a:bodyPr/>
                    <a:lstStyle/>
                    <a:p>
                      <a:pPr algn="r" fontAlgn="ctr"/>
                      <a:r>
                        <a:rPr lang="en-GB" sz="1100" u="none" strike="noStrike">
                          <a:effectLst/>
                        </a:rPr>
                        <a:t>25.9</a:t>
                      </a:r>
                      <a:endParaRPr lang="en-GB" sz="1100" b="0" i="0" u="none" strike="noStrike">
                        <a:solidFill>
                          <a:srgbClr val="000000"/>
                        </a:solidFill>
                        <a:effectLst/>
                        <a:latin typeface="Calibri"/>
                      </a:endParaRPr>
                    </a:p>
                  </a:txBody>
                  <a:tcPr marL="9525" marR="9525" marT="9525" marB="0" anchor="ctr"/>
                </a:tc>
              </a:tr>
              <a:tr h="190500">
                <a:tc>
                  <a:txBody>
                    <a:bodyPr/>
                    <a:lstStyle/>
                    <a:p>
                      <a:pPr algn="l" fontAlgn="ctr"/>
                      <a:r>
                        <a:rPr lang="en-US" sz="1000" b="1" u="none" strike="noStrike" dirty="0">
                          <a:effectLst/>
                        </a:rPr>
                        <a:t>World</a:t>
                      </a:r>
                      <a:endParaRPr lang="en-US" sz="1000" b="1" i="0" u="none" strike="noStrike" dirty="0">
                        <a:solidFill>
                          <a:srgbClr val="000000"/>
                        </a:solidFill>
                        <a:effectLst/>
                        <a:latin typeface="Calibri"/>
                      </a:endParaRPr>
                    </a:p>
                  </a:txBody>
                  <a:tcPr marL="9525" marR="9525" marT="9525" marB="0" anchor="ctr"/>
                </a:tc>
                <a:tc>
                  <a:txBody>
                    <a:bodyPr/>
                    <a:lstStyle/>
                    <a:p>
                      <a:pPr algn="r" fontAlgn="ctr"/>
                      <a:r>
                        <a:rPr lang="en-US" sz="1000" b="1" u="none" strike="noStrike" dirty="0">
                          <a:effectLst/>
                        </a:rPr>
                        <a:t>43.5</a:t>
                      </a:r>
                      <a:endParaRPr lang="en-US" sz="1000" b="1" i="0" u="none" strike="noStrike" dirty="0">
                        <a:solidFill>
                          <a:srgbClr val="000000"/>
                        </a:solidFill>
                        <a:effectLst/>
                        <a:latin typeface="Calibri"/>
                      </a:endParaRPr>
                    </a:p>
                  </a:txBody>
                  <a:tcPr marL="9525" marR="9525" marT="9525" marB="0" anchor="ctr"/>
                </a:tc>
                <a:tc>
                  <a:txBody>
                    <a:bodyPr/>
                    <a:lstStyle/>
                    <a:p>
                      <a:pPr algn="r" fontAlgn="ctr"/>
                      <a:r>
                        <a:rPr lang="en-US" sz="1000" b="1" u="none" strike="noStrike" dirty="0">
                          <a:effectLst/>
                        </a:rPr>
                        <a:t>67.3</a:t>
                      </a:r>
                      <a:endParaRPr lang="en-US" sz="1000" b="1" i="0" u="none" strike="noStrike" dirty="0">
                        <a:solidFill>
                          <a:srgbClr val="000000"/>
                        </a:solidFill>
                        <a:effectLst/>
                        <a:latin typeface="Calibri"/>
                      </a:endParaRPr>
                    </a:p>
                  </a:txBody>
                  <a:tcPr marL="9525" marR="9525" marT="9525" marB="0" anchor="ctr"/>
                </a:tc>
                <a:tc>
                  <a:txBody>
                    <a:bodyPr/>
                    <a:lstStyle/>
                    <a:p>
                      <a:pPr algn="r" fontAlgn="ctr"/>
                      <a:r>
                        <a:rPr lang="en-US" sz="1000" b="1" u="none" strike="noStrike" dirty="0">
                          <a:effectLst/>
                        </a:rPr>
                        <a:t>55%</a:t>
                      </a:r>
                      <a:endParaRPr lang="en-US" sz="1000" b="1" i="0" u="none" strike="noStrike" dirty="0">
                        <a:solidFill>
                          <a:srgbClr val="000000"/>
                        </a:solidFill>
                        <a:effectLst/>
                        <a:latin typeface="Calibri"/>
                      </a:endParaRPr>
                    </a:p>
                  </a:txBody>
                  <a:tcPr marL="9525" marR="9525" marT="9525" marB="0" anchor="ctr"/>
                </a:tc>
                <a:tc>
                  <a:txBody>
                    <a:bodyPr/>
                    <a:lstStyle/>
                    <a:p>
                      <a:pPr algn="r" fontAlgn="ctr"/>
                      <a:r>
                        <a:rPr lang="en-GB" sz="1000" b="1" u="none" strike="noStrike" dirty="0">
                          <a:effectLst/>
                        </a:rPr>
                        <a:t>17.4</a:t>
                      </a:r>
                      <a:endParaRPr lang="en-GB" sz="1000" b="1" i="0" u="none" strike="noStrike" dirty="0">
                        <a:solidFill>
                          <a:srgbClr val="000000"/>
                        </a:solidFill>
                        <a:effectLst/>
                        <a:latin typeface="Calibri"/>
                      </a:endParaRPr>
                    </a:p>
                  </a:txBody>
                  <a:tcPr marL="9525" marR="9525" marT="9525" marB="0" anchor="ctr"/>
                </a:tc>
                <a:tc>
                  <a:txBody>
                    <a:bodyPr/>
                    <a:lstStyle/>
                    <a:p>
                      <a:pPr algn="r" fontAlgn="ctr"/>
                      <a:r>
                        <a:rPr lang="en-GB" sz="1000" b="1" u="none" strike="noStrike" dirty="0">
                          <a:effectLst/>
                        </a:rPr>
                        <a:t>14.5</a:t>
                      </a:r>
                      <a:endParaRPr lang="en-GB" sz="1000" b="1" i="0" u="none" strike="noStrike" dirty="0">
                        <a:solidFill>
                          <a:srgbClr val="000000"/>
                        </a:solidFill>
                        <a:effectLst/>
                        <a:latin typeface="Calibri"/>
                      </a:endParaRPr>
                    </a:p>
                  </a:txBody>
                  <a:tcPr marL="9525" marR="9525" marT="9525" marB="0" anchor="ctr"/>
                </a:tc>
                <a:tc>
                  <a:txBody>
                    <a:bodyPr/>
                    <a:lstStyle/>
                    <a:p>
                      <a:pPr algn="r" fontAlgn="ctr"/>
                      <a:r>
                        <a:rPr lang="en-GB" sz="1000" b="1" u="none" strike="noStrike" dirty="0">
                          <a:effectLst/>
                        </a:rPr>
                        <a:t>-17%</a:t>
                      </a:r>
                      <a:endParaRPr lang="en-GB" sz="1000" b="1" i="0" u="none" strike="noStrike" dirty="0">
                        <a:solidFill>
                          <a:srgbClr val="000000"/>
                        </a:solidFill>
                        <a:effectLst/>
                        <a:latin typeface="Calibri"/>
                      </a:endParaRPr>
                    </a:p>
                  </a:txBody>
                  <a:tcPr marL="9525" marR="9525" marT="9525" marB="0" anchor="ctr"/>
                </a:tc>
                <a:tc>
                  <a:txBody>
                    <a:bodyPr/>
                    <a:lstStyle/>
                    <a:p>
                      <a:pPr algn="r" fontAlgn="ctr"/>
                      <a:r>
                        <a:rPr lang="en-GB" sz="1100" b="1" u="none" strike="noStrike" dirty="0">
                          <a:effectLst/>
                        </a:rPr>
                        <a:t>48.3</a:t>
                      </a:r>
                      <a:endParaRPr lang="en-GB" sz="1100" b="1" i="0" u="none" strike="noStrike" dirty="0">
                        <a:solidFill>
                          <a:srgbClr val="000000"/>
                        </a:solidFill>
                        <a:effectLst/>
                        <a:latin typeface="Calibri"/>
                      </a:endParaRPr>
                    </a:p>
                  </a:txBody>
                  <a:tcPr marL="9525" marR="9525" marT="9525" marB="0" anchor="ctr"/>
                </a:tc>
                <a:tc>
                  <a:txBody>
                    <a:bodyPr/>
                    <a:lstStyle/>
                    <a:p>
                      <a:pPr algn="r" fontAlgn="ctr"/>
                      <a:r>
                        <a:rPr lang="en-GB" sz="1100" b="1" u="none" strike="noStrike" dirty="0">
                          <a:effectLst/>
                        </a:rPr>
                        <a:t>80.2</a:t>
                      </a:r>
                      <a:endParaRPr lang="en-GB" sz="1100" b="1" i="0" u="none" strike="noStrike" dirty="0">
                        <a:solidFill>
                          <a:srgbClr val="000000"/>
                        </a:solidFill>
                        <a:effectLst/>
                        <a:latin typeface="Calibri"/>
                      </a:endParaRPr>
                    </a:p>
                  </a:txBody>
                  <a:tcPr marL="9525" marR="9525" marT="9525" marB="0" anchor="ctr"/>
                </a:tc>
              </a:tr>
              <a:tr h="190500">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gridSpan="5">
                  <a:txBody>
                    <a:bodyPr/>
                    <a:lstStyle/>
                    <a:p>
                      <a:pPr algn="l" fontAlgn="ctr"/>
                      <a:r>
                        <a:rPr lang="en-US" sz="1000" u="none" strike="noStrike">
                          <a:effectLst/>
                        </a:rPr>
                        <a:t>All health worker figures in millions, rounded to nearest 100,000</a:t>
                      </a:r>
                      <a:endParaRPr lang="en-US" sz="1000" b="0" i="0" u="none" strike="noStrike">
                        <a:solidFill>
                          <a:srgbClr val="000000"/>
                        </a:solidFill>
                        <a:effectLst/>
                        <a:latin typeface="Calibri"/>
                      </a:endParaRPr>
                    </a:p>
                  </a:txBody>
                  <a:tcPr marL="857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gridSpan="4">
                  <a:txBody>
                    <a:bodyPr/>
                    <a:lstStyle/>
                    <a:p>
                      <a:pPr algn="l" fontAlgn="ctr"/>
                      <a:r>
                        <a:rPr lang="en-US" sz="1000" u="none" strike="noStrike">
                          <a:effectLst/>
                        </a:rPr>
                        <a:t>Stock and shortage figures refer to 193 Member States </a:t>
                      </a:r>
                      <a:endParaRPr lang="en-US" sz="1000" b="0" i="0" u="none" strike="noStrike">
                        <a:solidFill>
                          <a:srgbClr val="000000"/>
                        </a:solidFill>
                        <a:effectLst/>
                        <a:latin typeface="Calibri"/>
                      </a:endParaRPr>
                    </a:p>
                  </a:txBody>
                  <a:tcPr marL="857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gridSpan="7">
                  <a:txBody>
                    <a:bodyPr/>
                    <a:lstStyle/>
                    <a:p>
                      <a:pPr algn="l" fontAlgn="ctr"/>
                      <a:r>
                        <a:rPr lang="en-US" sz="1000" u="none" strike="noStrike">
                          <a:effectLst/>
                        </a:rPr>
                        <a:t>     (Source: WHO Global Strategy on HRH http://who.int/hrh/resources/globstrathrh-2030/en/ )</a:t>
                      </a:r>
                      <a:endParaRPr lang="en-US" sz="1000" b="0" i="0" u="none" strike="noStrike">
                        <a:solidFill>
                          <a:srgbClr val="000000"/>
                        </a:solidFill>
                        <a:effectLst/>
                        <a:latin typeface="Calibri"/>
                      </a:endParaRPr>
                    </a:p>
                  </a:txBody>
                  <a:tcPr marL="857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a:solidFill>
                          <a:srgbClr val="000000"/>
                        </a:solidFill>
                        <a:effectLst/>
                        <a:latin typeface="Calibri"/>
                      </a:endParaRPr>
                    </a:p>
                  </a:txBody>
                  <a:tcPr marL="9525" marR="9525" marT="9525" marB="0" anchor="b"/>
                </a:tc>
                <a:tc>
                  <a:txBody>
                    <a:bodyPr/>
                    <a:lstStyle/>
                    <a:p>
                      <a:pPr algn="l" fontAlgn="b"/>
                      <a:endParaRPr lang="en-GB" sz="1100" b="0" i="0" u="none" strike="noStrike">
                        <a:solidFill>
                          <a:srgbClr val="000000"/>
                        </a:solidFill>
                        <a:effectLst/>
                        <a:latin typeface="Calibri"/>
                      </a:endParaRPr>
                    </a:p>
                  </a:txBody>
                  <a:tcPr marL="9525" marR="9525" marT="9525" marB="0" anchor="b"/>
                </a:tc>
              </a:tr>
              <a:tr h="190500">
                <a:tc gridSpan="8">
                  <a:txBody>
                    <a:bodyPr/>
                    <a:lstStyle/>
                    <a:p>
                      <a:pPr algn="l" fontAlgn="ctr"/>
                      <a:r>
                        <a:rPr lang="en-US" sz="1000" u="none" strike="noStrike">
                          <a:effectLst/>
                        </a:rPr>
                        <a:t>Labour market demand figures refer to 165 Member States with sufficient data (source: World Bank)</a:t>
                      </a:r>
                      <a:endParaRPr lang="en-US" sz="1000" b="0" i="0" u="none" strike="noStrike">
                        <a:solidFill>
                          <a:srgbClr val="000000"/>
                        </a:solidFill>
                        <a:effectLst/>
                        <a:latin typeface="Calibri"/>
                      </a:endParaRPr>
                    </a:p>
                  </a:txBody>
                  <a:tcPr marL="857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l" fontAlgn="b"/>
                      <a:endParaRPr lang="en-GB" sz="1100" b="0" i="0" u="none" strike="noStrike" dirty="0">
                        <a:solidFill>
                          <a:srgbClr val="000000"/>
                        </a:solidFill>
                        <a:effectLst/>
                        <a:latin typeface="Calibri"/>
                      </a:endParaRPr>
                    </a:p>
                  </a:txBody>
                  <a:tcPr marL="9525" marR="9525" marT="9525" marB="0" anchor="b"/>
                </a:tc>
              </a:tr>
            </a:tbl>
          </a:graphicData>
        </a:graphic>
      </p:graphicFrame>
      <p:sp>
        <p:nvSpPr>
          <p:cNvPr id="5" name="TextBox 4"/>
          <p:cNvSpPr txBox="1"/>
          <p:nvPr/>
        </p:nvSpPr>
        <p:spPr>
          <a:xfrm>
            <a:off x="457200" y="6126163"/>
            <a:ext cx="5029200" cy="246221"/>
          </a:xfrm>
          <a:prstGeom prst="rect">
            <a:avLst/>
          </a:prstGeom>
          <a:noFill/>
        </p:spPr>
        <p:txBody>
          <a:bodyPr wrap="square" rtlCol="0">
            <a:spAutoFit/>
          </a:bodyPr>
          <a:lstStyle/>
          <a:p>
            <a:r>
              <a:rPr lang="en-GB" sz="1000" dirty="0" smtClean="0"/>
              <a:t>Source: WHO 2016, Global Strategy on HRH</a:t>
            </a:r>
            <a:endParaRPr lang="en-GB" sz="1000" dirty="0"/>
          </a:p>
        </p:txBody>
      </p:sp>
    </p:spTree>
    <p:extLst>
      <p:ext uri="{BB962C8B-B14F-4D97-AF65-F5344CB8AC3E}">
        <p14:creationId xmlns:p14="http://schemas.microsoft.com/office/powerpoint/2010/main" val="2380367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Health workforce for UHC: not just numbers</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1125" y="2082006"/>
            <a:ext cx="63817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6126163"/>
            <a:ext cx="5029200" cy="246221"/>
          </a:xfrm>
          <a:prstGeom prst="rect">
            <a:avLst/>
          </a:prstGeom>
          <a:noFill/>
        </p:spPr>
        <p:txBody>
          <a:bodyPr wrap="square" rtlCol="0">
            <a:spAutoFit/>
          </a:bodyPr>
          <a:lstStyle/>
          <a:p>
            <a:r>
              <a:rPr lang="en-GB" sz="1000" dirty="0" smtClean="0"/>
              <a:t>Source: Campbell J et al. A universal truth. WHO, 2013.</a:t>
            </a:r>
            <a:endParaRPr lang="en-GB" sz="1000" dirty="0"/>
          </a:p>
        </p:txBody>
      </p:sp>
    </p:spTree>
    <p:extLst>
      <p:ext uri="{BB962C8B-B14F-4D97-AF65-F5344CB8AC3E}">
        <p14:creationId xmlns:p14="http://schemas.microsoft.com/office/powerpoint/2010/main" val="704166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CHW logic model</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586" y="1600199"/>
            <a:ext cx="6518829" cy="4525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126163"/>
            <a:ext cx="5029200" cy="246221"/>
          </a:xfrm>
          <a:prstGeom prst="rect">
            <a:avLst/>
          </a:prstGeom>
          <a:noFill/>
        </p:spPr>
        <p:txBody>
          <a:bodyPr wrap="square" rtlCol="0">
            <a:spAutoFit/>
          </a:bodyPr>
          <a:lstStyle/>
          <a:p>
            <a:r>
              <a:rPr lang="en-GB" sz="1000" dirty="0" smtClean="0"/>
              <a:t>Source: Naimoli et al, HRH Journal, 2014</a:t>
            </a:r>
            <a:endParaRPr lang="en-GB" sz="1000" dirty="0"/>
          </a:p>
        </p:txBody>
      </p:sp>
    </p:spTree>
    <p:extLst>
      <p:ext uri="{BB962C8B-B14F-4D97-AF65-F5344CB8AC3E}">
        <p14:creationId xmlns:p14="http://schemas.microsoft.com/office/powerpoint/2010/main" val="1483519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CHW programmes: long history, wide diversity</a:t>
            </a:r>
            <a:endParaRPr lang="en-GB"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3937"/>
            <a:ext cx="8229600" cy="4518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6126163"/>
            <a:ext cx="5029200" cy="246221"/>
          </a:xfrm>
          <a:prstGeom prst="rect">
            <a:avLst/>
          </a:prstGeom>
          <a:noFill/>
        </p:spPr>
        <p:txBody>
          <a:bodyPr wrap="square" rtlCol="0">
            <a:spAutoFit/>
          </a:bodyPr>
          <a:lstStyle/>
          <a:p>
            <a:r>
              <a:rPr lang="en-GB" sz="1000" dirty="0" smtClean="0"/>
              <a:t>Source: USAID, 2015</a:t>
            </a:r>
            <a:endParaRPr lang="en-GB" sz="1000" dirty="0"/>
          </a:p>
        </p:txBody>
      </p:sp>
    </p:spTree>
    <p:extLst>
      <p:ext uri="{BB962C8B-B14F-4D97-AF65-F5344CB8AC3E}">
        <p14:creationId xmlns:p14="http://schemas.microsoft.com/office/powerpoint/2010/main" val="190320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Community health workers: an opportunity for maternal and child health, HIV, TB …</a:t>
            </a:r>
          </a:p>
        </p:txBody>
      </p:sp>
      <p:sp>
        <p:nvSpPr>
          <p:cNvPr id="3" name="Content Placeholder 2"/>
          <p:cNvSpPr>
            <a:spLocks noGrp="1"/>
          </p:cNvSpPr>
          <p:nvPr>
            <p:ph idx="1"/>
          </p:nvPr>
        </p:nvSpPr>
        <p:spPr/>
        <p:txBody>
          <a:bodyPr>
            <a:normAutofit fontScale="92500" lnSpcReduction="20000"/>
          </a:bodyPr>
          <a:lstStyle/>
          <a:p>
            <a:r>
              <a:rPr lang="en-GB" sz="2400" dirty="0"/>
              <a:t>"Lay health workers provide promising benefits in promoting </a:t>
            </a:r>
            <a:r>
              <a:rPr lang="en-GB" sz="2400" u="sng" dirty="0"/>
              <a:t>immunisation</a:t>
            </a:r>
            <a:r>
              <a:rPr lang="en-GB" sz="2400" dirty="0"/>
              <a:t> uptake and breastfeeding, improving </a:t>
            </a:r>
            <a:r>
              <a:rPr lang="en-GB" sz="2400" u="sng" dirty="0"/>
              <a:t>TB</a:t>
            </a:r>
            <a:r>
              <a:rPr lang="en-GB" sz="2400" dirty="0">
                <a:effectLst>
                  <a:outerShdw blurRad="38100" dist="38100" dir="2700000" algn="tl">
                    <a:srgbClr val="000000">
                      <a:alpha val="43137"/>
                    </a:srgbClr>
                  </a:outerShdw>
                </a:effectLst>
              </a:rPr>
              <a:t> </a:t>
            </a:r>
            <a:r>
              <a:rPr lang="en-GB" sz="2400" dirty="0"/>
              <a:t>treatment outcomes, and reducing </a:t>
            </a:r>
            <a:r>
              <a:rPr lang="en-GB" sz="2400" u="sng" dirty="0"/>
              <a:t>child morbidity and mortality </a:t>
            </a:r>
            <a:r>
              <a:rPr lang="en-GB" sz="2400" dirty="0"/>
              <a:t>when compared to usual care" </a:t>
            </a:r>
            <a:r>
              <a:rPr lang="en-GB" sz="1300" dirty="0"/>
              <a:t>Lewin et al, Cochrane Rev, </a:t>
            </a:r>
            <a:r>
              <a:rPr lang="en-GB" sz="1300" dirty="0" smtClean="0"/>
              <a:t>2010</a:t>
            </a:r>
          </a:p>
          <a:p>
            <a:pPr marL="0" indent="0">
              <a:buNone/>
            </a:pPr>
            <a:endParaRPr lang="en-GB" sz="1300" dirty="0"/>
          </a:p>
          <a:p>
            <a:r>
              <a:rPr lang="en-US" sz="2400" dirty="0"/>
              <a:t>"Community health workers …were found to be especially effective in promoting mother-performed strategies (</a:t>
            </a:r>
            <a:r>
              <a:rPr lang="en-US" sz="2400" u="sng" dirty="0"/>
              <a:t>skin to skin care and exclusive breastfeeding</a:t>
            </a:r>
            <a:r>
              <a:rPr lang="en-US" sz="2400" dirty="0"/>
              <a:t>)." </a:t>
            </a:r>
            <a:r>
              <a:rPr lang="en-US" sz="1300" dirty="0"/>
              <a:t>Gilmore and McAuliffe, BMC Public Health</a:t>
            </a:r>
            <a:r>
              <a:rPr lang="en-GB" sz="1300" dirty="0"/>
              <a:t> </a:t>
            </a:r>
            <a:r>
              <a:rPr lang="en-GB" sz="1300" dirty="0" smtClean="0"/>
              <a:t>2013</a:t>
            </a:r>
          </a:p>
          <a:p>
            <a:pPr marL="0" indent="0">
              <a:buNone/>
            </a:pPr>
            <a:endParaRPr lang="en-GB" sz="1300" dirty="0"/>
          </a:p>
          <a:p>
            <a:r>
              <a:rPr lang="en-GB" sz="2400" dirty="0"/>
              <a:t>"</a:t>
            </a:r>
            <a:r>
              <a:rPr lang="en-US" sz="2400" dirty="0"/>
              <a:t>Community health workers were reported to enhance the reach, uptake and quality of </a:t>
            </a:r>
            <a:r>
              <a:rPr lang="en-US" sz="2400" u="sng" dirty="0"/>
              <a:t>HIV </a:t>
            </a:r>
            <a:r>
              <a:rPr lang="en-US" sz="2400" dirty="0"/>
              <a:t>services, as well as the dignity, quality of life and retention in care of people living with HIV. The presence of CHWs in clinics was reported to reduce waiting times, streamline patient flow and reduce the workload of health workers. Clinical outcomes appeared not to be compromised</a:t>
            </a:r>
            <a:r>
              <a:rPr lang="en-GB" sz="2400" dirty="0"/>
              <a:t>." </a:t>
            </a:r>
            <a:r>
              <a:rPr lang="en-GB" sz="1300" dirty="0" err="1">
                <a:solidFill>
                  <a:schemeClr val="tx1"/>
                </a:solidFill>
              </a:rPr>
              <a:t>Mwai</a:t>
            </a:r>
            <a:r>
              <a:rPr lang="en-GB" sz="1300" dirty="0">
                <a:solidFill>
                  <a:schemeClr val="tx1"/>
                </a:solidFill>
              </a:rPr>
              <a:t> et al J Int AIDS </a:t>
            </a:r>
            <a:r>
              <a:rPr lang="en-GB" sz="1300" dirty="0" err="1">
                <a:solidFill>
                  <a:schemeClr val="tx1"/>
                </a:solidFill>
              </a:rPr>
              <a:t>Soc</a:t>
            </a:r>
            <a:r>
              <a:rPr lang="en-GB" sz="1300" dirty="0">
                <a:solidFill>
                  <a:schemeClr val="tx1"/>
                </a:solidFill>
              </a:rPr>
              <a:t> 2013 </a:t>
            </a:r>
          </a:p>
          <a:p>
            <a:endParaRPr lang="en-GB" dirty="0"/>
          </a:p>
        </p:txBody>
      </p:sp>
    </p:spTree>
    <p:extLst>
      <p:ext uri="{BB962C8B-B14F-4D97-AF65-F5344CB8AC3E}">
        <p14:creationId xmlns:p14="http://schemas.microsoft.com/office/powerpoint/2010/main" val="445625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and more</a:t>
            </a:r>
          </a:p>
        </p:txBody>
      </p:sp>
      <p:sp>
        <p:nvSpPr>
          <p:cNvPr id="4" name="Content Placeholder 2"/>
          <p:cNvSpPr>
            <a:spLocks noGrp="1"/>
          </p:cNvSpPr>
          <p:nvPr>
            <p:ph idx="1"/>
          </p:nvPr>
        </p:nvSpPr>
        <p:spPr/>
        <p:txBody>
          <a:bodyPr/>
          <a:lstStyle/>
          <a:p>
            <a:r>
              <a:rPr lang="en-GB" sz="2000" dirty="0"/>
              <a:t>"Non-specialist health workers have some promising benefits in improving people's outcomes for general and perinatal </a:t>
            </a:r>
            <a:r>
              <a:rPr lang="en-GB" sz="2000" u="sng" dirty="0"/>
              <a:t>depression, post-traumatic stress disorder and alcohol-use disorders</a:t>
            </a:r>
            <a:r>
              <a:rPr lang="en-GB" sz="2000" dirty="0"/>
              <a:t>, and patient- and carer-outcomes for </a:t>
            </a:r>
            <a:r>
              <a:rPr lang="en-GB" sz="2000" u="sng" dirty="0"/>
              <a:t>dementia</a:t>
            </a:r>
            <a:r>
              <a:rPr lang="en-GB" sz="2000" dirty="0"/>
              <a:t>" </a:t>
            </a:r>
            <a:r>
              <a:rPr lang="en-GB" sz="1200" dirty="0"/>
              <a:t>van </a:t>
            </a:r>
            <a:r>
              <a:rPr lang="en-GB" sz="1200" dirty="0" err="1"/>
              <a:t>Ginneken</a:t>
            </a:r>
            <a:r>
              <a:rPr lang="en-GB" sz="1200" dirty="0"/>
              <a:t> et al, Cochrane Rev, </a:t>
            </a:r>
            <a:r>
              <a:rPr lang="en-GB" sz="1200" dirty="0" smtClean="0"/>
              <a:t>2013</a:t>
            </a:r>
          </a:p>
          <a:p>
            <a:pPr marL="0" indent="0">
              <a:buNone/>
            </a:pPr>
            <a:endParaRPr lang="en-GB" sz="1200" dirty="0"/>
          </a:p>
          <a:p>
            <a:r>
              <a:rPr lang="en-US" sz="2000" dirty="0" smtClean="0"/>
              <a:t>"Overall</a:t>
            </a:r>
            <a:r>
              <a:rPr lang="en-US" sz="2000" dirty="0"/>
              <a:t>, the studies consistently identified positive outcomes associated with CHW-delivered interventions, including decreased </a:t>
            </a:r>
            <a:r>
              <a:rPr lang="en-US" sz="2000" u="sng" dirty="0"/>
              <a:t>asthma</a:t>
            </a:r>
            <a:r>
              <a:rPr lang="en-US" sz="2000" dirty="0"/>
              <a:t> symptoms, daytime activity limitations, and emergency and urgent care use</a:t>
            </a:r>
            <a:r>
              <a:rPr lang="en-US" sz="2000" dirty="0" smtClean="0"/>
              <a:t>."</a:t>
            </a:r>
            <a:r>
              <a:rPr lang="en-US" sz="2000" dirty="0"/>
              <a:t> </a:t>
            </a:r>
            <a:r>
              <a:rPr lang="en-US" sz="1200" dirty="0" err="1"/>
              <a:t>Postma</a:t>
            </a:r>
            <a:r>
              <a:rPr lang="en-US" sz="1200" dirty="0"/>
              <a:t> et al J Asthma </a:t>
            </a:r>
            <a:r>
              <a:rPr lang="en-US" sz="1200" dirty="0" smtClean="0"/>
              <a:t>2013</a:t>
            </a:r>
          </a:p>
          <a:p>
            <a:pPr marL="0" indent="0">
              <a:buNone/>
            </a:pPr>
            <a:endParaRPr lang="en-US" sz="1200" dirty="0" smtClean="0"/>
          </a:p>
          <a:p>
            <a:r>
              <a:rPr lang="en-US" sz="2000" dirty="0" smtClean="0"/>
              <a:t>"CHW </a:t>
            </a:r>
            <a:r>
              <a:rPr lang="en-US" sz="2000" dirty="0"/>
              <a:t>programmes can have large impacts on the control of </a:t>
            </a:r>
            <a:r>
              <a:rPr lang="en-US" sz="2000" u="sng" dirty="0" err="1" smtClean="0"/>
              <a:t>Buruli</a:t>
            </a:r>
            <a:r>
              <a:rPr lang="en-US" sz="2000" u="sng" dirty="0" smtClean="0"/>
              <a:t> ulcer</a:t>
            </a:r>
            <a:r>
              <a:rPr lang="en-US" sz="2000" dirty="0" smtClean="0"/>
              <a:t> </a:t>
            </a:r>
            <a:r>
              <a:rPr lang="en-US" sz="2000" dirty="0"/>
              <a:t>in sub-Saharan Africa</a:t>
            </a:r>
            <a:r>
              <a:rPr lang="en-US" sz="2000" dirty="0" smtClean="0"/>
              <a:t>." </a:t>
            </a:r>
            <a:r>
              <a:rPr lang="en-US" sz="1200" dirty="0" err="1"/>
              <a:t>Vouking</a:t>
            </a:r>
            <a:r>
              <a:rPr lang="en-US" sz="1200" dirty="0"/>
              <a:t> et al, Pan </a:t>
            </a:r>
            <a:r>
              <a:rPr lang="en-US" sz="1200" dirty="0" err="1"/>
              <a:t>Afr</a:t>
            </a:r>
            <a:r>
              <a:rPr lang="en-US" sz="1200" dirty="0"/>
              <a:t> Med J</a:t>
            </a:r>
            <a:r>
              <a:rPr lang="da-DK" sz="1200" dirty="0"/>
              <a:t> 2013</a:t>
            </a:r>
            <a:endParaRPr lang="en-GB" sz="1200" dirty="0"/>
          </a:p>
        </p:txBody>
      </p:sp>
    </p:spTree>
    <p:extLst>
      <p:ext uri="{BB962C8B-B14F-4D97-AF65-F5344CB8AC3E}">
        <p14:creationId xmlns:p14="http://schemas.microsoft.com/office/powerpoint/2010/main" val="1747458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Policy issues: classification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What are community health workers? </a:t>
            </a:r>
          </a:p>
          <a:p>
            <a:pPr marL="0" indent="0">
              <a:buNone/>
            </a:pPr>
            <a:endParaRPr lang="en-GB" dirty="0" smtClean="0"/>
          </a:p>
          <a:p>
            <a:r>
              <a:rPr lang="en-GB" dirty="0"/>
              <a:t>“lay health workers”, “frontline health workers”, “close-to-community providers</a:t>
            </a:r>
            <a:r>
              <a:rPr lang="en-GB" dirty="0" smtClean="0"/>
              <a:t>”, "community </a:t>
            </a:r>
            <a:r>
              <a:rPr lang="en-GB" smtClean="0"/>
              <a:t>based practitioners"?</a:t>
            </a:r>
            <a:endParaRPr lang="en-GB" dirty="0" smtClean="0"/>
          </a:p>
          <a:p>
            <a:pPr marL="0" indent="0">
              <a:buNone/>
            </a:pPr>
            <a:r>
              <a:rPr lang="en-GB" dirty="0" smtClean="0"/>
              <a:t> </a:t>
            </a:r>
            <a:endParaRPr lang="en-GB" dirty="0"/>
          </a:p>
          <a:p>
            <a:r>
              <a:rPr lang="en-GB" dirty="0" smtClean="0"/>
              <a:t>ILO ISCO: " Community </a:t>
            </a:r>
            <a:r>
              <a:rPr lang="en-GB" dirty="0"/>
              <a:t>health workers provide health education, referral and follow-up, case management, basic preventive health care and home visiting services to specific communities… Occupations included in this unit group normally require formal or informal training and supervision recognized by the health and social services authorities.” </a:t>
            </a:r>
            <a:endParaRPr lang="en-GB" dirty="0" smtClean="0"/>
          </a:p>
          <a:p>
            <a:endParaRPr lang="en-GB" dirty="0" smtClean="0"/>
          </a:p>
          <a:p>
            <a:pPr marL="0" indent="0">
              <a:buNone/>
            </a:pPr>
            <a:endParaRPr lang="en-GB" dirty="0"/>
          </a:p>
        </p:txBody>
      </p:sp>
      <p:sp>
        <p:nvSpPr>
          <p:cNvPr id="4" name="TextBox 3"/>
          <p:cNvSpPr txBox="1"/>
          <p:nvPr/>
        </p:nvSpPr>
        <p:spPr>
          <a:xfrm>
            <a:off x="457200" y="6126163"/>
            <a:ext cx="5029200" cy="246221"/>
          </a:xfrm>
          <a:prstGeom prst="rect">
            <a:avLst/>
          </a:prstGeom>
          <a:noFill/>
        </p:spPr>
        <p:txBody>
          <a:bodyPr wrap="square" rtlCol="0">
            <a:spAutoFit/>
          </a:bodyPr>
          <a:lstStyle/>
          <a:p>
            <a:r>
              <a:rPr lang="en-GB" sz="1000" dirty="0" smtClean="0"/>
              <a:t>Source: ILO, 2008</a:t>
            </a:r>
            <a:endParaRPr lang="en-GB" sz="1000" dirty="0"/>
          </a:p>
        </p:txBody>
      </p:sp>
    </p:spTree>
    <p:extLst>
      <p:ext uri="{BB962C8B-B14F-4D97-AF65-F5344CB8AC3E}">
        <p14:creationId xmlns:p14="http://schemas.microsoft.com/office/powerpoint/2010/main" val="30525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Policy issues: (lack of) systems support</a:t>
            </a:r>
            <a:endParaRPr lang="en-GB" dirty="0"/>
          </a:p>
        </p:txBody>
      </p:sp>
      <p:sp>
        <p:nvSpPr>
          <p:cNvPr id="3" name="Content Placeholder 2"/>
          <p:cNvSpPr>
            <a:spLocks noGrp="1"/>
          </p:cNvSpPr>
          <p:nvPr>
            <p:ph idx="1"/>
          </p:nvPr>
        </p:nvSpPr>
        <p:spPr>
          <a:xfrm>
            <a:off x="457200" y="1600201"/>
            <a:ext cx="8229600" cy="4033684"/>
          </a:xfrm>
        </p:spPr>
        <p:txBody>
          <a:bodyPr>
            <a:normAutofit fontScale="62500" lnSpcReduction="20000"/>
          </a:bodyPr>
          <a:lstStyle/>
          <a:p>
            <a:endParaRPr lang="en-GB" dirty="0"/>
          </a:p>
          <a:p>
            <a:r>
              <a:rPr lang="en-US" dirty="0" smtClean="0"/>
              <a:t>"inconsistent </a:t>
            </a:r>
            <a:r>
              <a:rPr lang="en-US" dirty="0"/>
              <a:t>support of community health workers (CHWs) and failure to integrate them into the health system have impeded full realization of their potential contribution in the context of primary health care</a:t>
            </a:r>
            <a:r>
              <a:rPr lang="en-US" dirty="0" smtClean="0"/>
              <a:t>."  </a:t>
            </a:r>
          </a:p>
          <a:p>
            <a:r>
              <a:rPr lang="en-US" dirty="0" smtClean="0"/>
              <a:t>Scaling </a:t>
            </a:r>
            <a:r>
              <a:rPr lang="en-US" dirty="0"/>
              <a:t>up and maintaining CHW programmes is fraught with a host of challenges: </a:t>
            </a:r>
            <a:endParaRPr lang="en-US" dirty="0" smtClean="0"/>
          </a:p>
          <a:p>
            <a:pPr lvl="1"/>
            <a:r>
              <a:rPr lang="en-US" dirty="0" smtClean="0"/>
              <a:t>poor </a:t>
            </a:r>
            <a:r>
              <a:rPr lang="en-US" dirty="0"/>
              <a:t>planning; </a:t>
            </a:r>
            <a:endParaRPr lang="en-US" dirty="0" smtClean="0"/>
          </a:p>
          <a:p>
            <a:pPr lvl="1"/>
            <a:r>
              <a:rPr lang="en-US" dirty="0" smtClean="0"/>
              <a:t>multiple </a:t>
            </a:r>
            <a:r>
              <a:rPr lang="en-US" dirty="0"/>
              <a:t>competing actors with little coordination; </a:t>
            </a:r>
            <a:endParaRPr lang="en-US" dirty="0" smtClean="0"/>
          </a:p>
          <a:p>
            <a:pPr lvl="1"/>
            <a:r>
              <a:rPr lang="en-US" dirty="0" smtClean="0"/>
              <a:t>fragmented</a:t>
            </a:r>
            <a:r>
              <a:rPr lang="en-US" dirty="0"/>
              <a:t>, disease-specific training; </a:t>
            </a:r>
            <a:endParaRPr lang="en-US" dirty="0" smtClean="0"/>
          </a:p>
          <a:p>
            <a:pPr lvl="1"/>
            <a:r>
              <a:rPr lang="en-US" dirty="0" smtClean="0"/>
              <a:t>donor-driven </a:t>
            </a:r>
            <a:r>
              <a:rPr lang="en-US" dirty="0"/>
              <a:t>management and funding; </a:t>
            </a:r>
            <a:endParaRPr lang="en-US" dirty="0" smtClean="0"/>
          </a:p>
          <a:p>
            <a:pPr lvl="1"/>
            <a:r>
              <a:rPr lang="en-US" dirty="0" smtClean="0"/>
              <a:t>tenuous </a:t>
            </a:r>
            <a:r>
              <a:rPr lang="en-US" dirty="0"/>
              <a:t>linkage with the health system; </a:t>
            </a:r>
            <a:endParaRPr lang="en-US" dirty="0" smtClean="0"/>
          </a:p>
          <a:p>
            <a:pPr lvl="1"/>
            <a:r>
              <a:rPr lang="en-US" dirty="0" smtClean="0"/>
              <a:t>poor </a:t>
            </a:r>
            <a:r>
              <a:rPr lang="en-US" dirty="0"/>
              <a:t>coordination, supervision and support, and </a:t>
            </a:r>
            <a:endParaRPr lang="en-US" dirty="0" smtClean="0"/>
          </a:p>
          <a:p>
            <a:pPr lvl="1"/>
            <a:r>
              <a:rPr lang="en-US" dirty="0" smtClean="0"/>
              <a:t>under-recognition </a:t>
            </a:r>
            <a:r>
              <a:rPr lang="en-US" dirty="0"/>
              <a:t>of CHWs’ contribution.</a:t>
            </a:r>
            <a:endParaRPr lang="en-GB" dirty="0"/>
          </a:p>
        </p:txBody>
      </p:sp>
      <p:sp>
        <p:nvSpPr>
          <p:cNvPr id="4" name="TextBox 3"/>
          <p:cNvSpPr txBox="1"/>
          <p:nvPr/>
        </p:nvSpPr>
        <p:spPr>
          <a:xfrm>
            <a:off x="457200" y="6126163"/>
            <a:ext cx="5029200" cy="246221"/>
          </a:xfrm>
          <a:prstGeom prst="rect">
            <a:avLst/>
          </a:prstGeom>
          <a:noFill/>
        </p:spPr>
        <p:txBody>
          <a:bodyPr wrap="square" rtlCol="0">
            <a:spAutoFit/>
          </a:bodyPr>
          <a:lstStyle/>
          <a:p>
            <a:r>
              <a:rPr lang="en-GB" sz="1000" dirty="0" smtClean="0"/>
              <a:t>Source: </a:t>
            </a:r>
            <a:r>
              <a:rPr lang="en-GB" sz="1000" dirty="0" err="1" smtClean="0"/>
              <a:t>Tulenko</a:t>
            </a:r>
            <a:r>
              <a:rPr lang="en-GB" sz="1000" dirty="0" smtClean="0"/>
              <a:t> et al, WHO Bull, 2013</a:t>
            </a:r>
            <a:endParaRPr lang="en-GB" sz="1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618" y="3350578"/>
            <a:ext cx="2057093" cy="277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64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2787" y="754626"/>
            <a:ext cx="8377083" cy="1323439"/>
          </a:xfrm>
          <a:prstGeom prst="rect">
            <a:avLst/>
          </a:prstGeom>
          <a:noFill/>
        </p:spPr>
        <p:txBody>
          <a:bodyPr wrap="square" rtlCol="0">
            <a:spAutoFit/>
          </a:bodyPr>
          <a:lstStyle/>
          <a:p>
            <a:r>
              <a:rPr lang="en-GB" sz="2000" b="1" dirty="0" smtClean="0"/>
              <a:t>UNICEF Country </a:t>
            </a:r>
            <a:r>
              <a:rPr lang="en-GB" sz="2000" b="1" dirty="0"/>
              <a:t>offices reporting duration of training for CHWs in </a:t>
            </a:r>
            <a:r>
              <a:rPr lang="en-GB" sz="2000" b="1" dirty="0" err="1"/>
              <a:t>MoH</a:t>
            </a:r>
            <a:r>
              <a:rPr lang="en-GB" sz="2000" b="1" dirty="0"/>
              <a:t> CCM programs(2010): </a:t>
            </a:r>
            <a:r>
              <a:rPr lang="en-GB" sz="2000" b="1" dirty="0">
                <a:solidFill>
                  <a:srgbClr val="00B050"/>
                </a:solidFill>
              </a:rPr>
              <a:t>CHWs with non-financial incentives only highlighted in green</a:t>
            </a:r>
            <a:r>
              <a:rPr lang="en-GB" sz="2000" b="1" dirty="0"/>
              <a:t>, </a:t>
            </a:r>
            <a:r>
              <a:rPr lang="en-GB" sz="2000" b="1" dirty="0">
                <a:solidFill>
                  <a:srgbClr val="FFC000"/>
                </a:solidFill>
              </a:rPr>
              <a:t>CHWs with financial incentives of some kind highlighted in orange</a:t>
            </a:r>
            <a:r>
              <a:rPr lang="en-GB" sz="2000" b="1" dirty="0"/>
              <a:t>, </a:t>
            </a:r>
            <a:r>
              <a:rPr lang="en-GB" sz="2000" b="1" dirty="0">
                <a:solidFill>
                  <a:srgbClr val="FF0000"/>
                </a:solidFill>
              </a:rPr>
              <a:t>CHWs with salaries highlighted in red</a:t>
            </a:r>
            <a:endParaRPr lang="en-US" sz="2000" dirty="0"/>
          </a:p>
        </p:txBody>
      </p:sp>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420" y="2438400"/>
            <a:ext cx="704314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200" y="6126163"/>
            <a:ext cx="5029200" cy="246221"/>
          </a:xfrm>
          <a:prstGeom prst="rect">
            <a:avLst/>
          </a:prstGeom>
          <a:noFill/>
        </p:spPr>
        <p:txBody>
          <a:bodyPr wrap="square" rtlCol="0">
            <a:spAutoFit/>
          </a:bodyPr>
          <a:lstStyle/>
          <a:p>
            <a:r>
              <a:rPr lang="en-GB" sz="1000" dirty="0" smtClean="0"/>
              <a:t>Source: UNICEF</a:t>
            </a:r>
            <a:endParaRPr lang="en-GB" sz="1000" dirty="0"/>
          </a:p>
        </p:txBody>
      </p:sp>
    </p:spTree>
    <p:extLst>
      <p:ext uri="{BB962C8B-B14F-4D97-AF65-F5344CB8AC3E}">
        <p14:creationId xmlns:p14="http://schemas.microsoft.com/office/powerpoint/2010/main" val="10367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714" y="456791"/>
            <a:ext cx="7087963" cy="881831"/>
          </a:xfrm>
        </p:spPr>
        <p:txBody>
          <a:bodyPr>
            <a:noAutofit/>
          </a:bodyPr>
          <a:lstStyle/>
          <a:p>
            <a:r>
              <a:rPr lang="en-GB" sz="3200" dirty="0" smtClean="0"/>
              <a:t>CHW integration: what does it mean?</a:t>
            </a:r>
            <a:endParaRPr lang="en-GB" sz="32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61783"/>
            <a:ext cx="1957714" cy="2401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4918217" y="3566442"/>
            <a:ext cx="3302806" cy="2741337"/>
            <a:chOff x="4841581" y="1945756"/>
            <a:chExt cx="3302806" cy="2741337"/>
          </a:xfrm>
        </p:grpSpPr>
        <p:sp>
          <p:nvSpPr>
            <p:cNvPr id="27" name="Rounded Rectangle 26"/>
            <p:cNvSpPr/>
            <p:nvPr/>
          </p:nvSpPr>
          <p:spPr>
            <a:xfrm>
              <a:off x="4841581" y="1945756"/>
              <a:ext cx="3302806" cy="2741337"/>
            </a:xfrm>
            <a:prstGeom prst="roundRect">
              <a:avLst>
                <a:gd name="adj" fmla="val 10000"/>
              </a:avLst>
            </a:prstGeom>
            <a:solidFill>
              <a:schemeClr val="bg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5892641" y="2691308"/>
              <a:ext cx="2191528" cy="19355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u="sng" kern="1200" dirty="0" smtClean="0">
                  <a:solidFill>
                    <a:srgbClr val="0070C0"/>
                  </a:solidFill>
                </a:rPr>
                <a:t>Community preparedness</a:t>
              </a:r>
              <a:endParaRPr lang="en-GB" sz="1400" kern="1200" dirty="0">
                <a:solidFill>
                  <a:srgbClr val="0070C0"/>
                </a:solidFill>
              </a:endParaRPr>
            </a:p>
            <a:p>
              <a:pPr marL="114300" lvl="1" indent="-114300" algn="l" defTabSz="622300">
                <a:lnSpc>
                  <a:spcPct val="90000"/>
                </a:lnSpc>
                <a:spcBef>
                  <a:spcPct val="0"/>
                </a:spcBef>
                <a:spcAft>
                  <a:spcPct val="15000"/>
                </a:spcAft>
                <a:buChar char="••"/>
              </a:pPr>
              <a:r>
                <a:rPr lang="en-GB" sz="1400" kern="1200" dirty="0" smtClean="0">
                  <a:solidFill>
                    <a:srgbClr val="0070C0"/>
                  </a:solidFill>
                </a:rPr>
                <a:t>Regular and sustainable </a:t>
              </a:r>
              <a:r>
                <a:rPr lang="en-GB" sz="1400" u="sng" kern="1200" dirty="0" smtClean="0">
                  <a:solidFill>
                    <a:srgbClr val="0070C0"/>
                  </a:solidFill>
                </a:rPr>
                <a:t>remuneration</a:t>
              </a:r>
              <a:r>
                <a:rPr lang="en-GB" sz="1400" kern="1200" dirty="0" smtClean="0">
                  <a:solidFill>
                    <a:srgbClr val="0070C0"/>
                  </a:solidFill>
                </a:rPr>
                <a:t> package</a:t>
              </a:r>
              <a:endParaRPr lang="en-GB" sz="1400" kern="1200" dirty="0">
                <a:solidFill>
                  <a:srgbClr val="0070C0"/>
                </a:solidFill>
              </a:endParaRPr>
            </a:p>
            <a:p>
              <a:pPr marL="114300" lvl="1" indent="-114300" algn="l" defTabSz="622300">
                <a:lnSpc>
                  <a:spcPct val="90000"/>
                </a:lnSpc>
                <a:spcBef>
                  <a:spcPct val="0"/>
                </a:spcBef>
                <a:spcAft>
                  <a:spcPct val="15000"/>
                </a:spcAft>
                <a:buChar char="••"/>
              </a:pPr>
              <a:r>
                <a:rPr lang="en-GB" sz="1400" kern="1200" dirty="0" smtClean="0">
                  <a:solidFill>
                    <a:srgbClr val="0070C0"/>
                  </a:solidFill>
                </a:rPr>
                <a:t>Opportunities for career and </a:t>
              </a:r>
              <a:r>
                <a:rPr lang="en-GB" sz="1400" u="sng" kern="1200" dirty="0" smtClean="0">
                  <a:solidFill>
                    <a:srgbClr val="0070C0"/>
                  </a:solidFill>
                </a:rPr>
                <a:t>professional development</a:t>
              </a:r>
              <a:endParaRPr lang="en-GB" sz="1400" u="sng" kern="1200" dirty="0">
                <a:solidFill>
                  <a:srgbClr val="0070C0"/>
                </a:solidFill>
              </a:endParaRPr>
            </a:p>
            <a:p>
              <a:pPr marL="57150" lvl="1" indent="-57150" algn="l" defTabSz="355600">
                <a:lnSpc>
                  <a:spcPct val="90000"/>
                </a:lnSpc>
                <a:spcBef>
                  <a:spcPct val="0"/>
                </a:spcBef>
                <a:spcAft>
                  <a:spcPct val="15000"/>
                </a:spcAft>
                <a:buChar char="••"/>
              </a:pPr>
              <a:endParaRPr lang="en-GB" sz="800" kern="1200" dirty="0">
                <a:solidFill>
                  <a:srgbClr val="0070C0"/>
                </a:solidFill>
              </a:endParaRPr>
            </a:p>
          </p:txBody>
        </p:sp>
      </p:grpSp>
      <p:grpSp>
        <p:nvGrpSpPr>
          <p:cNvPr id="6" name="Group 5"/>
          <p:cNvGrpSpPr/>
          <p:nvPr/>
        </p:nvGrpSpPr>
        <p:grpSpPr>
          <a:xfrm>
            <a:off x="363909" y="3771433"/>
            <a:ext cx="3432206" cy="2194225"/>
            <a:chOff x="287273" y="2150747"/>
            <a:chExt cx="3432206" cy="2194225"/>
          </a:xfrm>
        </p:grpSpPr>
        <p:sp>
          <p:nvSpPr>
            <p:cNvPr id="25" name="Rounded Rectangle 24"/>
            <p:cNvSpPr/>
            <p:nvPr/>
          </p:nvSpPr>
          <p:spPr>
            <a:xfrm>
              <a:off x="287273" y="2150747"/>
              <a:ext cx="3432206" cy="2194225"/>
            </a:xfrm>
            <a:prstGeom prst="roundRect">
              <a:avLst>
                <a:gd name="adj" fmla="val 10000"/>
              </a:avLst>
            </a:prstGeom>
            <a:solidFill>
              <a:schemeClr val="bg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ounded Rectangle 6"/>
            <p:cNvSpPr/>
            <p:nvPr/>
          </p:nvSpPr>
          <p:spPr>
            <a:xfrm>
              <a:off x="335473" y="2747503"/>
              <a:ext cx="2306144" cy="15492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GB" sz="1600" kern="1200" dirty="0" smtClean="0">
                  <a:solidFill>
                    <a:srgbClr val="0070C0"/>
                  </a:solidFill>
                </a:rPr>
                <a:t>Ensure </a:t>
              </a:r>
              <a:r>
                <a:rPr lang="en-GB" sz="1600" u="sng" kern="1200" dirty="0" smtClean="0">
                  <a:solidFill>
                    <a:srgbClr val="0070C0"/>
                  </a:solidFill>
                </a:rPr>
                <a:t>supplies</a:t>
              </a:r>
              <a:r>
                <a:rPr lang="en-GB" sz="1600" kern="1200" dirty="0" smtClean="0">
                  <a:solidFill>
                    <a:srgbClr val="0070C0"/>
                  </a:solidFill>
                </a:rPr>
                <a:t>/ equipment</a:t>
              </a:r>
              <a:endParaRPr lang="en-GB" sz="1600" kern="1200" dirty="0">
                <a:solidFill>
                  <a:srgbClr val="0070C0"/>
                </a:solidFill>
              </a:endParaRPr>
            </a:p>
            <a:p>
              <a:pPr marL="171450" lvl="1" indent="-171450" algn="l" defTabSz="711200">
                <a:lnSpc>
                  <a:spcPct val="90000"/>
                </a:lnSpc>
                <a:spcBef>
                  <a:spcPct val="0"/>
                </a:spcBef>
                <a:spcAft>
                  <a:spcPct val="15000"/>
                </a:spcAft>
                <a:buChar char="••"/>
              </a:pPr>
              <a:r>
                <a:rPr lang="en-GB" sz="1600" kern="1200" dirty="0" smtClean="0">
                  <a:solidFill>
                    <a:srgbClr val="0070C0"/>
                  </a:solidFill>
                </a:rPr>
                <a:t>Effective </a:t>
              </a:r>
              <a:r>
                <a:rPr lang="en-GB" sz="1600" u="sng" kern="1200" dirty="0" smtClean="0">
                  <a:solidFill>
                    <a:srgbClr val="0070C0"/>
                  </a:solidFill>
                </a:rPr>
                <a:t>referral</a:t>
              </a:r>
              <a:r>
                <a:rPr lang="en-GB" sz="1600" kern="1200" dirty="0" smtClean="0">
                  <a:solidFill>
                    <a:srgbClr val="0070C0"/>
                  </a:solidFill>
                </a:rPr>
                <a:t> systems</a:t>
              </a:r>
              <a:endParaRPr lang="en-GB" sz="1600" kern="1200" dirty="0">
                <a:solidFill>
                  <a:srgbClr val="0070C0"/>
                </a:solidFill>
              </a:endParaRPr>
            </a:p>
            <a:p>
              <a:pPr marL="171450" lvl="1" indent="-171450" algn="l" defTabSz="711200">
                <a:lnSpc>
                  <a:spcPct val="90000"/>
                </a:lnSpc>
                <a:spcBef>
                  <a:spcPct val="0"/>
                </a:spcBef>
                <a:spcAft>
                  <a:spcPct val="15000"/>
                </a:spcAft>
                <a:buChar char="••"/>
              </a:pPr>
              <a:r>
                <a:rPr lang="en-GB" sz="1600" kern="1200" dirty="0" smtClean="0">
                  <a:solidFill>
                    <a:srgbClr val="0070C0"/>
                  </a:solidFill>
                </a:rPr>
                <a:t>Regular </a:t>
              </a:r>
              <a:r>
                <a:rPr lang="en-GB" sz="1600" u="sng" kern="1200" dirty="0" smtClean="0">
                  <a:solidFill>
                    <a:srgbClr val="0070C0"/>
                  </a:solidFill>
                </a:rPr>
                <a:t>monitoring</a:t>
              </a:r>
              <a:r>
                <a:rPr lang="en-GB" sz="1600" kern="1200" dirty="0" smtClean="0">
                  <a:solidFill>
                    <a:srgbClr val="0070C0"/>
                  </a:solidFill>
                </a:rPr>
                <a:t> &amp; </a:t>
              </a:r>
              <a:r>
                <a:rPr lang="en-GB" sz="1600" u="sng" kern="1200" dirty="0" smtClean="0">
                  <a:solidFill>
                    <a:srgbClr val="0070C0"/>
                  </a:solidFill>
                </a:rPr>
                <a:t>supervision</a:t>
              </a:r>
              <a:endParaRPr lang="en-GB" sz="1600" u="sng" kern="1200" dirty="0">
                <a:solidFill>
                  <a:srgbClr val="0070C0"/>
                </a:solidFill>
              </a:endParaRPr>
            </a:p>
          </p:txBody>
        </p:sp>
      </p:grpSp>
      <p:grpSp>
        <p:nvGrpSpPr>
          <p:cNvPr id="7" name="Group 6"/>
          <p:cNvGrpSpPr/>
          <p:nvPr/>
        </p:nvGrpSpPr>
        <p:grpSpPr>
          <a:xfrm>
            <a:off x="5380434" y="1323156"/>
            <a:ext cx="2844838" cy="2912496"/>
            <a:chOff x="5303798" y="-297530"/>
            <a:chExt cx="2844838" cy="2912496"/>
          </a:xfrm>
          <a:solidFill>
            <a:schemeClr val="bg1">
              <a:lumMod val="20000"/>
              <a:lumOff val="80000"/>
            </a:schemeClr>
          </a:solidFill>
        </p:grpSpPr>
        <p:sp>
          <p:nvSpPr>
            <p:cNvPr id="23" name="Rounded Rectangle 22"/>
            <p:cNvSpPr/>
            <p:nvPr/>
          </p:nvSpPr>
          <p:spPr>
            <a:xfrm>
              <a:off x="5303798" y="-297530"/>
              <a:ext cx="2844838" cy="2912496"/>
            </a:xfrm>
            <a:prstGeom prst="roundRect">
              <a:avLst>
                <a:gd name="adj" fmla="val 10000"/>
              </a:avLst>
            </a:prstGeom>
            <a:grp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Rounded Rectangle 8"/>
            <p:cNvSpPr/>
            <p:nvPr/>
          </p:nvSpPr>
          <p:spPr>
            <a:xfrm>
              <a:off x="6215575" y="-239204"/>
              <a:ext cx="1874735" cy="206772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70C0"/>
                  </a:solidFill>
                </a:rPr>
                <a:t>Clear/ transparent </a:t>
              </a:r>
              <a:r>
                <a:rPr lang="en-GB" sz="1400" u="sng" kern="1200" dirty="0" smtClean="0">
                  <a:solidFill>
                    <a:srgbClr val="0070C0"/>
                  </a:solidFill>
                </a:rPr>
                <a:t>selection</a:t>
              </a:r>
              <a:r>
                <a:rPr lang="en-GB" sz="1400" kern="1200" dirty="0" smtClean="0">
                  <a:solidFill>
                    <a:srgbClr val="0070C0"/>
                  </a:solidFill>
                </a:rPr>
                <a:t> system, involving and responding to needs of </a:t>
              </a:r>
              <a:r>
                <a:rPr lang="en-GB" sz="1400" u="sng" kern="1200" dirty="0" smtClean="0">
                  <a:solidFill>
                    <a:srgbClr val="0070C0"/>
                  </a:solidFill>
                </a:rPr>
                <a:t>communities</a:t>
              </a:r>
              <a:endParaRPr lang="en-GB" sz="1400" kern="1200" dirty="0">
                <a:solidFill>
                  <a:srgbClr val="0070C0"/>
                </a:solidFill>
              </a:endParaRPr>
            </a:p>
            <a:p>
              <a:pPr marL="114300" lvl="1" indent="-114300" algn="l" defTabSz="622300">
                <a:lnSpc>
                  <a:spcPct val="90000"/>
                </a:lnSpc>
                <a:spcBef>
                  <a:spcPct val="0"/>
                </a:spcBef>
                <a:spcAft>
                  <a:spcPct val="15000"/>
                </a:spcAft>
                <a:buChar char="••"/>
              </a:pPr>
              <a:r>
                <a:rPr lang="en-GB" sz="1400" kern="1200" dirty="0" smtClean="0">
                  <a:solidFill>
                    <a:srgbClr val="0070C0"/>
                  </a:solidFill>
                </a:rPr>
                <a:t>Curriculum to include </a:t>
              </a:r>
              <a:r>
                <a:rPr lang="en-GB" sz="1400" u="sng" kern="1200" dirty="0" smtClean="0">
                  <a:solidFill>
                    <a:srgbClr val="0070C0"/>
                  </a:solidFill>
                </a:rPr>
                <a:t>scientific knowledge</a:t>
              </a:r>
              <a:r>
                <a:rPr lang="en-GB" sz="1400" kern="1200" dirty="0" smtClean="0">
                  <a:solidFill>
                    <a:srgbClr val="0070C0"/>
                  </a:solidFill>
                </a:rPr>
                <a:t> on basic preventive and curative care</a:t>
              </a:r>
              <a:endParaRPr lang="en-GB" sz="1400" kern="1200" dirty="0">
                <a:solidFill>
                  <a:srgbClr val="0070C0"/>
                </a:solidFill>
              </a:endParaRPr>
            </a:p>
            <a:p>
              <a:pPr marL="114300" lvl="1" indent="-114300" algn="l" defTabSz="622300">
                <a:lnSpc>
                  <a:spcPct val="90000"/>
                </a:lnSpc>
                <a:spcBef>
                  <a:spcPct val="0"/>
                </a:spcBef>
                <a:spcAft>
                  <a:spcPct val="15000"/>
                </a:spcAft>
                <a:buChar char="••"/>
              </a:pPr>
              <a:r>
                <a:rPr lang="en-GB" sz="1400" u="sng" kern="1200" dirty="0" smtClean="0">
                  <a:solidFill>
                    <a:srgbClr val="0070C0"/>
                  </a:solidFill>
                </a:rPr>
                <a:t>Adapt</a:t>
              </a:r>
              <a:r>
                <a:rPr lang="en-GB" sz="1400" kern="1200" dirty="0" smtClean="0">
                  <a:solidFill>
                    <a:srgbClr val="0070C0"/>
                  </a:solidFill>
                </a:rPr>
                <a:t> contents to health system needs</a:t>
              </a:r>
              <a:endParaRPr lang="en-GB" sz="1400" kern="1200" dirty="0">
                <a:solidFill>
                  <a:srgbClr val="0070C0"/>
                </a:solidFill>
              </a:endParaRPr>
            </a:p>
          </p:txBody>
        </p:sp>
      </p:grpSp>
      <p:grpSp>
        <p:nvGrpSpPr>
          <p:cNvPr id="8" name="Group 7"/>
          <p:cNvGrpSpPr/>
          <p:nvPr/>
        </p:nvGrpSpPr>
        <p:grpSpPr>
          <a:xfrm>
            <a:off x="363909" y="2055259"/>
            <a:ext cx="3498588" cy="1406167"/>
            <a:chOff x="603077" y="64184"/>
            <a:chExt cx="3498588" cy="1406167"/>
          </a:xfrm>
        </p:grpSpPr>
        <p:sp>
          <p:nvSpPr>
            <p:cNvPr id="21" name="Rounded Rectangle 20"/>
            <p:cNvSpPr/>
            <p:nvPr/>
          </p:nvSpPr>
          <p:spPr>
            <a:xfrm>
              <a:off x="603077" y="64184"/>
              <a:ext cx="3498588" cy="1406167"/>
            </a:xfrm>
            <a:prstGeom prst="roundRect">
              <a:avLst>
                <a:gd name="adj" fmla="val 10000"/>
              </a:avLst>
            </a:prstGeom>
            <a:solidFill>
              <a:schemeClr val="bg1">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ounded Rectangle 10"/>
            <p:cNvSpPr/>
            <p:nvPr/>
          </p:nvSpPr>
          <p:spPr>
            <a:xfrm>
              <a:off x="633966" y="95073"/>
              <a:ext cx="2387233" cy="992847"/>
            </a:xfrm>
            <a:prstGeom prst="rect">
              <a:avLst/>
            </a:prstGeom>
            <a:solidFill>
              <a:schemeClr val="bg1">
                <a:lumMod val="20000"/>
                <a:lumOff val="80000"/>
              </a:schemeClr>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GB" sz="1400" kern="1200" dirty="0" smtClean="0">
                  <a:solidFill>
                    <a:srgbClr val="0070C0"/>
                  </a:solidFill>
                </a:rPr>
                <a:t>Include CHWs in </a:t>
              </a:r>
              <a:r>
                <a:rPr lang="en-GB" sz="1400" u="sng" kern="1200" dirty="0" smtClean="0">
                  <a:solidFill>
                    <a:srgbClr val="0070C0"/>
                  </a:solidFill>
                </a:rPr>
                <a:t>HRH planning</a:t>
              </a:r>
              <a:endParaRPr lang="en-GB" sz="1400" u="sng" kern="1200" dirty="0">
                <a:solidFill>
                  <a:srgbClr val="0070C0"/>
                </a:solidFill>
              </a:endParaRPr>
            </a:p>
            <a:p>
              <a:pPr marL="114300" lvl="1" indent="-114300" algn="l" defTabSz="622300">
                <a:lnSpc>
                  <a:spcPct val="90000"/>
                </a:lnSpc>
                <a:spcBef>
                  <a:spcPct val="0"/>
                </a:spcBef>
                <a:spcAft>
                  <a:spcPct val="15000"/>
                </a:spcAft>
                <a:buChar char="••"/>
              </a:pPr>
              <a:r>
                <a:rPr lang="en-GB" sz="1400" kern="1200" dirty="0" smtClean="0">
                  <a:solidFill>
                    <a:srgbClr val="0070C0"/>
                  </a:solidFill>
                </a:rPr>
                <a:t>Have a</a:t>
              </a:r>
              <a:r>
                <a:rPr lang="en-GB" sz="1400" u="sng" kern="1200" dirty="0" smtClean="0">
                  <a:solidFill>
                    <a:srgbClr val="0070C0"/>
                  </a:solidFill>
                </a:rPr>
                <a:t> budget</a:t>
              </a:r>
              <a:r>
                <a:rPr lang="en-GB" sz="1400" kern="1200" dirty="0" smtClean="0">
                  <a:solidFill>
                    <a:srgbClr val="0070C0"/>
                  </a:solidFill>
                </a:rPr>
                <a:t> line / </a:t>
              </a:r>
            </a:p>
            <a:p>
              <a:pPr marL="0" lvl="1" algn="l" defTabSz="622300">
                <a:lnSpc>
                  <a:spcPct val="90000"/>
                </a:lnSpc>
                <a:spcBef>
                  <a:spcPct val="0"/>
                </a:spcBef>
                <a:spcAft>
                  <a:spcPct val="15000"/>
                </a:spcAft>
              </a:pPr>
              <a:r>
                <a:rPr lang="en-GB" sz="1400" kern="1200" dirty="0" smtClean="0">
                  <a:solidFill>
                    <a:srgbClr val="0070C0"/>
                  </a:solidFill>
                </a:rPr>
                <a:t>resource allocation</a:t>
              </a:r>
              <a:endParaRPr lang="en-GB" sz="1400" kern="1200" dirty="0">
                <a:solidFill>
                  <a:srgbClr val="0070C0"/>
                </a:solidFill>
              </a:endParaRPr>
            </a:p>
          </p:txBody>
        </p:sp>
      </p:grpSp>
      <p:grpSp>
        <p:nvGrpSpPr>
          <p:cNvPr id="9" name="Group 8"/>
          <p:cNvGrpSpPr/>
          <p:nvPr/>
        </p:nvGrpSpPr>
        <p:grpSpPr>
          <a:xfrm>
            <a:off x="2204291" y="1892554"/>
            <a:ext cx="1902720" cy="1902720"/>
            <a:chOff x="2127655" y="271868"/>
            <a:chExt cx="1902720" cy="1902720"/>
          </a:xfrm>
          <a:solidFill>
            <a:schemeClr val="bg1">
              <a:lumMod val="60000"/>
              <a:lumOff val="40000"/>
            </a:schemeClr>
          </a:solidFill>
        </p:grpSpPr>
        <p:sp>
          <p:nvSpPr>
            <p:cNvPr id="19" name="Pie 18"/>
            <p:cNvSpPr/>
            <p:nvPr/>
          </p:nvSpPr>
          <p:spPr>
            <a:xfrm>
              <a:off x="2127655" y="271868"/>
              <a:ext cx="1902720" cy="1902720"/>
            </a:xfrm>
            <a:prstGeom prst="pieWedg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Pie 12"/>
            <p:cNvSpPr/>
            <p:nvPr/>
          </p:nvSpPr>
          <p:spPr>
            <a:xfrm>
              <a:off x="2684949" y="829162"/>
              <a:ext cx="1345426" cy="1345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u="sng" kern="1200" dirty="0" smtClean="0">
                  <a:solidFill>
                    <a:srgbClr val="0070C0"/>
                  </a:solidFill>
                </a:rPr>
                <a:t>Planning</a:t>
              </a:r>
              <a:endParaRPr lang="en-GB" sz="1500" b="1" u="sng" kern="1200" dirty="0">
                <a:solidFill>
                  <a:srgbClr val="0070C0"/>
                </a:solidFill>
              </a:endParaRPr>
            </a:p>
          </p:txBody>
        </p:sp>
      </p:grpSp>
      <p:grpSp>
        <p:nvGrpSpPr>
          <p:cNvPr id="10" name="Group 9"/>
          <p:cNvGrpSpPr/>
          <p:nvPr/>
        </p:nvGrpSpPr>
        <p:grpSpPr>
          <a:xfrm>
            <a:off x="4194897" y="1892554"/>
            <a:ext cx="1902720" cy="1902720"/>
            <a:chOff x="4118261" y="271868"/>
            <a:chExt cx="1902720" cy="1902720"/>
          </a:xfrm>
          <a:solidFill>
            <a:schemeClr val="bg1">
              <a:lumMod val="60000"/>
              <a:lumOff val="40000"/>
            </a:schemeClr>
          </a:solidFill>
        </p:grpSpPr>
        <p:sp>
          <p:nvSpPr>
            <p:cNvPr id="17" name="Pie 16"/>
            <p:cNvSpPr/>
            <p:nvPr/>
          </p:nvSpPr>
          <p:spPr>
            <a:xfrm rot="5400000">
              <a:off x="4118261" y="271868"/>
              <a:ext cx="1902720" cy="1902720"/>
            </a:xfrm>
            <a:prstGeom prst="pieWedg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Pie 14"/>
            <p:cNvSpPr/>
            <p:nvPr/>
          </p:nvSpPr>
          <p:spPr>
            <a:xfrm>
              <a:off x="4118261" y="829162"/>
              <a:ext cx="1345426" cy="1345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u="sng" kern="1200" dirty="0" smtClean="0">
                  <a:solidFill>
                    <a:srgbClr val="0070C0"/>
                  </a:solidFill>
                </a:rPr>
                <a:t>Production/ Education</a:t>
              </a:r>
              <a:endParaRPr lang="en-GB" sz="1500" b="1" u="sng" kern="1200" dirty="0">
                <a:solidFill>
                  <a:srgbClr val="0070C0"/>
                </a:solidFill>
              </a:endParaRPr>
            </a:p>
          </p:txBody>
        </p:sp>
      </p:grpSp>
      <p:grpSp>
        <p:nvGrpSpPr>
          <p:cNvPr id="11" name="Group 10"/>
          <p:cNvGrpSpPr/>
          <p:nvPr/>
        </p:nvGrpSpPr>
        <p:grpSpPr>
          <a:xfrm>
            <a:off x="4194897" y="3883160"/>
            <a:ext cx="1902720" cy="1902720"/>
            <a:chOff x="4118261" y="2262474"/>
            <a:chExt cx="1902720" cy="1902720"/>
          </a:xfrm>
          <a:solidFill>
            <a:schemeClr val="bg1">
              <a:lumMod val="60000"/>
              <a:lumOff val="40000"/>
            </a:schemeClr>
          </a:solidFill>
        </p:grpSpPr>
        <p:sp>
          <p:nvSpPr>
            <p:cNvPr id="15" name="Pie 14"/>
            <p:cNvSpPr/>
            <p:nvPr/>
          </p:nvSpPr>
          <p:spPr>
            <a:xfrm rot="10800000">
              <a:off x="4118261" y="2262474"/>
              <a:ext cx="1902720" cy="1902720"/>
            </a:xfrm>
            <a:prstGeom prst="pieWedg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Pie 16"/>
            <p:cNvSpPr/>
            <p:nvPr/>
          </p:nvSpPr>
          <p:spPr>
            <a:xfrm rot="21600000">
              <a:off x="4118261" y="2262474"/>
              <a:ext cx="1345426" cy="1345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GB" sz="1500" b="1" u="sng" kern="1200" dirty="0" smtClean="0">
                  <a:solidFill>
                    <a:srgbClr val="0070C0"/>
                  </a:solidFill>
                </a:rPr>
                <a:t>Deployment / retention</a:t>
              </a:r>
              <a:endParaRPr lang="en-GB" sz="1500" b="1" u="sng" kern="1200" dirty="0">
                <a:solidFill>
                  <a:srgbClr val="0070C0"/>
                </a:solidFill>
              </a:endParaRPr>
            </a:p>
          </p:txBody>
        </p:sp>
      </p:grpSp>
      <p:grpSp>
        <p:nvGrpSpPr>
          <p:cNvPr id="12" name="Group 11"/>
          <p:cNvGrpSpPr/>
          <p:nvPr/>
        </p:nvGrpSpPr>
        <p:grpSpPr>
          <a:xfrm>
            <a:off x="2183256" y="3883159"/>
            <a:ext cx="1944790" cy="1902721"/>
            <a:chOff x="2106620" y="2262473"/>
            <a:chExt cx="1944790" cy="1902721"/>
          </a:xfrm>
          <a:solidFill>
            <a:schemeClr val="bg1">
              <a:lumMod val="60000"/>
              <a:lumOff val="40000"/>
            </a:schemeClr>
          </a:solidFill>
        </p:grpSpPr>
        <p:sp>
          <p:nvSpPr>
            <p:cNvPr id="13" name="Pie 12"/>
            <p:cNvSpPr/>
            <p:nvPr/>
          </p:nvSpPr>
          <p:spPr>
            <a:xfrm rot="16200000">
              <a:off x="2127655" y="2241439"/>
              <a:ext cx="1902720" cy="1944789"/>
            </a:xfrm>
            <a:prstGeom prst="pieWedg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Pie 18"/>
            <p:cNvSpPr/>
            <p:nvPr/>
          </p:nvSpPr>
          <p:spPr>
            <a:xfrm rot="21600000">
              <a:off x="2676237" y="2262473"/>
              <a:ext cx="1375173" cy="13454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GB" sz="1600" b="1" u="sng" kern="1200" dirty="0" err="1" smtClean="0">
                  <a:solidFill>
                    <a:srgbClr val="0070C0"/>
                  </a:solidFill>
                </a:rPr>
                <a:t>Perfor-mance</a:t>
              </a:r>
              <a:endParaRPr lang="en-GB" sz="1600" b="1" u="sng" kern="1200" dirty="0">
                <a:solidFill>
                  <a:srgbClr val="0070C0"/>
                </a:solidFill>
              </a:endParaRPr>
            </a:p>
          </p:txBody>
        </p:sp>
      </p:grpSp>
      <p:sp>
        <p:nvSpPr>
          <p:cNvPr id="29" name="TextBox 28"/>
          <p:cNvSpPr txBox="1"/>
          <p:nvPr/>
        </p:nvSpPr>
        <p:spPr>
          <a:xfrm>
            <a:off x="457200" y="6126163"/>
            <a:ext cx="5029200" cy="246221"/>
          </a:xfrm>
          <a:prstGeom prst="rect">
            <a:avLst/>
          </a:prstGeom>
          <a:noFill/>
        </p:spPr>
        <p:txBody>
          <a:bodyPr wrap="square" rtlCol="0">
            <a:spAutoFit/>
          </a:bodyPr>
          <a:lstStyle/>
          <a:p>
            <a:r>
              <a:rPr lang="en-GB" sz="1000" dirty="0" smtClean="0"/>
              <a:t>Source: </a:t>
            </a:r>
            <a:r>
              <a:rPr lang="en-GB" sz="1000" dirty="0" err="1" smtClean="0"/>
              <a:t>Bhutta</a:t>
            </a:r>
            <a:r>
              <a:rPr lang="en-GB" sz="1000" dirty="0" smtClean="0"/>
              <a:t> et al, GHWA, 2010</a:t>
            </a:r>
            <a:endParaRPr lang="en-GB" sz="1000" dirty="0"/>
          </a:p>
        </p:txBody>
      </p:sp>
    </p:spTree>
    <p:extLst>
      <p:ext uri="{BB962C8B-B14F-4D97-AF65-F5344CB8AC3E}">
        <p14:creationId xmlns:p14="http://schemas.microsoft.com/office/powerpoint/2010/main" val="358875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1">
      <a:dk1>
        <a:srgbClr val="001E2A"/>
      </a:dk1>
      <a:lt1>
        <a:srgbClr val="0E8FB9"/>
      </a:lt1>
      <a:dk2>
        <a:srgbClr val="777877"/>
      </a:dk2>
      <a:lt2>
        <a:srgbClr val="EEECE1"/>
      </a:lt2>
      <a:accent1>
        <a:srgbClr val="001E2A"/>
      </a:accent1>
      <a:accent2>
        <a:srgbClr val="0E8FB9"/>
      </a:accent2>
      <a:accent3>
        <a:srgbClr val="FFFFFE"/>
      </a:accent3>
      <a:accent4>
        <a:srgbClr val="FFFFFE"/>
      </a:accent4>
      <a:accent5>
        <a:srgbClr val="FFFFFE"/>
      </a:accent5>
      <a:accent6>
        <a:srgbClr val="FFFFFE"/>
      </a:accent6>
      <a:hlink>
        <a:srgbClr val="234889"/>
      </a:hlink>
      <a:folHlink>
        <a:srgbClr val="6D26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1570</TotalTime>
  <Words>2082</Words>
  <Application>Microsoft Office PowerPoint</Application>
  <PresentationFormat>On-screen Show (4:3)</PresentationFormat>
  <Paragraphs>336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Policy and systems support for CHWs  programmes    HARMONIZATION IN ACTION: WORKING TOGETHER TO BUILD THE COMMUNITY HEALTH WORKFORCE  </vt:lpstr>
      <vt:lpstr>PowerPoint Presentation</vt:lpstr>
      <vt:lpstr>CHW programmes: long history, wide diversity</vt:lpstr>
      <vt:lpstr>Community health workers: an opportunity for maternal and child health, HIV, TB …</vt:lpstr>
      <vt:lpstr>… and more</vt:lpstr>
      <vt:lpstr>Policy issues: classification</vt:lpstr>
      <vt:lpstr>Policy issues: (lack of) systems support</vt:lpstr>
      <vt:lpstr>PowerPoint Presentation</vt:lpstr>
      <vt:lpstr>CHW integration: what does it mean?</vt:lpstr>
      <vt:lpstr>CHWs in the Global Strategy on HRH</vt:lpstr>
      <vt:lpstr>The guideline planning proposal: rationale</vt:lpstr>
      <vt:lpstr>Target audience</vt:lpstr>
      <vt:lpstr>Objectives</vt:lpstr>
      <vt:lpstr>Exploring evidence for different categories of CHWs</vt:lpstr>
      <vt:lpstr>A multi-layered outcome framework</vt:lpstr>
      <vt:lpstr>The 10 initial PICO questions</vt:lpstr>
      <vt:lpstr>The 10 initial PICO questions (cont.)</vt:lpstr>
      <vt:lpstr>Additional PICO questions (following public hearing and GDG meeting)</vt:lpstr>
      <vt:lpstr>Tentative timeframes</vt:lpstr>
      <vt:lpstr>PowerPoint Presentation</vt:lpstr>
      <vt:lpstr>THANK YOU.</vt:lpstr>
      <vt:lpstr>PowerPoint Presentation</vt:lpstr>
      <vt:lpstr>Varying CHW categorization</vt:lpstr>
      <vt:lpstr>A mismatch in the global and national health labour markets</vt:lpstr>
      <vt:lpstr>Health workforce for UHC: not just numbers</vt:lpstr>
      <vt:lpstr>CHW logic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dc:creator>
  <cp:lastModifiedBy>Sarah Crass</cp:lastModifiedBy>
  <cp:revision>41</cp:revision>
  <dcterms:created xsi:type="dcterms:W3CDTF">2015-12-11T16:42:03Z</dcterms:created>
  <dcterms:modified xsi:type="dcterms:W3CDTF">2016-11-11T17:26:15Z</dcterms:modified>
</cp:coreProperties>
</file>