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65" r:id="rId3"/>
    <p:sldMasterId id="2147483667" r:id="rId4"/>
    <p:sldMasterId id="2147483671" r:id="rId5"/>
    <p:sldMasterId id="2147483673" r:id="rId6"/>
    <p:sldMasterId id="2147483675" r:id="rId7"/>
  </p:sldMasterIdLst>
  <p:notesMasterIdLst>
    <p:notesMasterId r:id="rId16"/>
  </p:notesMasterIdLst>
  <p:sldIdLst>
    <p:sldId id="301" r:id="rId8"/>
    <p:sldId id="302" r:id="rId9"/>
    <p:sldId id="304" r:id="rId10"/>
    <p:sldId id="306" r:id="rId11"/>
    <p:sldId id="319" r:id="rId12"/>
    <p:sldId id="320" r:id="rId13"/>
    <p:sldId id="318" r:id="rId14"/>
    <p:sldId id="31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FB08-B085-5F49-BE4C-FC2B072CC9C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4233E-6495-9D4D-874F-99E3128B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Polly</a:t>
            </a:r>
            <a:r>
              <a:rPr lang="en-US" baseline="0" dirty="0" smtClean="0"/>
              <a:t> will </a:t>
            </a:r>
            <a:r>
              <a:rPr lang="en-US" baseline="0" smtClean="0"/>
              <a:t>do intro</a:t>
            </a:r>
            <a:endParaRPr lang="en-US" smtClean="0"/>
          </a:p>
          <a:p>
            <a:r>
              <a:rPr lang="en-US" dirty="0" smtClean="0"/>
              <a:t>Ke</a:t>
            </a:r>
            <a:r>
              <a:rPr lang="en-US" baseline="0" dirty="0" smtClean="0"/>
              <a:t>y stakeholders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233E-6495-9D4D-874F-99E3128BD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2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48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0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9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24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C60E46-49ED-EB4A-A7F2-C5E1617B6F5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4FFC0D-6433-8549-A2C8-B03357C9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1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FB505-514D-492A-9ABF-5B9B1EA5B1FF}" type="datetimeFigureOut">
              <a:rPr lang="en-GB" smtClean="0"/>
              <a:pPr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90DF2-37C9-4F75-A7F7-6C8CB0A578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9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FB505-514D-492A-9ABF-5B9B1EA5B1FF}" type="datetimeFigureOut">
              <a:rPr lang="en-GB" smtClean="0"/>
              <a:pPr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90DF2-37C9-4F75-A7F7-6C8CB0A578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3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0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C60E46-49ED-EB4A-A7F2-C5E1617B6F5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4FFC0D-6433-8549-A2C8-B03357C9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9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24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C60E46-49ED-EB4A-A7F2-C5E1617B6F5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4FFC0D-6433-8549-A2C8-B03357C9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1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8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lang="en-US" sz="4000" kern="1200">
          <a:solidFill>
            <a:srgbClr val="7F7F7F"/>
          </a:solidFill>
          <a:latin typeface="Gill Sans MT"/>
          <a:ea typeface="ＭＳ Ｐゴシック" pitchFamily="-1" charset="-128"/>
          <a:cs typeface="Gill Sans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4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ealth and nutrition powerpoint pngs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E87A2E"/>
          </a:solidFill>
          <a:latin typeface="Gill Sans MT"/>
          <a:ea typeface="ＭＳ Ｐゴシック" pitchFamily="-1" charset="-128"/>
          <a:cs typeface="Gill Sans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ealth and nutrition powerpoint pngs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E87A2E"/>
          </a:solidFill>
          <a:latin typeface="Gill Sans MT"/>
          <a:ea typeface="ＭＳ Ｐゴシック" pitchFamily="-1" charset="-128"/>
          <a:cs typeface="Gill Sans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1PnwHnq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wcentral.org/timed-and-targeted-counselling-health-and-nutrition-2nd-edition-comprehensive-training-course" TargetMode="External"/><Relationship Id="rId3" Type="http://schemas.openxmlformats.org/officeDocument/2006/relationships/hyperlink" Target="http://www.wvi.org/health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health-orb.org/tag/view/world-vision-internationa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health-orb.org/resource/view/timed-and-targeted-counselling-for-health-and-nutrition-2nd-edition-a-comprehensive-training-course" TargetMode="External"/><Relationship Id="rId5" Type="http://schemas.openxmlformats.org/officeDocument/2006/relationships/image" Target="../media/image10.wmf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165 0707 38_518442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7632"/>
            <a:ext cx="9144000" cy="6273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392" y="137884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World Vision’s Global </a:t>
            </a:r>
            <a:b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CHW </a:t>
            </a:r>
            <a:r>
              <a:rPr lang="en-US" b="1" dirty="0" err="1" smtClean="0">
                <a:solidFill>
                  <a:schemeClr val="bg1"/>
                </a:solidFill>
                <a:latin typeface="Gill Sans MT"/>
                <a:cs typeface="Gill Sans MT"/>
              </a:rPr>
              <a:t>Programme</a:t>
            </a:r>
            <a:endParaRPr lang="en-US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52" y="4697964"/>
            <a:ext cx="6400800" cy="1752600"/>
          </a:xfrm>
        </p:spPr>
        <p:txBody>
          <a:bodyPr/>
          <a:lstStyle/>
          <a:p>
            <a:r>
              <a:rPr lang="en-GB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Webinar: Trailblazing leadership in national CHW scale up - achievements in curriculum innovation</a:t>
            </a:r>
          </a:p>
        </p:txBody>
      </p:sp>
    </p:spTree>
    <p:extLst>
      <p:ext uri="{BB962C8B-B14F-4D97-AF65-F5344CB8AC3E}">
        <p14:creationId xmlns:p14="http://schemas.microsoft.com/office/powerpoint/2010/main" val="32858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4298"/>
            <a:ext cx="8154955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3800" b="1" i="1" dirty="0" smtClean="0">
                <a:solidFill>
                  <a:srgbClr val="FF6600"/>
                </a:solidFill>
              </a:rPr>
              <a:t>Vision Statement for CHW programmes:</a:t>
            </a:r>
            <a:endParaRPr lang="en-GB" sz="3800" b="1" dirty="0" smtClean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800" dirty="0" smtClean="0"/>
              <a:t>	</a:t>
            </a:r>
          </a:p>
          <a:p>
            <a:r>
              <a:rPr lang="en-GB" dirty="0" smtClean="0"/>
              <a:t>Work </a:t>
            </a:r>
            <a:r>
              <a:rPr lang="en-GB" dirty="0"/>
              <a:t>with existing health structures through </a:t>
            </a:r>
            <a:r>
              <a:rPr lang="en-GB" u="sng" dirty="0"/>
              <a:t>strong, long-term partnerships </a:t>
            </a:r>
            <a:r>
              <a:rPr lang="en-GB" dirty="0" smtClean="0"/>
              <a:t>to </a:t>
            </a:r>
            <a:r>
              <a:rPr lang="en-GB" dirty="0"/>
              <a:t>deliver </a:t>
            </a:r>
            <a:r>
              <a:rPr lang="en-GB" dirty="0" smtClean="0"/>
              <a:t>consistent </a:t>
            </a:r>
            <a:r>
              <a:rPr lang="en-GB" u="sng" dirty="0" smtClean="0"/>
              <a:t>high </a:t>
            </a:r>
            <a:r>
              <a:rPr lang="en-GB" u="sng" dirty="0"/>
              <a:t>quality </a:t>
            </a:r>
            <a:r>
              <a:rPr lang="en-GB" dirty="0" smtClean="0"/>
              <a:t>support</a:t>
            </a:r>
            <a:r>
              <a:rPr lang="en-GB" dirty="0"/>
              <a:t>, to enable community health workforces that are </a:t>
            </a:r>
            <a:r>
              <a:rPr lang="en-GB" u="sng" dirty="0"/>
              <a:t>sustainable, functional and effective</a:t>
            </a:r>
            <a:r>
              <a:rPr lang="en-GB" dirty="0"/>
              <a:t>.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637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597971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1" dirty="0" smtClean="0">
                <a:solidFill>
                  <a:schemeClr val="tx1"/>
                </a:solidFill>
                <a:latin typeface="Gill Sans MT" pitchFamily="34" charset="0"/>
              </a:rPr>
              <a:t>Legitimization</a:t>
            </a:r>
            <a:r>
              <a:rPr lang="en-GB" sz="1600" dirty="0" smtClean="0">
                <a:solidFill>
                  <a:schemeClr val="tx1"/>
                </a:solidFill>
                <a:latin typeface="Gill Sans MT" pitchFamily="34" charset="0"/>
              </a:rPr>
              <a:t> and recognition of appropriate CHW cadres within the formal health system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solidFill>
                  <a:srgbClr val="FF0000"/>
                </a:solidFill>
                <a:latin typeface="Gill Sans MT" pitchFamily="34" charset="0"/>
              </a:rPr>
              <a:t>Enable and support </a:t>
            </a:r>
            <a:r>
              <a:rPr lang="en-GB" sz="1600" b="1" dirty="0" smtClean="0">
                <a:solidFill>
                  <a:srgbClr val="FF0000"/>
                </a:solidFill>
                <a:latin typeface="Gill Sans MT" pitchFamily="34" charset="0"/>
              </a:rPr>
              <a:t>country leadership </a:t>
            </a:r>
            <a:r>
              <a:rPr lang="en-GB" sz="1600" dirty="0" smtClean="0">
                <a:solidFill>
                  <a:srgbClr val="FF0000"/>
                </a:solidFill>
                <a:latin typeface="Gill Sans MT" pitchFamily="34" charset="0"/>
              </a:rPr>
              <a:t>through national or regional multi-stakeholder coordination bodies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  <a:latin typeface="Gill Sans MT" pitchFamily="34" charset="0"/>
              </a:rPr>
              <a:t>Work with and through </a:t>
            </a:r>
            <a:r>
              <a:rPr lang="en-GB" sz="1600" b="1" dirty="0" smtClean="0">
                <a:solidFill>
                  <a:schemeClr val="tx1"/>
                </a:solidFill>
                <a:latin typeface="Gill Sans MT" pitchFamily="34" charset="0"/>
              </a:rPr>
              <a:t>existing local health services </a:t>
            </a:r>
            <a:r>
              <a:rPr lang="en-GB" sz="1600" dirty="0" smtClean="0">
                <a:solidFill>
                  <a:schemeClr val="tx1"/>
                </a:solidFill>
                <a:latin typeface="Gill Sans MT" pitchFamily="34" charset="0"/>
              </a:rPr>
              <a:t>and mechanisms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1" dirty="0" smtClean="0">
                <a:solidFill>
                  <a:schemeClr val="tx1"/>
                </a:solidFill>
                <a:latin typeface="Gill Sans MT" pitchFamily="34" charset="0"/>
              </a:rPr>
              <a:t>Incentives / motivation </a:t>
            </a:r>
            <a:r>
              <a:rPr lang="en-GB" sz="1600" dirty="0" smtClean="0">
                <a:solidFill>
                  <a:schemeClr val="tx1"/>
                </a:solidFill>
                <a:latin typeface="Gill Sans MT" pitchFamily="34" charset="0"/>
              </a:rPr>
              <a:t>- ethical, non-competitive, sustainable &amp; locally relevant under unified country policy.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1" dirty="0" smtClean="0">
                <a:solidFill>
                  <a:srgbClr val="FF0000"/>
                </a:solidFill>
                <a:latin typeface="Gill Sans MT" pitchFamily="34" charset="0"/>
              </a:rPr>
              <a:t>Training standards and continuing education </a:t>
            </a:r>
            <a:r>
              <a:rPr lang="en-GB" sz="1600" dirty="0" smtClean="0">
                <a:solidFill>
                  <a:srgbClr val="FF0000"/>
                </a:solidFill>
                <a:latin typeface="Gill Sans MT" pitchFamily="34" charset="0"/>
              </a:rPr>
              <a:t>under an agreed unified system linked to accreditation.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1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  <a:latin typeface="Gill Sans MT" pitchFamily="34" charset="0"/>
              </a:rPr>
              <a:t>Support </a:t>
            </a:r>
            <a:r>
              <a:rPr lang="en-GB" sz="1600" b="1" dirty="0" smtClean="0">
                <a:solidFill>
                  <a:schemeClr val="tx1"/>
                </a:solidFill>
                <a:latin typeface="Gill Sans MT" pitchFamily="34" charset="0"/>
              </a:rPr>
              <a:t>unified mechanisms for reporting, supervision </a:t>
            </a:r>
            <a:r>
              <a:rPr lang="en-GB" sz="1600" dirty="0" smtClean="0">
                <a:solidFill>
                  <a:schemeClr val="tx1"/>
                </a:solidFill>
                <a:latin typeface="Gill Sans MT" pitchFamily="34" charset="0"/>
              </a:rPr>
              <a:t>and management of data – aim to create comparable / collated data between projects.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1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solidFill>
                  <a:srgbClr val="FF0000"/>
                </a:solidFill>
                <a:latin typeface="Gill Sans MT" pitchFamily="34" charset="0"/>
              </a:rPr>
              <a:t>NGOs supporting CHW research, innovations, and </a:t>
            </a:r>
            <a:r>
              <a:rPr lang="en-GB" sz="1600" b="1" i="1" dirty="0" smtClean="0">
                <a:solidFill>
                  <a:srgbClr val="FF0000"/>
                </a:solidFill>
                <a:latin typeface="Gill Sans MT" pitchFamily="34" charset="0"/>
              </a:rPr>
              <a:t>judiciously taking to scale evidence-based cost-effective solutions </a:t>
            </a:r>
            <a:r>
              <a:rPr lang="en-GB" sz="1600" dirty="0" smtClean="0">
                <a:solidFill>
                  <a:srgbClr val="FF0000"/>
                </a:solidFill>
                <a:latin typeface="Gill Sans MT" pitchFamily="34" charset="0"/>
              </a:rPr>
              <a:t>made available in the public domain through partnership approaches.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23397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32048" y="190962"/>
            <a:ext cx="61561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3200" b="1" dirty="0" smtClean="0">
                <a:latin typeface="Gill Sans MT" pitchFamily="34" charset="0"/>
              </a:rPr>
              <a:t>CHW Principles of Practice</a:t>
            </a:r>
            <a:br>
              <a:rPr lang="en-GB" sz="3200" b="1" dirty="0" smtClean="0">
                <a:latin typeface="Gill Sans MT" pitchFamily="34" charset="0"/>
              </a:rPr>
            </a:br>
            <a:r>
              <a:rPr lang="en-GB" i="1" dirty="0" smtClean="0">
                <a:latin typeface="Gill Sans MT" pitchFamily="34" charset="0"/>
              </a:rPr>
              <a:t>7 guiding principles: Working with Governments to support:</a:t>
            </a:r>
            <a:endParaRPr lang="en-GB" sz="2400" i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1162050"/>
          </a:xfrm>
        </p:spPr>
        <p:txBody>
          <a:bodyPr anchor="t"/>
          <a:lstStyle/>
          <a:p>
            <a:r>
              <a:rPr lang="en-GB" sz="2800" dirty="0" smtClean="0"/>
              <a:t>Our Commitment at Recife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45029"/>
            <a:ext cx="5111750" cy="4542376"/>
          </a:xfrm>
        </p:spPr>
        <p:txBody>
          <a:bodyPr/>
          <a:lstStyle/>
          <a:p>
            <a:r>
              <a:rPr lang="en-GB" sz="2400" b="1" dirty="0" smtClean="0"/>
              <a:t>World Vision will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2000" dirty="0" smtClean="0"/>
              <a:t>Extend its reach to support 100,000 CHWs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2000" dirty="0" smtClean="0"/>
              <a:t>Strengthen and extend our reach with TTC and iCCM, CPMTCT and other CHW programmes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2000" dirty="0" smtClean="0"/>
              <a:t>Advocate for CHW harmonization amongst partners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Support countries to take CHW programmes to scale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Integrate newborn care into iCCM, ttC, CHW programming (ENAP)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230" y="1162050"/>
            <a:ext cx="3008313" cy="4425355"/>
          </a:xfrm>
        </p:spPr>
        <p:txBody>
          <a:bodyPr>
            <a:noAutofit/>
          </a:bodyPr>
          <a:lstStyle/>
          <a:p>
            <a:pPr marL="266700" indent="-266700"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/>
                </a:solidFill>
                <a:latin typeface="Gill Sans MT" pitchFamily="34" charset="0"/>
              </a:rPr>
              <a:t>Work together to adapt, apply and implement the Framework for Partner Action</a:t>
            </a:r>
          </a:p>
          <a:p>
            <a:pPr marL="266700" indent="-266700">
              <a:buFont typeface="Wingdings" pitchFamily="2" charset="2"/>
              <a:buChar char="q"/>
            </a:pPr>
            <a:endParaRPr lang="en-GB" sz="15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266700" indent="-266700"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/>
                </a:solidFill>
                <a:latin typeface="Gill Sans MT" pitchFamily="34" charset="0"/>
              </a:rPr>
              <a:t>Advocate, endorse and apply the principles and processes delineated in the Framework for Partner Action;</a:t>
            </a:r>
          </a:p>
          <a:p>
            <a:pPr marL="266700" indent="-266700">
              <a:buFont typeface="Wingdings" pitchFamily="2" charset="2"/>
              <a:buChar char="q"/>
            </a:pPr>
            <a:endParaRPr lang="en-GB" sz="15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266700" indent="-266700"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/>
                </a:solidFill>
                <a:latin typeface="Gill Sans MT" pitchFamily="34" charset="0"/>
              </a:rPr>
              <a:t>Jointly promote the culture of self and mutual accountability, monitoring of commitments and plans (M&amp;A Framework)</a:t>
            </a:r>
          </a:p>
          <a:p>
            <a:pPr marL="266700" indent="-266700">
              <a:buFont typeface="Wingdings" pitchFamily="2" charset="2"/>
              <a:buChar char="q"/>
            </a:pPr>
            <a:endParaRPr lang="en-US" sz="15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266700" indent="-266700"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/>
                </a:solidFill>
                <a:latin typeface="Gill Sans MT" pitchFamily="34" charset="0"/>
              </a:rPr>
              <a:t>Respond to knowledge gaps and promote a coordinated response to needs-based research on CHWs (Research framework)</a:t>
            </a:r>
            <a:endParaRPr lang="en-GB" sz="15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9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49" y="1085871"/>
            <a:ext cx="5958918" cy="2661036"/>
          </a:xfrm>
        </p:spPr>
        <p:txBody>
          <a:bodyPr/>
          <a:lstStyle/>
          <a:p>
            <a:pPr marL="177800" indent="-1778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World </a:t>
            </a:r>
            <a:r>
              <a:rPr lang="en-US" sz="1200" dirty="0">
                <a:solidFill>
                  <a:srgbClr val="000000"/>
                </a:solidFill>
              </a:rPr>
              <a:t>Vision is currently supporting approx. </a:t>
            </a:r>
            <a:r>
              <a:rPr lang="en-US" sz="1200" b="1" dirty="0">
                <a:solidFill>
                  <a:srgbClr val="000000"/>
                </a:solidFill>
              </a:rPr>
              <a:t>220,370 CHWs </a:t>
            </a:r>
            <a:r>
              <a:rPr lang="en-US" sz="1200" dirty="0">
                <a:solidFill>
                  <a:srgbClr val="000000"/>
                </a:solidFill>
              </a:rPr>
              <a:t>globally, more than twice the projected target for </a:t>
            </a:r>
            <a:r>
              <a:rPr lang="en-US" sz="1200" dirty="0" smtClean="0">
                <a:solidFill>
                  <a:srgbClr val="000000"/>
                </a:solidFill>
              </a:rPr>
              <a:t>2015</a:t>
            </a:r>
          </a:p>
          <a:p>
            <a:pPr marL="177800" indent="-1778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CHW programming is a </a:t>
            </a:r>
            <a:r>
              <a:rPr lang="en-US" sz="1200" b="1" dirty="0">
                <a:solidFill>
                  <a:srgbClr val="000000"/>
                </a:solidFill>
              </a:rPr>
              <a:t>core approach </a:t>
            </a:r>
            <a:r>
              <a:rPr lang="en-US" sz="1200" dirty="0">
                <a:solidFill>
                  <a:srgbClr val="000000"/>
                </a:solidFill>
              </a:rPr>
              <a:t>for health and nutrition in 48 national offices (84</a:t>
            </a:r>
            <a:r>
              <a:rPr lang="en-US" sz="1200" dirty="0" smtClean="0">
                <a:solidFill>
                  <a:srgbClr val="000000"/>
                </a:solidFill>
              </a:rPr>
              <a:t>%)</a:t>
            </a:r>
          </a:p>
          <a:p>
            <a:pPr marL="177800" indent="-1778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34 of 48 countries have reached 50% or more communities in WV program areas</a:t>
            </a:r>
          </a:p>
          <a:p>
            <a:pPr marL="177800" indent="-1778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Where MOH CHW policy exists, WV </a:t>
            </a:r>
            <a:r>
              <a:rPr lang="en-US" sz="1200" dirty="0" err="1">
                <a:solidFill>
                  <a:srgbClr val="000000"/>
                </a:solidFill>
              </a:rPr>
              <a:t>programmes</a:t>
            </a:r>
            <a:r>
              <a:rPr lang="en-US" sz="1200" dirty="0">
                <a:solidFill>
                  <a:srgbClr val="000000"/>
                </a:solidFill>
              </a:rPr>
              <a:t> are fully aligned in </a:t>
            </a:r>
            <a:r>
              <a:rPr lang="en-US" sz="1200" b="1" dirty="0">
                <a:solidFill>
                  <a:srgbClr val="000000"/>
                </a:solidFill>
              </a:rPr>
              <a:t>65% of countries</a:t>
            </a:r>
          </a:p>
          <a:p>
            <a:pPr marL="177800" indent="-1778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WV directly implements CHW </a:t>
            </a:r>
            <a:r>
              <a:rPr lang="en-US" sz="1200" dirty="0" err="1" smtClean="0">
                <a:solidFill>
                  <a:srgbClr val="000000"/>
                </a:solidFill>
              </a:rPr>
              <a:t>programmes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in only 25% of 48 countries:                      </a:t>
            </a:r>
            <a:r>
              <a:rPr lang="en-US" sz="1200" b="1" dirty="0">
                <a:solidFill>
                  <a:srgbClr val="000000"/>
                </a:solidFill>
              </a:rPr>
              <a:t>predominant mode of support </a:t>
            </a:r>
            <a:r>
              <a:rPr lang="en-US" sz="1200" dirty="0" smtClean="0">
                <a:solidFill>
                  <a:srgbClr val="000000"/>
                </a:solidFill>
              </a:rPr>
              <a:t>is </a:t>
            </a:r>
            <a:r>
              <a:rPr lang="en-US" sz="1200" dirty="0">
                <a:solidFill>
                  <a:srgbClr val="000000"/>
                </a:solidFill>
              </a:rPr>
              <a:t>technical assistance and capacity </a:t>
            </a:r>
            <a:r>
              <a:rPr lang="en-US" sz="1200" dirty="0" smtClean="0">
                <a:solidFill>
                  <a:srgbClr val="000000"/>
                </a:solidFill>
              </a:rPr>
              <a:t>building of MOH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6-03-01 at 5.5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951" y="1205855"/>
            <a:ext cx="3070283" cy="4377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82" y="3030762"/>
            <a:ext cx="4767287" cy="2627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84995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hlinkClick r:id="rId4"/>
              </a:rPr>
              <a:t>http://</a:t>
            </a:r>
            <a:r>
              <a:rPr lang="en-GB" sz="1400" dirty="0" smtClean="0">
                <a:hlinkClick r:id="rId4"/>
              </a:rPr>
              <a:t>bit.ly/1PnwHnq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153149"/>
            <a:ext cx="5318449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l"/>
            <a:r>
              <a:rPr lang="en-GB" sz="2800" b="1" dirty="0" smtClean="0">
                <a:latin typeface="Gill Sans MT" panose="020B0502020104020203" pitchFamily="34" charset="0"/>
              </a:rPr>
              <a:t>World Vision Global CHW programme</a:t>
            </a:r>
            <a:endParaRPr lang="en-GB" sz="3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273" y="21158"/>
            <a:ext cx="3368351" cy="2724538"/>
          </a:xfrm>
        </p:spPr>
        <p:txBody>
          <a:bodyPr/>
          <a:lstStyle/>
          <a:p>
            <a:pPr lvl="0" defTabSz="914400" eaLnBrk="0" hangingPunct="0"/>
            <a:r>
              <a:rPr lang="en-US" altLang="en-US" sz="24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Timed and Targeted Counselling for Health and Nutrition, 2nd edition: </a:t>
            </a:r>
            <a:r>
              <a:rPr lang="en-US" altLang="en-US" sz="2400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/>
            </a:r>
            <a:br>
              <a:rPr lang="en-US" altLang="en-US" sz="2400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</a:br>
            <a:r>
              <a:rPr lang="en-US" altLang="en-US" sz="1600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A </a:t>
            </a:r>
            <a:r>
              <a:rPr lang="en-US" altLang="en-US" sz="16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Comprehensive Training Course for Community Health Workers</a:t>
            </a:r>
            <a:br>
              <a:rPr lang="en-US" altLang="en-US" sz="16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</a:br>
            <a:r>
              <a:rPr lang="en-US" altLang="en-US" sz="1050" dirty="0">
                <a:solidFill>
                  <a:srgbClr val="033F62"/>
                </a:solidFill>
                <a:latin typeface="Arial" panose="020B0604020202020204" pitchFamily="34" charset="0"/>
                <a:ea typeface="Helvetica Neue"/>
                <a:hlinkClick r:id="rId2"/>
              </a:rPr>
              <a:t>© World Vision International</a:t>
            </a:r>
            <a:r>
              <a:rPr lang="en-US" altLang="en-US" sz="1050" dirty="0">
                <a:solidFill>
                  <a:srgbClr val="033F62"/>
                </a:solidFill>
                <a:latin typeface="Arial" panose="020B0604020202020204" pitchFamily="34" charset="0"/>
                <a:ea typeface="Helvetica Neue"/>
              </a:rPr>
              <a:t>, </a:t>
            </a:r>
            <a:r>
              <a:rPr lang="en-US" altLang="en-US" sz="1050" dirty="0" smtClean="0">
                <a:solidFill>
                  <a:srgbClr val="033F62"/>
                </a:solidFill>
                <a:latin typeface="Arial" panose="020B0604020202020204" pitchFamily="34" charset="0"/>
                <a:ea typeface="Helvetica Neue"/>
              </a:rPr>
              <a:t>2015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95675" y="3088433"/>
            <a:ext cx="3278349" cy="3085175"/>
          </a:xfrm>
        </p:spPr>
        <p:txBody>
          <a:bodyPr/>
          <a:lstStyle/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dirty="0" smtClean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dirty="0" smtClean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dirty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dirty="0" smtClean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dirty="0" smtClean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dirty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dirty="0" smtClean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100" dirty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100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All </a:t>
            </a:r>
            <a:r>
              <a:rPr lang="en-US" altLang="en-US" sz="11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materials and tools are available at </a:t>
            </a:r>
            <a:r>
              <a:rPr lang="en-US" altLang="en-US" sz="1100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hlinkClick r:id="rId3"/>
              </a:rPr>
              <a:t>www.wvi.org/health</a:t>
            </a:r>
            <a:r>
              <a:rPr lang="en-US" altLang="en-US" sz="1100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, and also from our partners’ sites: </a:t>
            </a:r>
          </a:p>
        </p:txBody>
      </p:sp>
      <p:pic>
        <p:nvPicPr>
          <p:cNvPr id="1026" name="Picture 2" descr="Timed and Targeted Counselling for Health and Nutrition, 2nd edition: A Comprehensive Training Course for Community Health Worker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3" r="15175"/>
          <a:stretch/>
        </p:blipFill>
        <p:spPr bwMode="auto">
          <a:xfrm>
            <a:off x="7106240" y="3452326"/>
            <a:ext cx="2015413" cy="20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7805"/>
            <a:ext cx="3400038" cy="20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448" y="5463725"/>
            <a:ext cx="1828800" cy="676275"/>
          </a:xfrm>
          <a:prstGeom prst="rect">
            <a:avLst/>
          </a:prstGeom>
        </p:spPr>
      </p:pic>
      <p:pic>
        <p:nvPicPr>
          <p:cNvPr id="1032" name="Picture 8" descr="http://www.chwcentral.org/sites/all/themes/chw7/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161" y="5414991"/>
            <a:ext cx="2900786" cy="6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21869" y="1050965"/>
            <a:ext cx="54997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defTabSz="914400" eaLnBrk="0" hangingPunct="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3 modular course following the lifecycle approach from pregnancy to 24 months, with special care for vulnerable </a:t>
            </a:r>
            <a:r>
              <a:rPr lang="en-US" alt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cases, mental health and ECCD</a:t>
            </a:r>
          </a:p>
          <a:p>
            <a:pPr marL="171450" lvl="0" indent="-171450" defTabSz="914400" eaLnBrk="0" hangingPunct="0">
              <a:buFont typeface="Arial" panose="020B0604020202020204" pitchFamily="34" charset="0"/>
              <a:buChar char="•"/>
            </a:pPr>
            <a:endParaRPr lang="en-US" altLang="en-US" sz="800" dirty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‘Family-</a:t>
            </a:r>
            <a:r>
              <a:rPr lang="en-US" altLang="en-US" sz="1400" dirty="0" err="1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centred</a:t>
            </a:r>
            <a:r>
              <a:rPr lang="en-US" alt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’ dialogue counselling (</a:t>
            </a:r>
            <a:r>
              <a:rPr lang="en-US" altLang="en-US" sz="1400" i="1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yes that includes men!)</a:t>
            </a:r>
            <a:endParaRPr lang="en-US" altLang="en-US" sz="1400" dirty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indent="-171450" defTabSz="914400" eaLnBrk="0" hangingPunct="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Comprehensive guidance for peer supervision and data monitoring tools adapted for low literacy/numeracy contexts</a:t>
            </a:r>
          </a:p>
          <a:p>
            <a:pPr marL="171450" indent="-171450" defTabSz="914400" eaLnBrk="0" hangingPunct="0">
              <a:buFont typeface="Arial" panose="020B0604020202020204" pitchFamily="34" charset="0"/>
              <a:buChar char="•"/>
            </a:pPr>
            <a:endParaRPr lang="en-US" altLang="en-US" sz="900" dirty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Trainers Guide, multimedia resources suite and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mHealth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 application</a:t>
            </a:r>
          </a:p>
          <a:p>
            <a:pPr marL="171450" lvl="0" indent="-171450" defTabSz="914400" eaLnBrk="0" hangingPunct="0">
              <a:buFont typeface="Arial" panose="020B0604020202020204" pitchFamily="34" charset="0"/>
              <a:buChar char="•"/>
            </a:pPr>
            <a:endParaRPr lang="en-US" altLang="en-US" sz="800" dirty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lvl="0" indent="-171450" defTabSz="914400" eaLnBrk="0" hangingPunct="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Detailed country contextualization guidance</a:t>
            </a:r>
          </a:p>
          <a:p>
            <a:pPr marL="171450" lvl="0" indent="-171450" defTabSz="914400" eaLnBrk="0" hangingPunct="0">
              <a:buFont typeface="Arial" panose="020B0604020202020204" pitchFamily="34" charset="0"/>
              <a:buChar char="•"/>
            </a:pPr>
            <a:endParaRPr lang="en-US" altLang="en-US" sz="800" dirty="0">
              <a:solidFill>
                <a:srgbClr val="333333"/>
              </a:solidFill>
              <a:latin typeface="Arial" panose="020B0604020202020204" pitchFamily="34" charset="0"/>
              <a:ea typeface="Helvetica Neue"/>
            </a:endParaRPr>
          </a:p>
          <a:p>
            <a:pPr marL="171450" indent="-171450" defTabSz="914400" eaLnBrk="0" hangingPunct="0">
              <a:buFont typeface="Arial" panose="020B0604020202020204" pitchFamily="34" charset="0"/>
              <a:buChar char="•"/>
            </a:pPr>
            <a:r>
              <a:rPr lang="en-US" altLang="en-US" sz="1400" dirty="0" err="1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mHealth</a:t>
            </a:r>
            <a:r>
              <a:rPr lang="en-US" alt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 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</a:rPr>
              <a:t>applications available on request.</a:t>
            </a:r>
            <a:endParaRPr lang="en-GB" sz="14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0753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44" y="2399713"/>
            <a:ext cx="8567604" cy="3363642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11097" y="597743"/>
            <a:ext cx="6286500" cy="40005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sz="2400" b="1" dirty="0" smtClean="0">
                <a:solidFill>
                  <a:schemeClr val="tx1"/>
                </a:solidFill>
              </a:rPr>
              <a:t>GLOBAL TTC PORTFOLIO- April 2016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289" y="1139216"/>
            <a:ext cx="1620000" cy="253916"/>
          </a:xfrm>
          <a:prstGeom prst="rect">
            <a:avLst/>
          </a:prstGeom>
          <a:solidFill>
            <a:srgbClr val="0000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Gill Sans MT" panose="020B0502020104020203" pitchFamily="34" charset="0"/>
              </a:rPr>
              <a:t>SCALING UP </a:t>
            </a:r>
            <a:r>
              <a:rPr lang="en-US" sz="105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TTC (10)</a:t>
            </a:r>
            <a:endParaRPr lang="en-US" sz="10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5705" y="1139216"/>
            <a:ext cx="1816224" cy="253916"/>
          </a:xfrm>
          <a:prstGeom prst="rect">
            <a:avLst/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Gill Sans MT" panose="020B0502020104020203" pitchFamily="34" charset="0"/>
              </a:rPr>
              <a:t>IMPLEMENTING (11)</a:t>
            </a:r>
            <a:endParaRPr lang="en-US" sz="1050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8730" y="1134372"/>
            <a:ext cx="1485900" cy="25391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Gill Sans MT" panose="020B0502020104020203" pitchFamily="34" charset="0"/>
              </a:rPr>
              <a:t>PREPARATORY (7)</a:t>
            </a:r>
            <a:endParaRPr lang="en-US" sz="1050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1430" y="1145495"/>
            <a:ext cx="1485900" cy="253916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Gill Sans MT" panose="020B0502020104020203" pitchFamily="34" charset="0"/>
              </a:rPr>
              <a:t>IN CONSULTATION</a:t>
            </a:r>
            <a:endParaRPr lang="en-US" sz="1050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2929" y="1581473"/>
            <a:ext cx="1809000" cy="646331"/>
          </a:xfrm>
          <a:prstGeom prst="rect">
            <a:avLst/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Gill Sans MT" pitchFamily="34" charset="0"/>
              </a:rPr>
              <a:t>Armenia, Afghanistan, Cambodia, Guatemala, Honduras, Jordan, Malawi,  Mozambique, Somalia, Tanzania, Zambia,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8730" y="1573361"/>
            <a:ext cx="14859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Gill Sans MT" pitchFamily="34" charset="0"/>
              </a:rPr>
              <a:t>Chad, Ecuador, Senegal, Sudan, South Sudan, South Africa, Lesotho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1430" y="1582914"/>
            <a:ext cx="1485900" cy="41549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ill Sans MT" panose="020B0502020104020203" pitchFamily="34" charset="0"/>
              </a:rPr>
              <a:t>Niger,  Mali, </a:t>
            </a:r>
            <a:r>
              <a:rPr lang="en-US" sz="1000" dirty="0">
                <a:latin typeface="Gill Sans MT" panose="020B0502020104020203" pitchFamily="34" charset="0"/>
              </a:rPr>
              <a:t>Haiti</a:t>
            </a:r>
            <a:r>
              <a:rPr lang="en-US" sz="1050" dirty="0">
                <a:latin typeface="Gill Sans MT" panose="020B0502020104020203" pitchFamily="34" charset="0"/>
              </a:rPr>
              <a:t>, Pakistan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289" y="1593021"/>
            <a:ext cx="1620000" cy="646331"/>
          </a:xfrm>
          <a:prstGeom prst="rect">
            <a:avLst/>
          </a:prstGeom>
          <a:solidFill>
            <a:srgbClr val="0000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Gill Sans MT" panose="020B0502020104020203" pitchFamily="34" charset="0"/>
              </a:rPr>
              <a:t>Uganda, Burundi, </a:t>
            </a:r>
            <a:r>
              <a:rPr lang="en-GB" sz="900" dirty="0">
                <a:solidFill>
                  <a:schemeClr val="bg1"/>
                </a:solidFill>
              </a:rPr>
              <a:t>Ethiopia, </a:t>
            </a:r>
            <a:r>
              <a:rPr lang="en-US" sz="900" dirty="0">
                <a:solidFill>
                  <a:schemeClr val="bg1"/>
                </a:solidFill>
                <a:latin typeface="Gill Sans MT" panose="020B0502020104020203" pitchFamily="34" charset="0"/>
              </a:rPr>
              <a:t>India, JWBG, Sierra Leone, Swaziland, Mauritania, Kenya, Ghana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038" name="Picture 14" descr="http://solutionscara.com/wp-content/uploads/revslider/home_slidedeck/pushpin-google-h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000" y="4423594"/>
            <a:ext cx="201452" cy="1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solutionscara.com/wp-content/uploads/revslider/home_slidedeck/pushpin-google-h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545" y="3698272"/>
            <a:ext cx="201452" cy="1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://solutionscara.com/wp-content/uploads/revslider/home_slidedeck/pushpin-google-h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707" y="3243332"/>
            <a:ext cx="201452" cy="1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solutionscara.com/wp-content/uploads/revslider/home_slidedeck/pushpin-google-h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345" y="3928563"/>
            <a:ext cx="201452" cy="1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olutionscara.com/wp-content/uploads/revslider/home_slidedeck/pushpin-google-h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063" y="4146338"/>
            <a:ext cx="201452" cy="1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solutionscara.com/wp-content/uploads/revslider/home_slidedeck/pushpin-google-h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104" y="4423594"/>
            <a:ext cx="201452" cy="1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http://solutionscara.com/wp-content/uploads/revslider/home_slidedeck/pushpin-google-h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436" y="3911998"/>
            <a:ext cx="201452" cy="1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solutionscara.com/wp-content/uploads/revslider/home_slidedeck/pushpin-google-h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46" y="5082501"/>
            <a:ext cx="201452" cy="1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6394" y="5045522"/>
            <a:ext cx="1644910" cy="53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/>
              <a:t>mHealth</a:t>
            </a:r>
            <a:r>
              <a:rPr lang="en-GB" sz="1050" dirty="0"/>
              <a:t> TTC</a:t>
            </a:r>
          </a:p>
          <a:p>
            <a:endParaRPr lang="en-GB" sz="788" dirty="0"/>
          </a:p>
          <a:p>
            <a:r>
              <a:rPr lang="en-GB" sz="1050" dirty="0"/>
              <a:t>operations research</a:t>
            </a:r>
          </a:p>
        </p:txBody>
      </p:sp>
      <p:pic>
        <p:nvPicPr>
          <p:cNvPr id="1040" name="Picture 16" descr="http://2.bp.blogspot.com/-RNtH4IPqiBY/UilHSf_G8RI/AAAAAAAAAbo/RXgn4dbQiI4/s1600/magnifying-glass-icon-shootingsta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8915" y="3566872"/>
            <a:ext cx="149920" cy="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://2.bp.blogspot.com/-RNtH4IPqiBY/UilHSf_G8RI/AAAAAAAAAbo/RXgn4dbQiI4/s1600/magnifying-glass-icon-shootingsta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87624" y="4083357"/>
            <a:ext cx="149920" cy="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://2.bp.blogspot.com/-RNtH4IPqiBY/UilHSf_G8RI/AAAAAAAAAbo/RXgn4dbQiI4/s1600/magnifying-glass-icon-shootingsta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59348" y="4519304"/>
            <a:ext cx="149920" cy="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://2.bp.blogspot.com/-RNtH4IPqiBY/UilHSf_G8RI/AAAAAAAAAbo/RXgn4dbQiI4/s1600/magnifying-glass-icon-shootingsta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14306" y="3662584"/>
            <a:ext cx="149920" cy="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://2.bp.blogspot.com/-RNtH4IPqiBY/UilHSf_G8RI/AAAAAAAAAbo/RXgn4dbQiI4/s1600/magnifying-glass-icon-shootingsta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62997" y="2837101"/>
            <a:ext cx="149920" cy="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://2.bp.blogspot.com/-RNtH4IPqiBY/UilHSf_G8RI/AAAAAAAAAbo/RXgn4dbQiI4/s1600/magnifying-glass-icon-shootingsta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47030" y="3126765"/>
            <a:ext cx="149920" cy="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://2.bp.blogspot.com/-RNtH4IPqiBY/UilHSf_G8RI/AAAAAAAAAbo/RXgn4dbQiI4/s1600/magnifying-glass-icon-shootingsta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42735" y="3752137"/>
            <a:ext cx="149920" cy="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http://2.bp.blogspot.com/-RNtH4IPqiBY/UilHSf_G8RI/AAAAAAAAAbo/RXgn4dbQiI4/s1600/magnifying-glass-icon-shootingsta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46033" y="3011655"/>
            <a:ext cx="149920" cy="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2.bp.blogspot.com/-RNtH4IPqiBY/UilHSf_G8RI/AAAAAAAAAbo/RXgn4dbQiI4/s1600/magnifying-glass-icon-shootingsta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5619" y="5393881"/>
            <a:ext cx="149920" cy="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74135" y="2532930"/>
            <a:ext cx="1446447" cy="727122"/>
          </a:xfrm>
          <a:prstGeom prst="rect">
            <a:avLst/>
          </a:prstGeom>
          <a:solidFill>
            <a:srgbClr val="FF858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u="sng" dirty="0" err="1">
                <a:latin typeface="Gill Sans MT" panose="020B0502020104020203" pitchFamily="34" charset="0"/>
              </a:rPr>
              <a:t>mHealth</a:t>
            </a:r>
            <a:r>
              <a:rPr lang="en-GB" sz="825" b="1" u="sng" dirty="0">
                <a:latin typeface="Gill Sans MT" panose="020B0502020104020203" pitchFamily="34" charset="0"/>
              </a:rPr>
              <a:t>-ttC: </a:t>
            </a:r>
          </a:p>
          <a:p>
            <a:r>
              <a:rPr lang="en-GB" sz="825" dirty="0">
                <a:latin typeface="Gill Sans MT" panose="020B0502020104020203" pitchFamily="34" charset="0"/>
              </a:rPr>
              <a:t>India, Tanzania, Kenya, Zambia, Uganda, Mozambique, Sierra Leone, Honduras (new)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5191" y="3299023"/>
            <a:ext cx="1446447" cy="72712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u="sng" dirty="0">
                <a:latin typeface="Gill Sans MT" panose="020B0502020104020203" pitchFamily="34" charset="0"/>
              </a:rPr>
              <a:t>Operations research: </a:t>
            </a:r>
          </a:p>
          <a:p>
            <a:r>
              <a:rPr lang="en-GB" sz="825" i="1" dirty="0" err="1">
                <a:latin typeface="Gill Sans MT" panose="020B0502020104020203" pitchFamily="34" charset="0"/>
              </a:rPr>
              <a:t>chNIS</a:t>
            </a:r>
            <a:r>
              <a:rPr lang="en-GB" sz="825" i="1" dirty="0">
                <a:latin typeface="Gill Sans MT" panose="020B0502020104020203" pitchFamily="34" charset="0"/>
              </a:rPr>
              <a:t> Study: </a:t>
            </a:r>
            <a:r>
              <a:rPr lang="en-GB" sz="825" dirty="0">
                <a:latin typeface="Gill Sans MT" panose="020B0502020104020203" pitchFamily="34" charset="0"/>
              </a:rPr>
              <a:t>Guatemala, Cambodia, Zambia, Kenya</a:t>
            </a:r>
          </a:p>
          <a:p>
            <a:r>
              <a:rPr lang="en-GB" sz="825" i="1" dirty="0">
                <a:latin typeface="Gill Sans MT" panose="020B0502020104020203" pitchFamily="34" charset="0"/>
              </a:rPr>
              <a:t>Other:  </a:t>
            </a:r>
            <a:r>
              <a:rPr lang="en-GB" sz="825" dirty="0">
                <a:latin typeface="Gill Sans MT" panose="020B0502020104020203" pitchFamily="34" charset="0"/>
              </a:rPr>
              <a:t>JWBG, Armenia, Sierra Leone, Afghanistan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1990" y="5763355"/>
            <a:ext cx="301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28 COUNTRIES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147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78" y="-221673"/>
            <a:ext cx="3526972" cy="1162050"/>
          </a:xfrm>
        </p:spPr>
        <p:txBody>
          <a:bodyPr/>
          <a:lstStyle/>
          <a:p>
            <a:r>
              <a:rPr lang="en-GB" sz="4000" dirty="0" smtClean="0"/>
              <a:t>Achievements 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1509745"/>
            <a:ext cx="5111750" cy="4691063"/>
          </a:xfrm>
        </p:spPr>
        <p:txBody>
          <a:bodyPr/>
          <a:lstStyle/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333333"/>
                </a:solidFill>
                <a:latin typeface="Gill Sans MT" panose="020B0502020104020203" pitchFamily="34" charset="0"/>
                <a:ea typeface="Helvetica Neue"/>
              </a:rPr>
              <a:t>TTC </a:t>
            </a:r>
            <a:r>
              <a:rPr lang="en-US" altLang="en-US" sz="1800" dirty="0" smtClean="0">
                <a:solidFill>
                  <a:srgbClr val="333333"/>
                </a:solidFill>
                <a:latin typeface="Gill Sans MT" panose="020B0502020104020203" pitchFamily="34" charset="0"/>
                <a:ea typeface="Helvetica Neue"/>
              </a:rPr>
              <a:t>2</a:t>
            </a:r>
            <a:r>
              <a:rPr lang="en-US" altLang="en-US" sz="1800" baseline="30000" dirty="0" smtClean="0">
                <a:solidFill>
                  <a:srgbClr val="333333"/>
                </a:solidFill>
                <a:latin typeface="Gill Sans MT" panose="020B0502020104020203" pitchFamily="34" charset="0"/>
                <a:ea typeface="Helvetica Neue"/>
              </a:rPr>
              <a:t>nd</a:t>
            </a:r>
            <a:r>
              <a:rPr lang="en-US" altLang="en-US" sz="1800" dirty="0" smtClean="0">
                <a:solidFill>
                  <a:srgbClr val="333333"/>
                </a:solidFill>
                <a:latin typeface="Gill Sans MT" panose="020B0502020104020203" pitchFamily="34" charset="0"/>
                <a:ea typeface="Helvetica Neue"/>
              </a:rPr>
              <a:t> edition Curriculum translated </a:t>
            </a:r>
            <a:r>
              <a:rPr lang="en-US" altLang="en-US" sz="1800" dirty="0">
                <a:solidFill>
                  <a:srgbClr val="333333"/>
                </a:solidFill>
                <a:latin typeface="Gill Sans MT" panose="020B0502020104020203" pitchFamily="34" charset="0"/>
                <a:ea typeface="Helvetica Neue"/>
              </a:rPr>
              <a:t>in English, French, Spanish, Portuguese &amp; </a:t>
            </a:r>
            <a:r>
              <a:rPr lang="en-US" altLang="en-US" sz="1800" dirty="0" smtClean="0">
                <a:solidFill>
                  <a:srgbClr val="333333"/>
                </a:solidFill>
                <a:latin typeface="Gill Sans MT" panose="020B0502020104020203" pitchFamily="34" charset="0"/>
                <a:ea typeface="Helvetica Neue"/>
              </a:rPr>
              <a:t>Arabic*</a:t>
            </a: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Implementation underway in 28 countries</a:t>
            </a: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2015 – Kenya MOH revised national MNC module to include components of TTC-2 (psychological first aid, supportive care for most vulnerable and dialogue/storytelling methodology)</a:t>
            </a: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171450" lvl="0" indent="-171450" defTabSz="9144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Adopted in part or full in national CHW curricula in Swaziland, Mauritania, Ghana, Kenya, Tanzania, Uganda, JWBG*</a:t>
            </a:r>
          </a:p>
          <a:p>
            <a:pPr marL="0" lvl="0" indent="0" defTabSz="914400" eaLnBrk="0" hangingPunct="0"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9593"/>
            <a:ext cx="2985796" cy="1986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61" y="3591856"/>
            <a:ext cx="3004457" cy="20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3|0.8|0.7|0.8|0.2|0.1|0.2"/>
</p:tagLst>
</file>

<file path=ppt/theme/theme1.xml><?xml version="1.0" encoding="utf-8"?>
<a:theme xmlns:a="http://schemas.openxmlformats.org/drawingml/2006/main" name="WV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WV Powerpoint template.thmx</Template>
  <TotalTime>0</TotalTime>
  <Words>674</Words>
  <Application>Microsoft Office PowerPoint</Application>
  <PresentationFormat>On-screen Show (4:3)</PresentationFormat>
  <Paragraphs>90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WV Powerpoint template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World Vision’s Global  CHW Programme</vt:lpstr>
      <vt:lpstr>PowerPoint Presentation</vt:lpstr>
      <vt:lpstr>PowerPoint Presentation</vt:lpstr>
      <vt:lpstr>Our Commitment at Recife</vt:lpstr>
      <vt:lpstr>PowerPoint Presentation</vt:lpstr>
      <vt:lpstr>Timed and Targeted Counselling for Health and Nutrition, 2nd edition:  A Comprehensive Training Course for Community Health Workers © World Vision International, 2015</vt:lpstr>
      <vt:lpstr>PowerPoint Presentation</vt:lpstr>
      <vt:lpstr>Achievements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Cisney</dc:creator>
  <cp:lastModifiedBy>Sarah Crass</cp:lastModifiedBy>
  <cp:revision>86</cp:revision>
  <dcterms:created xsi:type="dcterms:W3CDTF">2015-12-31T13:36:55Z</dcterms:created>
  <dcterms:modified xsi:type="dcterms:W3CDTF">2016-04-20T21:33:05Z</dcterms:modified>
</cp:coreProperties>
</file>