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13"/>
  </p:notesMasterIdLst>
  <p:sldIdLst>
    <p:sldId id="256" r:id="rId2"/>
    <p:sldId id="257" r:id="rId3"/>
    <p:sldId id="258" r:id="rId4"/>
    <p:sldId id="259" r:id="rId5"/>
    <p:sldId id="260" r:id="rId6"/>
    <p:sldId id="269" r:id="rId7"/>
    <p:sldId id="262" r:id="rId8"/>
    <p:sldId id="263" r:id="rId9"/>
    <p:sldId id="264" r:id="rId10"/>
    <p:sldId id="268"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1587B6-35C0-C743-ADBC-39CCB3437A24}" type="datetimeFigureOut">
              <a:rPr lang="en-US" smtClean="0"/>
              <a:t>3/30/2016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8DC8F-8702-AF44-9A03-F01C6FBA54EE}" type="slidenum">
              <a:rPr lang="en-US" smtClean="0"/>
              <a:t>‹#›</a:t>
            </a:fld>
            <a:endParaRPr lang="en-US"/>
          </a:p>
        </p:txBody>
      </p:sp>
    </p:spTree>
    <p:extLst>
      <p:ext uri="{BB962C8B-B14F-4D97-AF65-F5344CB8AC3E}">
        <p14:creationId xmlns:p14="http://schemas.microsoft.com/office/powerpoint/2010/main" val="3652305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Barrier Analysis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 methodology for better understanding the underlying determinants or factors that influence individual behavior choice </a:t>
            </a:r>
            <a:endParaRPr lang="en-US" u="sng"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 rapid evaluation, mixed-method tool used to identify gaps between knowledge and behavior</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F248DC8F-8702-AF44-9A03-F01C6FBA54EE}" type="slidenum">
              <a:rPr lang="en-US" smtClean="0"/>
              <a:t>3</a:t>
            </a:fld>
            <a:endParaRPr lang="en-US"/>
          </a:p>
        </p:txBody>
      </p:sp>
    </p:spTree>
    <p:extLst>
      <p:ext uri="{BB962C8B-B14F-4D97-AF65-F5344CB8AC3E}">
        <p14:creationId xmlns:p14="http://schemas.microsoft.com/office/powerpoint/2010/main" val="64997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F248DC8F-8702-AF44-9A03-F01C6FBA54EE}" type="slidenum">
              <a:rPr lang="en-US" smtClean="0"/>
              <a:t>4</a:t>
            </a:fld>
            <a:endParaRPr lang="en-US"/>
          </a:p>
        </p:txBody>
      </p:sp>
    </p:spTree>
    <p:extLst>
      <p:ext uri="{BB962C8B-B14F-4D97-AF65-F5344CB8AC3E}">
        <p14:creationId xmlns:p14="http://schemas.microsoft.com/office/powerpoint/2010/main" val="381214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Guate</a:t>
            </a:r>
            <a:r>
              <a:rPr lang="en-US" dirty="0" smtClean="0"/>
              <a:t> – Title II Food for Peace program</a:t>
            </a:r>
          </a:p>
          <a:p>
            <a:r>
              <a:rPr lang="en-US" dirty="0" err="1" smtClean="0"/>
              <a:t>Ug</a:t>
            </a:r>
            <a:r>
              <a:rPr lang="en-US" dirty="0" smtClean="0"/>
              <a:t> – USAID</a:t>
            </a:r>
          </a:p>
          <a:p>
            <a:r>
              <a:rPr lang="en-US" dirty="0" smtClean="0"/>
              <a:t>Niger – Food</a:t>
            </a:r>
            <a:r>
              <a:rPr lang="en-US" baseline="0" dirty="0" smtClean="0"/>
              <a:t> for Peace</a:t>
            </a:r>
          </a:p>
          <a:p>
            <a:r>
              <a:rPr lang="en-US" baseline="0" dirty="0" smtClean="0"/>
              <a:t>E-CAP – OFDA</a:t>
            </a:r>
          </a:p>
          <a:p>
            <a:r>
              <a:rPr lang="en-US" baseline="0" dirty="0" smtClean="0"/>
              <a:t>TL – Swiss</a:t>
            </a:r>
          </a:p>
          <a:p>
            <a:r>
              <a:rPr lang="en-US" baseline="0" dirty="0" smtClean="0"/>
              <a:t>DRC - ??</a:t>
            </a:r>
          </a:p>
          <a:p>
            <a:r>
              <a:rPr lang="en-US" baseline="0" dirty="0" smtClean="0"/>
              <a:t>Tajikistan - ??</a:t>
            </a:r>
            <a:endParaRPr lang="en-US" dirty="0"/>
          </a:p>
        </p:txBody>
      </p:sp>
      <p:sp>
        <p:nvSpPr>
          <p:cNvPr id="4" name="Slide Number Placeholder 3"/>
          <p:cNvSpPr>
            <a:spLocks noGrp="1"/>
          </p:cNvSpPr>
          <p:nvPr>
            <p:ph type="sldNum" sz="quarter" idx="10"/>
          </p:nvPr>
        </p:nvSpPr>
        <p:spPr/>
        <p:txBody>
          <a:bodyPr/>
          <a:lstStyle/>
          <a:p>
            <a:fld id="{F248DC8F-8702-AF44-9A03-F01C6FBA54EE}" type="slidenum">
              <a:rPr lang="en-US" smtClean="0"/>
              <a:t>5</a:t>
            </a:fld>
            <a:endParaRPr lang="en-US"/>
          </a:p>
        </p:txBody>
      </p:sp>
    </p:spTree>
    <p:extLst>
      <p:ext uri="{BB962C8B-B14F-4D97-AF65-F5344CB8AC3E}">
        <p14:creationId xmlns:p14="http://schemas.microsoft.com/office/powerpoint/2010/main" val="209544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It is important to note however, that in the majority of these cases survey respondents did not cite a lack of knowledge about the behavior as the issue.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While it is well accepted that individuals do not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decisions in a bubble and rather they are often affected by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opinions of those around them, these studies help to identify exactly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are the most important influencers so that they can be included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 targets of intervention activities.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An example of this is the GHG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 in Uganda, where Doers identified husbands as approving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certain health behaviors (such as exclusive breastfeeding, dietary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supplementation of lactating women, facility-based delivery,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attendance at antenatal care visits), while Non-Doers perceived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their spouses would not approve</a:t>
            </a:r>
            <a:endParaRPr lang="en-US" dirty="0" smtClean="0"/>
          </a:p>
        </p:txBody>
      </p:sp>
      <p:sp>
        <p:nvSpPr>
          <p:cNvPr id="4" name="Slide Number Placeholder 3"/>
          <p:cNvSpPr>
            <a:spLocks noGrp="1"/>
          </p:cNvSpPr>
          <p:nvPr>
            <p:ph type="sldNum" sz="quarter" idx="10"/>
          </p:nvPr>
        </p:nvSpPr>
        <p:spPr/>
        <p:txBody>
          <a:bodyPr/>
          <a:lstStyle/>
          <a:p>
            <a:fld id="{F248DC8F-8702-AF44-9A03-F01C6FBA54EE}" type="slidenum">
              <a:rPr lang="en-US" smtClean="0"/>
              <a:t>7</a:t>
            </a:fld>
            <a:endParaRPr lang="en-US"/>
          </a:p>
        </p:txBody>
      </p:sp>
    </p:spTree>
    <p:extLst>
      <p:ext uri="{BB962C8B-B14F-4D97-AF65-F5344CB8AC3E}">
        <p14:creationId xmlns:p14="http://schemas.microsoft.com/office/powerpoint/2010/main" val="39331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successful experiences conducting more traditional studies on infant care practices, the Guatemala team decided to employ Barrier Analysis to look into pre- and post-harvest practices to reduce </a:t>
            </a:r>
            <a:r>
              <a:rPr lang="en-US" sz="1200" kern="1200" dirty="0" err="1" smtClean="0">
                <a:solidFill>
                  <a:schemeClr val="tx1"/>
                </a:solidFill>
                <a:effectLst/>
                <a:latin typeface="+mn-lt"/>
                <a:ea typeface="+mn-ea"/>
                <a:cs typeface="+mn-cs"/>
              </a:rPr>
              <a:t>aflatoxin</a:t>
            </a:r>
            <a:r>
              <a:rPr lang="en-US" sz="1200" kern="1200" dirty="0" smtClean="0">
                <a:solidFill>
                  <a:schemeClr val="tx1"/>
                </a:solidFill>
                <a:effectLst/>
                <a:latin typeface="+mn-lt"/>
                <a:ea typeface="+mn-ea"/>
                <a:cs typeface="+mn-cs"/>
              </a:rPr>
              <a:t> (a carcinogen produced by the parasitic mold of the </a:t>
            </a:r>
            <a:r>
              <a:rPr lang="en-US" sz="1200" kern="1200" dirty="0" err="1" smtClean="0">
                <a:solidFill>
                  <a:schemeClr val="tx1"/>
                </a:solidFill>
                <a:effectLst/>
                <a:latin typeface="+mn-lt"/>
                <a:ea typeface="+mn-ea"/>
                <a:cs typeface="+mn-cs"/>
              </a:rPr>
              <a:t>Aspergillus</a:t>
            </a:r>
            <a:r>
              <a:rPr lang="en-US" sz="1200" kern="1200" dirty="0" smtClean="0">
                <a:solidFill>
                  <a:schemeClr val="tx1"/>
                </a:solidFill>
                <a:effectLst/>
                <a:latin typeface="+mn-lt"/>
                <a:ea typeface="+mn-ea"/>
                <a:cs typeface="+mn-cs"/>
              </a:rPr>
              <a:t> family linked to stunting) contamination in maize. The results point to some interesting determining factors that should be considered by future projects, including the lack of awareness of positive consequences, the difficulty in accessing materials, and the perception of God’s will regarding the promoted practices. It should also be noted that the questionnaires used in these studies were subsequently shared with the team in Timor </a:t>
            </a:r>
            <a:r>
              <a:rPr lang="en-US" sz="1200" kern="1200" dirty="0" err="1" smtClean="0">
                <a:solidFill>
                  <a:schemeClr val="tx1"/>
                </a:solidFill>
                <a:effectLst/>
                <a:latin typeface="+mn-lt"/>
                <a:ea typeface="+mn-ea"/>
                <a:cs typeface="+mn-cs"/>
              </a:rPr>
              <a:t>Leste</a:t>
            </a:r>
            <a:r>
              <a:rPr lang="en-US" sz="1200" kern="1200" dirty="0" smtClean="0">
                <a:solidFill>
                  <a:schemeClr val="tx1"/>
                </a:solidFill>
                <a:effectLst/>
                <a:latin typeface="+mn-lt"/>
                <a:ea typeface="+mn-ea"/>
                <a:cs typeface="+mn-cs"/>
              </a:rPr>
              <a:t>, where country staff were able to translate them into local language and conduct studies on the same behaviors. </a:t>
            </a:r>
            <a:endParaRPr lang="en-US" dirty="0" smtClean="0"/>
          </a:p>
          <a:p>
            <a:endParaRPr lang="en-US" dirty="0"/>
          </a:p>
        </p:txBody>
      </p:sp>
      <p:sp>
        <p:nvSpPr>
          <p:cNvPr id="4" name="Slide Number Placeholder 3"/>
          <p:cNvSpPr>
            <a:spLocks noGrp="1"/>
          </p:cNvSpPr>
          <p:nvPr>
            <p:ph type="sldNum" sz="quarter" idx="10"/>
          </p:nvPr>
        </p:nvSpPr>
        <p:spPr/>
        <p:txBody>
          <a:bodyPr/>
          <a:lstStyle/>
          <a:p>
            <a:fld id="{F248DC8F-8702-AF44-9A03-F01C6FBA54EE}" type="slidenum">
              <a:rPr lang="en-US" smtClean="0"/>
              <a:t>8</a:t>
            </a:fld>
            <a:endParaRPr lang="en-US"/>
          </a:p>
        </p:txBody>
      </p:sp>
    </p:spTree>
    <p:extLst>
      <p:ext uri="{BB962C8B-B14F-4D97-AF65-F5344CB8AC3E}">
        <p14:creationId xmlns:p14="http://schemas.microsoft.com/office/powerpoint/2010/main" val="1465667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file://localhost/Applications/Microsoft%20Office%202011/Office/Media/Clipart/Bullets.localized/Chevron_MB.gif" TargetMode="External"/><Relationship Id="rId4" Type="http://schemas.openxmlformats.org/officeDocument/2006/relationships/image" Target="../media/image1.gif"/></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Applications/Microsoft%20Office%202011/Office/Media/Clipart/Bullets.localized/Chevron_MB.gif" TargetMode="External"/><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file://localhost/Users/mazana/Documents/MWB%20Design/Clients/Mercy%20Corps/Logos/Mercy%20Corps%20logos/Security_bug_CMYK.png" TargetMode="Externa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Applications/Microsoft%20Office%202011/Office/Media/Clipart/Bullets.localized/Chevron_MB.gif" TargetMode="External"/><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file://localhost/Users/mazana/Documents/MWB%20Design/Clients/Mercy%20Corps/Logos/Mercy%20Corps%20logos/Security_bug_CMYK.png" TargetMode="Externa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Applications/Microsoft%20Office%202011/Office/Media/Clipart/Bullets.localized/Chevron_MB.gif" TargetMode="External"/><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file://localhost/Users/mazana/Documents/MWB%20Design/Clients/Mercy%20Corps/Logos/Mercy%20Corps%20logos/Security_bug_CMYK.png" TargetMode="Externa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Applications/Microsoft%20Office%202011/Office/Media/Clipart/Bullets.localized/Chevron_MB.gif" TargetMode="External"/><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file://localhost/Users/mazana/Documents/MWB%20Design/Clients/Mercy%20Corps/Logos/Mercy%20Corps%20logos/Security_bug_CMYK.png" TargetMode="Externa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mazana/Documents/MWB%20Design/Clients/Mercy%20Corps/Logos/Mercy%20Corps%20logos/Security_bug_CMY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Applications/Microsoft%20Office%202011/Office/Media/Clipart/Bullets.localized/Chevron_MB.gif" TargetMode="External"/><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file://localhost/Users/mazana/Documents/MWB%20Design/Clients/Mercy%20Corps/Logos/Mercy%20Corps%20logos/Security_bug_CMYK.png" TargetMode="Externa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Autofit/>
          </a:bodyPr>
          <a:lstStyle>
            <a:lvl1pPr algn="ctr">
              <a:lnSpc>
                <a:spcPts val="6320"/>
              </a:lnSpc>
              <a:defRPr sz="6600" cap="none">
                <a:solidFill>
                  <a:schemeClr val="tx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371600" y="3808589"/>
            <a:ext cx="6400800" cy="714022"/>
          </a:xfrm>
        </p:spPr>
        <p:txBody>
          <a:bodyPr>
            <a:noAutofit/>
          </a:bodyPr>
          <a:lstStyle>
            <a:lvl1pPr marL="0" indent="0" algn="ctr">
              <a:spcBef>
                <a:spcPts val="0"/>
              </a:spcBef>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7"/>
          <p:cNvSpPr txBox="1">
            <a:spLocks noChangeArrowheads="1"/>
          </p:cNvSpPr>
          <p:nvPr/>
        </p:nvSpPr>
        <p:spPr bwMode="auto">
          <a:xfrm>
            <a:off x="3733800" y="6248400"/>
            <a:ext cx="510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i="1">
                <a:solidFill>
                  <a:srgbClr val="9E1B32"/>
                </a:solidFill>
              </a:rPr>
              <a:t>Saving and improving lives in the world’s toughest places.</a:t>
            </a:r>
          </a:p>
        </p:txBody>
      </p:sp>
      <p:pic>
        <p:nvPicPr>
          <p:cNvPr id="8"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7772400" y="228600"/>
            <a:ext cx="10922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0" hasCustomPrompt="1"/>
          </p:nvPr>
        </p:nvSpPr>
        <p:spPr>
          <a:xfrm>
            <a:off x="1371600" y="5002213"/>
            <a:ext cx="6400800" cy="522287"/>
          </a:xfrm>
        </p:spPr>
        <p:txBody>
          <a:bodyPr>
            <a:noAutofit/>
          </a:bodyPr>
          <a:lstStyle>
            <a:lvl1pPr marL="0" indent="0" algn="ctr">
              <a:buFontTx/>
              <a:buNone/>
              <a:defRPr sz="1800" b="0" i="1"/>
            </a:lvl1pPr>
            <a:lvl2pPr marL="457200" indent="0">
              <a:buFontTx/>
              <a:buNone/>
              <a:defRPr sz="1800" b="0" i="1"/>
            </a:lvl2pPr>
            <a:lvl3pPr marL="914400" indent="0">
              <a:buFontTx/>
              <a:buNone/>
              <a:defRPr sz="1800" b="0" i="1"/>
            </a:lvl3pPr>
            <a:lvl4pPr marL="1371600" indent="0">
              <a:buFontTx/>
              <a:buNone/>
              <a:defRPr sz="1800" b="0" i="1"/>
            </a:lvl4pPr>
            <a:lvl5pPr marL="1828800" indent="0">
              <a:buFontTx/>
              <a:buNone/>
              <a:defRPr sz="1800" b="0" i="1"/>
            </a:lvl5pPr>
          </a:lstStyle>
          <a:p>
            <a:pPr algn="ctr">
              <a:buNone/>
            </a:pPr>
            <a:r>
              <a:rPr lang="en-US" sz="1600" i="1" dirty="0" smtClean="0">
                <a:solidFill>
                  <a:srgbClr val="5A5A59"/>
                </a:solidFill>
              </a:rPr>
              <a:t>Presented by: First Last, Title</a:t>
            </a:r>
            <a:endParaRPr lang="en-US" sz="1600" i="1" dirty="0">
              <a:solidFill>
                <a:srgbClr val="5A5A59"/>
              </a:solidFill>
            </a:endParaRPr>
          </a:p>
        </p:txBody>
      </p:sp>
      <p:sp>
        <p:nvSpPr>
          <p:cNvPr id="9" name="TextBox 7"/>
          <p:cNvSpPr txBox="1">
            <a:spLocks noChangeArrowheads="1"/>
          </p:cNvSpPr>
          <p:nvPr userDrawn="1"/>
        </p:nvSpPr>
        <p:spPr bwMode="auto">
          <a:xfrm>
            <a:off x="3733800" y="6248400"/>
            <a:ext cx="510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i="1">
                <a:solidFill>
                  <a:srgbClr val="9E1B32"/>
                </a:solidFill>
              </a:rPr>
              <a:t>Saving and improving lives in the world’s toughest places.</a:t>
            </a:r>
          </a:p>
        </p:txBody>
      </p:sp>
      <p:pic>
        <p:nvPicPr>
          <p:cNvPr id="11" name="Symbol_bug.png" descr="/Users/mazana/Documents/MWB Design/Clients/Mercy Corps/Logos/Mercy Corps logos/Symbol_bug.png"/>
          <p:cNvPicPr>
            <a:picLocks noChangeAspect="1"/>
          </p:cNvPicPr>
          <p:nvPr userDrawn="1"/>
        </p:nvPicPr>
        <p:blipFill>
          <a:blip r:embed="rId2" r:link="rId3" cstate="screen">
            <a:extLst>
              <a:ext uri="{28A0092B-C50C-407E-A947-70E740481C1C}">
                <a14:useLocalDpi xmlns:a14="http://schemas.microsoft.com/office/drawing/2010/main"/>
              </a:ext>
            </a:extLst>
          </a:blip>
          <a:srcRect/>
          <a:stretch>
            <a:fillRect/>
          </a:stretch>
        </p:blipFill>
        <p:spPr bwMode="auto">
          <a:xfrm>
            <a:off x="7772400" y="228600"/>
            <a:ext cx="10922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31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ubHead/bullets/pic?">
    <p:spTree>
      <p:nvGrpSpPr>
        <p:cNvPr id="1" name=""/>
        <p:cNvGrpSpPr/>
        <p:nvPr/>
      </p:nvGrpSpPr>
      <p:grpSpPr>
        <a:xfrm>
          <a:off x="0" y="0"/>
          <a:ext cx="0" cy="0"/>
          <a:chOff x="0" y="0"/>
          <a:chExt cx="0" cy="0"/>
        </a:xfrm>
      </p:grpSpPr>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6" hasCustomPrompt="1"/>
          </p:nvPr>
        </p:nvSpPr>
        <p:spPr>
          <a:xfrm>
            <a:off x="852209" y="1600201"/>
            <a:ext cx="7758391" cy="511175"/>
          </a:xfrm>
        </p:spPr>
        <p:txBody>
          <a:bodyPr>
            <a:noAutofit/>
          </a:bodyPr>
          <a:lstStyle>
            <a:lvl1pPr>
              <a:defRPr b="1" i="0" cap="all"/>
            </a:lvl1pPr>
            <a:lvl2pPr>
              <a:defRPr b="1" i="0" cap="all"/>
            </a:lvl2pPr>
            <a:lvl3pPr>
              <a:defRPr b="1" i="0" cap="all"/>
            </a:lvl3pPr>
            <a:lvl4pPr>
              <a:defRPr b="1" i="0" cap="all"/>
            </a:lvl4pPr>
            <a:lvl5pPr>
              <a:defRPr b="1" i="0" cap="all"/>
            </a:lvl5pPr>
          </a:lstStyle>
          <a:p>
            <a:pPr lvl="0"/>
            <a:r>
              <a:rPr lang="en-US" dirty="0" smtClean="0"/>
              <a:t>Sub-head</a:t>
            </a:r>
          </a:p>
        </p:txBody>
      </p:sp>
      <p:pic>
        <p:nvPicPr>
          <p:cNvPr id="15"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6" name="TextBox 15"/>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7" name="Straight Connector 16"/>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7" hasCustomPrompt="1"/>
          </p:nvPr>
        </p:nvSpPr>
        <p:spPr>
          <a:xfrm>
            <a:off x="852209" y="2111375"/>
            <a:ext cx="7758391" cy="361738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335487" y="669268"/>
            <a:ext cx="8275113" cy="796749"/>
          </a:xfrm>
        </p:spPr>
        <p:txBody>
          <a:bodyPr/>
          <a:lstStyle>
            <a:lvl1pPr>
              <a:defRPr/>
            </a:lvl1pPr>
          </a:lstStyle>
          <a:p>
            <a:r>
              <a:rPr lang="en-US" dirty="0" smtClean="0"/>
              <a:t>Slide title</a:t>
            </a:r>
            <a:endParaRPr lang="en-US" dirty="0"/>
          </a:p>
        </p:txBody>
      </p:sp>
      <p:sp>
        <p:nvSpPr>
          <p:cNvPr id="18" name="Text Placeholder 12"/>
          <p:cNvSpPr>
            <a:spLocks noGrp="1"/>
          </p:cNvSpPr>
          <p:nvPr>
            <p:ph type="body" sz="quarter" idx="14"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13" name="Picture Placeholder 4"/>
          <p:cNvSpPr>
            <a:spLocks noGrp="1"/>
          </p:cNvSpPr>
          <p:nvPr>
            <p:ph type="pic" sz="quarter" idx="18"/>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27423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6" name="TextBox 15"/>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7" name="Straight Connector 16"/>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335487" y="669268"/>
            <a:ext cx="8275113" cy="796749"/>
          </a:xfrm>
        </p:spPr>
        <p:txBody>
          <a:bodyPr/>
          <a:lstStyle>
            <a:lvl1pPr>
              <a:defRPr/>
            </a:lvl1pPr>
          </a:lstStyle>
          <a:p>
            <a:r>
              <a:rPr lang="en-US" dirty="0" smtClean="0"/>
              <a:t>Slide title</a:t>
            </a:r>
            <a:endParaRPr lang="en-US" dirty="0"/>
          </a:p>
        </p:txBody>
      </p:sp>
      <p:sp>
        <p:nvSpPr>
          <p:cNvPr id="18" name="Text Placeholder 12"/>
          <p:cNvSpPr>
            <a:spLocks noGrp="1"/>
          </p:cNvSpPr>
          <p:nvPr>
            <p:ph type="body" sz="quarter" idx="14"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20" name="Text Placeholder 10"/>
          <p:cNvSpPr>
            <a:spLocks noGrp="1"/>
          </p:cNvSpPr>
          <p:nvPr>
            <p:ph type="body" sz="quarter" idx="20" hasCustomPrompt="1"/>
          </p:nvPr>
        </p:nvSpPr>
        <p:spPr>
          <a:xfrm>
            <a:off x="844069" y="1600201"/>
            <a:ext cx="3755408" cy="511175"/>
          </a:xfrm>
        </p:spPr>
        <p:txBody>
          <a:bodyPr/>
          <a:lstStyle>
            <a:lvl1pPr>
              <a:defRPr b="1"/>
            </a:lvl1pPr>
          </a:lstStyle>
          <a:p>
            <a:pPr>
              <a:spcAft>
                <a:spcPts val="600"/>
              </a:spcAft>
            </a:pPr>
            <a:r>
              <a:rPr lang="en-US" dirty="0">
                <a:cs typeface="Arial Narrow"/>
              </a:rPr>
              <a:t>SUB</a:t>
            </a:r>
            <a:r>
              <a:rPr lang="en-US" dirty="0" smtClean="0">
                <a:cs typeface="Arial Narrow"/>
              </a:rPr>
              <a:t>-HEAD</a:t>
            </a:r>
            <a:endParaRPr lang="en-US" dirty="0">
              <a:cs typeface="Arial Narrow"/>
            </a:endParaRPr>
          </a:p>
        </p:txBody>
      </p:sp>
      <p:sp>
        <p:nvSpPr>
          <p:cNvPr id="22" name="Content Placeholder 7"/>
          <p:cNvSpPr>
            <a:spLocks noGrp="1"/>
          </p:cNvSpPr>
          <p:nvPr>
            <p:ph type="body" sz="quarter" idx="21"/>
          </p:nvPr>
        </p:nvSpPr>
        <p:spPr>
          <a:xfrm>
            <a:off x="844068" y="2111375"/>
            <a:ext cx="3755408" cy="3617387"/>
          </a:xfrm>
        </p:spPr>
        <p:txBody>
          <a:bodyPr>
            <a:normAutofit/>
          </a:bodyPr>
          <a:lstStyle/>
          <a:p>
            <a:pPr lvl="0"/>
            <a:r>
              <a:rPr lang="en-US" sz="1800" smtClean="0">
                <a:solidFill>
                  <a:srgbClr val="5A5A59"/>
                </a:solidFill>
              </a:rPr>
              <a:t>Click to edit Master text styles</a:t>
            </a:r>
          </a:p>
        </p:txBody>
      </p:sp>
      <p:sp>
        <p:nvSpPr>
          <p:cNvPr id="23" name="Content Placeholder 11"/>
          <p:cNvSpPr>
            <a:spLocks noGrp="1"/>
          </p:cNvSpPr>
          <p:nvPr>
            <p:ph type="body" sz="quarter" idx="22" hasCustomPrompt="1"/>
          </p:nvPr>
        </p:nvSpPr>
        <p:spPr>
          <a:xfrm>
            <a:off x="4855192" y="1600200"/>
            <a:ext cx="3755408" cy="511175"/>
          </a:xfrm>
        </p:spPr>
        <p:txBody>
          <a:bodyPr/>
          <a:lstStyle>
            <a:lvl1pPr>
              <a:defRPr b="1"/>
            </a:lvl1pPr>
          </a:lstStyle>
          <a:p>
            <a:pPr>
              <a:spcAft>
                <a:spcPts val="600"/>
              </a:spcAft>
            </a:pPr>
            <a:r>
              <a:rPr lang="en-US" dirty="0" smtClean="0">
                <a:cs typeface="Arial Narrow"/>
              </a:rPr>
              <a:t>SUB-HEAD</a:t>
            </a:r>
            <a:endParaRPr lang="en-US" dirty="0">
              <a:cs typeface="Arial Narrow"/>
            </a:endParaRPr>
          </a:p>
        </p:txBody>
      </p:sp>
      <p:sp>
        <p:nvSpPr>
          <p:cNvPr id="24" name="Text Placeholder 1"/>
          <p:cNvSpPr>
            <a:spLocks noGrp="1"/>
          </p:cNvSpPr>
          <p:nvPr>
            <p:ph type="body" sz="quarter" idx="23"/>
          </p:nvPr>
        </p:nvSpPr>
        <p:spPr>
          <a:xfrm>
            <a:off x="4855191" y="2111378"/>
            <a:ext cx="3755408" cy="1031152"/>
          </a:xfrm>
        </p:spPr>
        <p:txBody>
          <a:bodyPr>
            <a:normAutofit/>
          </a:bodyPr>
          <a:lstStyle/>
          <a:p>
            <a:pPr lvl="0"/>
            <a:r>
              <a:rPr lang="en-US" sz="1800" smtClean="0">
                <a:solidFill>
                  <a:srgbClr val="5A5A59"/>
                </a:solidFill>
              </a:rPr>
              <a:t>Click to edit Master text styles</a:t>
            </a:r>
          </a:p>
        </p:txBody>
      </p:sp>
      <p:sp>
        <p:nvSpPr>
          <p:cNvPr id="19" name="Content Placeholder 2"/>
          <p:cNvSpPr>
            <a:spLocks noGrp="1"/>
          </p:cNvSpPr>
          <p:nvPr>
            <p:ph idx="18" hasCustomPrompt="1"/>
          </p:nvPr>
        </p:nvSpPr>
        <p:spPr>
          <a:xfrm>
            <a:off x="4855190" y="2922714"/>
            <a:ext cx="3755409" cy="2806047"/>
          </a:xfrm>
        </p:spPr>
        <p:txBody>
          <a:bodyPr>
            <a:noAutofit/>
          </a:bodyPr>
          <a:lstStyle>
            <a:lvl1pPr marL="342900" indent="-342900">
              <a:lnSpc>
                <a:spcPct val="100000"/>
              </a:lnSpc>
              <a:spcBef>
                <a:spcPts val="0"/>
              </a:spcBef>
              <a:spcAft>
                <a:spcPts val="1200"/>
              </a:spcAft>
              <a:buSzPct val="100000"/>
              <a:buFontTx/>
              <a:buBlip>
                <a:blip r:embed="rId4" r:link="rId5"/>
              </a:buBlip>
              <a:defRPr sz="1800" b="0" i="0" cap="none"/>
            </a:lvl1pPr>
            <a:lvl2pPr marL="274320" indent="-274320">
              <a:lnSpc>
                <a:spcPct val="100000"/>
              </a:lnSpc>
              <a:spcBef>
                <a:spcPts val="0"/>
              </a:spcBef>
              <a:spcAft>
                <a:spcPts val="600"/>
              </a:spcAft>
              <a:buFont typeface="Lucida Grande"/>
              <a:buChar char="»"/>
              <a:defRPr sz="2400" b="0" i="0" cap="none"/>
            </a:lvl2pPr>
            <a:lvl3pPr marL="914400" indent="-274320">
              <a:lnSpc>
                <a:spcPct val="100000"/>
              </a:lnSpc>
              <a:spcBef>
                <a:spcPts val="0"/>
              </a:spcBef>
              <a:spcAft>
                <a:spcPts val="600"/>
              </a:spcAft>
              <a:buFont typeface="Lucida Grande"/>
              <a:buChar char="»"/>
              <a:defRPr sz="2400" b="0" i="0" cap="none"/>
            </a:lvl3pPr>
            <a:lvl4pPr marL="1371600" indent="-274320">
              <a:lnSpc>
                <a:spcPct val="100000"/>
              </a:lnSpc>
              <a:spcBef>
                <a:spcPts val="0"/>
              </a:spcBef>
              <a:spcAft>
                <a:spcPts val="600"/>
              </a:spcAft>
              <a:buFont typeface="Lucida Grande"/>
              <a:buChar char="»"/>
              <a:defRPr sz="2400" b="0" i="0" cap="none"/>
            </a:lvl4pPr>
            <a:lvl5pPr marL="1828800" indent="-210312">
              <a:lnSpc>
                <a:spcPct val="100000"/>
              </a:lnSpc>
              <a:spcBef>
                <a:spcPts val="0"/>
              </a:spcBef>
              <a:spcAft>
                <a:spcPts val="600"/>
              </a:spcAft>
              <a:buFont typeface="Lucida Grande"/>
              <a:buChar char="»"/>
              <a:defRPr sz="2400" b="0" i="0" cap="none"/>
            </a:lvl5pPr>
          </a:lstStyle>
          <a:p>
            <a:pPr lvl="0"/>
            <a:r>
              <a:rPr lang="en-US" dirty="0" smtClean="0"/>
              <a:t>Bulleted List</a:t>
            </a:r>
          </a:p>
        </p:txBody>
      </p:sp>
    </p:spTree>
    <p:extLst>
      <p:ext uri="{BB962C8B-B14F-4D97-AF65-F5344CB8AC3E}">
        <p14:creationId xmlns:p14="http://schemas.microsoft.com/office/powerpoint/2010/main" val="426004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275113" cy="796749"/>
          </a:xfrm>
        </p:spPr>
        <p:txBody>
          <a:bodyPr/>
          <a:lstStyle>
            <a:lvl1pPr>
              <a:defRPr/>
            </a:lvl1pPr>
          </a:lstStyle>
          <a:p>
            <a:r>
              <a:rPr lang="en-US" dirty="0" smtClean="0"/>
              <a:t>Slide title</a:t>
            </a:r>
            <a:endParaRPr lang="en-US" dirty="0"/>
          </a:p>
        </p:txBody>
      </p: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11" name="Picture Placeholder 4"/>
          <p:cNvSpPr>
            <a:spLocks noGrp="1"/>
          </p:cNvSpPr>
          <p:nvPr>
            <p:ph type="pic" sz="quarter" idx="15"/>
          </p:nvPr>
        </p:nvSpPr>
        <p:spPr>
          <a:xfrm>
            <a:off x="1687103" y="1823643"/>
            <a:ext cx="6923497" cy="3611351"/>
          </a:xfrm>
        </p:spPr>
        <p:txBody>
          <a:bodyPr/>
          <a:lstStyle/>
          <a:p>
            <a:r>
              <a:rPr lang="en-US" smtClean="0"/>
              <a:t>Drag picture to placeholder or click icon to add</a:t>
            </a:r>
            <a:endParaRPr lang="en-US"/>
          </a:p>
        </p:txBody>
      </p:sp>
      <p:pic>
        <p:nvPicPr>
          <p:cNvPr id="12"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5" name="TextBox 14"/>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8" name="Straight Connector 17"/>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236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 only">
    <p:spTree>
      <p:nvGrpSpPr>
        <p:cNvPr id="1" name=""/>
        <p:cNvGrpSpPr/>
        <p:nvPr/>
      </p:nvGrpSpPr>
      <p:grpSpPr>
        <a:xfrm>
          <a:off x="0" y="0"/>
          <a:ext cx="0" cy="0"/>
          <a:chOff x="0" y="0"/>
          <a:chExt cx="0" cy="0"/>
        </a:xfrm>
      </p:grpSpPr>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11" name="Picture Placeholder 4"/>
          <p:cNvSpPr>
            <a:spLocks noGrp="1"/>
          </p:cNvSpPr>
          <p:nvPr>
            <p:ph type="pic" sz="quarter" idx="15"/>
          </p:nvPr>
        </p:nvSpPr>
        <p:spPr>
          <a:xfrm>
            <a:off x="1687103" y="1123495"/>
            <a:ext cx="6923497" cy="4605267"/>
          </a:xfrm>
        </p:spPr>
        <p:txBody>
          <a:bodyPr/>
          <a:lstStyle/>
          <a:p>
            <a:r>
              <a:rPr lang="en-US" smtClean="0"/>
              <a:t>Drag picture to placeholder or click icon to add</a:t>
            </a:r>
            <a:endParaRPr lang="en-US"/>
          </a:p>
        </p:txBody>
      </p:sp>
      <p:pic>
        <p:nvPicPr>
          <p:cNvPr id="12"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5" name="TextBox 14"/>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8" name="Straight Connector 17"/>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53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275113" cy="796749"/>
          </a:xfrm>
        </p:spPr>
        <p:txBody>
          <a:bodyPr/>
          <a:lstStyle>
            <a:lvl1pPr>
              <a:defRPr/>
            </a:lvl1pPr>
          </a:lstStyle>
          <a:p>
            <a:r>
              <a:rPr lang="en-US" dirty="0" smtClean="0"/>
              <a:t>Slide title</a:t>
            </a:r>
            <a:endParaRPr lang="en-US" dirty="0"/>
          </a:p>
        </p:txBody>
      </p: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pic>
        <p:nvPicPr>
          <p:cNvPr id="12"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5" name="TextBox 14"/>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8" name="Straight Connector 17"/>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7" hasCustomPrompt="1"/>
          </p:nvPr>
        </p:nvSpPr>
        <p:spPr>
          <a:xfrm>
            <a:off x="990600" y="2086278"/>
            <a:ext cx="7248898" cy="511175"/>
          </a:xfrm>
        </p:spPr>
        <p:txBody>
          <a:bodyPr/>
          <a:lstStyle>
            <a:lvl1pPr>
              <a:defRPr b="1" i="0" cap="all"/>
            </a:lvl1pPr>
          </a:lstStyle>
          <a:p>
            <a:pPr lvl="0" algn="ctr"/>
            <a:r>
              <a:rPr lang="en-US" dirty="0" smtClean="0"/>
              <a:t>contact</a:t>
            </a:r>
          </a:p>
        </p:txBody>
      </p:sp>
      <p:sp>
        <p:nvSpPr>
          <p:cNvPr id="4" name="Text Placeholder 3"/>
          <p:cNvSpPr>
            <a:spLocks noGrp="1"/>
          </p:cNvSpPr>
          <p:nvPr>
            <p:ph type="body" sz="quarter" idx="18" hasCustomPrompt="1"/>
          </p:nvPr>
        </p:nvSpPr>
        <p:spPr>
          <a:xfrm>
            <a:off x="990600" y="2947141"/>
            <a:ext cx="7248525" cy="2034597"/>
          </a:xfrm>
        </p:spPr>
        <p:txBody>
          <a:bodyPr>
            <a:normAutofit/>
          </a:bodyPr>
          <a:lstStyle>
            <a:lvl1pPr algn="ctr">
              <a:spcAft>
                <a:spcPts val="0"/>
              </a:spcAft>
              <a:defRPr sz="1800" b="0" i="0" baseline="0">
                <a:solidFill>
                  <a:schemeClr val="tx1"/>
                </a:solidFill>
              </a:defRPr>
            </a:lvl1pPr>
            <a:lvl2pPr algn="ctr">
              <a:defRPr/>
            </a:lvl2pPr>
            <a:lvl3pPr algn="ctr">
              <a:defRPr/>
            </a:lvl3pPr>
            <a:lvl4pPr algn="ctr">
              <a:defRPr/>
            </a:lvl4pPr>
            <a:lvl5pPr algn="ctr">
              <a:defRPr/>
            </a:lvl5pPr>
          </a:lstStyle>
          <a:p>
            <a:pPr lvl="0"/>
            <a:r>
              <a:rPr lang="en-US" dirty="0" smtClean="0"/>
              <a:t>Your Title</a:t>
            </a:r>
          </a:p>
          <a:p>
            <a:pPr lvl="0"/>
            <a:r>
              <a:rPr lang="en-US" dirty="0" err="1" smtClean="0"/>
              <a:t>email@marcycorps.org</a:t>
            </a:r>
            <a:endParaRPr lang="en-US" dirty="0" smtClean="0"/>
          </a:p>
        </p:txBody>
      </p:sp>
      <p:sp>
        <p:nvSpPr>
          <p:cNvPr id="17" name="Text Placeholder 7"/>
          <p:cNvSpPr>
            <a:spLocks noGrp="1"/>
          </p:cNvSpPr>
          <p:nvPr>
            <p:ph type="body" sz="quarter" idx="19" hasCustomPrompt="1"/>
          </p:nvPr>
        </p:nvSpPr>
        <p:spPr>
          <a:xfrm>
            <a:off x="990600" y="2623364"/>
            <a:ext cx="7248898" cy="340059"/>
          </a:xfrm>
        </p:spPr>
        <p:txBody>
          <a:bodyPr>
            <a:noAutofit/>
          </a:bodyPr>
          <a:lstStyle>
            <a:lvl1pPr algn="ctr">
              <a:defRPr sz="1800" b="1" i="0" cap="none">
                <a:solidFill>
                  <a:srgbClr val="9E1B32"/>
                </a:solidFill>
              </a:defRPr>
            </a:lvl1pPr>
          </a:lstStyle>
          <a:p>
            <a:pPr lvl="0"/>
            <a:r>
              <a:rPr lang="en-US" dirty="0" smtClean="0"/>
              <a:t>Your Name</a:t>
            </a:r>
          </a:p>
        </p:txBody>
      </p:sp>
    </p:spTree>
    <p:extLst>
      <p:ext uri="{BB962C8B-B14F-4D97-AF65-F5344CB8AC3E}">
        <p14:creationId xmlns:p14="http://schemas.microsoft.com/office/powerpoint/2010/main" val="270611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367289" cy="796749"/>
          </a:xfrm>
        </p:spPr>
        <p:txBody>
          <a:bodyPr/>
          <a:lstStyle>
            <a:lvl1pPr>
              <a:defRPr/>
            </a:lvl1pPr>
          </a:lstStyle>
          <a:p>
            <a:r>
              <a:rPr lang="en-US" dirty="0" smtClean="0"/>
              <a:t>Slide title</a:t>
            </a:r>
            <a:endParaRPr lang="en-US" dirty="0"/>
          </a:p>
        </p:txBody>
      </p:sp>
      <p:sp>
        <p:nvSpPr>
          <p:cNvPr id="3" name="Content Placeholder 2"/>
          <p:cNvSpPr>
            <a:spLocks noGrp="1"/>
          </p:cNvSpPr>
          <p:nvPr>
            <p:ph idx="1" hasCustomPrompt="1"/>
          </p:nvPr>
        </p:nvSpPr>
        <p:spPr>
          <a:xfrm>
            <a:off x="846630" y="1600201"/>
            <a:ext cx="7856451" cy="4128561"/>
          </a:xfrm>
        </p:spPr>
        <p:txBody>
          <a:bodyPr>
            <a:noAutofit/>
          </a:bodyPr>
          <a:lstStyle>
            <a:lvl1pPr marL="0" indent="0">
              <a:lnSpc>
                <a:spcPts val="2700"/>
              </a:lnSpc>
              <a:spcBef>
                <a:spcPts val="0"/>
              </a:spcBef>
              <a:spcAft>
                <a:spcPts val="1200"/>
              </a:spcAft>
              <a:buFontTx/>
              <a:buNone/>
              <a:defRPr sz="2400" b="0" i="0" cap="none" baseline="0"/>
            </a:lvl1pPr>
            <a:lvl2pPr marL="274320" indent="-274320">
              <a:lnSpc>
                <a:spcPct val="100000"/>
              </a:lnSpc>
              <a:spcBef>
                <a:spcPts val="0"/>
              </a:spcBef>
              <a:spcAft>
                <a:spcPts val="600"/>
              </a:spcAft>
              <a:buFont typeface="Lucida Grande"/>
              <a:buChar char="»"/>
              <a:defRPr sz="2400"/>
            </a:lvl2pPr>
            <a:lvl3pPr marL="914400" indent="-274320">
              <a:lnSpc>
                <a:spcPct val="100000"/>
              </a:lnSpc>
              <a:spcBef>
                <a:spcPts val="0"/>
              </a:spcBef>
              <a:spcAft>
                <a:spcPts val="600"/>
              </a:spcAft>
              <a:buFont typeface="Lucida Grande"/>
              <a:buChar char="»"/>
              <a:defRPr sz="2000"/>
            </a:lvl3pPr>
            <a:lvl4pPr marL="1371600" indent="-274320">
              <a:lnSpc>
                <a:spcPct val="100000"/>
              </a:lnSpc>
              <a:spcBef>
                <a:spcPts val="0"/>
              </a:spcBef>
              <a:spcAft>
                <a:spcPts val="600"/>
              </a:spcAft>
              <a:buFont typeface="Lucida Grande"/>
              <a:buChar char="»"/>
              <a:defRPr sz="1800"/>
            </a:lvl4pPr>
            <a:lvl5pPr marL="1828800" indent="-210312">
              <a:lnSpc>
                <a:spcPct val="100000"/>
              </a:lnSpc>
              <a:spcBef>
                <a:spcPts val="0"/>
              </a:spcBef>
              <a:spcAft>
                <a:spcPts val="600"/>
              </a:spcAft>
              <a:buFont typeface="Lucida Grande"/>
              <a:buChar char="»"/>
              <a:defRPr sz="1800"/>
            </a:lvl5pPr>
          </a:lstStyle>
          <a:p>
            <a:pPr lvl="0"/>
            <a:r>
              <a:rPr lang="en-US" dirty="0" smtClean="0"/>
              <a:t>Body… highlight key words or phrases in bold red text</a:t>
            </a:r>
          </a:p>
        </p:txBody>
      </p:sp>
      <p:pic>
        <p:nvPicPr>
          <p:cNvPr id="7"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8" name="TextBox 7"/>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9" name="Straight Connector 8"/>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baseline="0">
                <a:solidFill>
                  <a:schemeClr val="tx1">
                    <a:lumMod val="60000"/>
                    <a:lumOff val="40000"/>
                  </a:schemeClr>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pic>
        <p:nvPicPr>
          <p:cNvPr id="12" name="Symbol_bug.png" descr="/Users/mazana/Documents/MWB Design/Clients/Mercy Corps/Logos/Mercy Corps logos/Symbol_bug.png"/>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cxnSp>
        <p:nvCxnSpPr>
          <p:cNvPr id="14" name="Straight Connector 13"/>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Picture Placeholder 4"/>
          <p:cNvSpPr>
            <a:spLocks noGrp="1"/>
          </p:cNvSpPr>
          <p:nvPr>
            <p:ph type="pic" sz="quarter" idx="16"/>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49689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Head/Copy/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275113" cy="796749"/>
          </a:xfrm>
        </p:spPr>
        <p:txBody>
          <a:bodyPr/>
          <a:lstStyle/>
          <a:p>
            <a:r>
              <a:rPr lang="en-US" dirty="0" smtClean="0"/>
              <a:t>Slide title</a:t>
            </a:r>
            <a:endParaRPr lang="en-US" dirty="0"/>
          </a:p>
        </p:txBody>
      </p: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baseline="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5" name="Text Placeholder 4"/>
          <p:cNvSpPr>
            <a:spLocks noGrp="1"/>
          </p:cNvSpPr>
          <p:nvPr>
            <p:ph type="body" sz="quarter" idx="16" hasCustomPrompt="1"/>
          </p:nvPr>
        </p:nvSpPr>
        <p:spPr>
          <a:xfrm>
            <a:off x="844447" y="1600201"/>
            <a:ext cx="7774294" cy="511175"/>
          </a:xfrm>
        </p:spPr>
        <p:txBody>
          <a:bodyPr>
            <a:noAutofit/>
          </a:bodyPr>
          <a:lstStyle>
            <a:lvl1pPr>
              <a:defRPr b="1" i="0" cap="all"/>
            </a:lvl1pPr>
            <a:lvl2pPr>
              <a:defRPr b="1" i="0" cap="all"/>
            </a:lvl2pPr>
            <a:lvl3pPr>
              <a:defRPr b="1" i="0" cap="all"/>
            </a:lvl3pPr>
            <a:lvl4pPr>
              <a:defRPr b="1" i="0" cap="all"/>
            </a:lvl4pPr>
            <a:lvl5pPr>
              <a:defRPr b="1" i="0" cap="all"/>
            </a:lvl5pPr>
          </a:lstStyle>
          <a:p>
            <a:pPr lvl="0"/>
            <a:r>
              <a:rPr lang="en-US" dirty="0" smtClean="0"/>
              <a:t>Sub-head</a:t>
            </a:r>
          </a:p>
        </p:txBody>
      </p:sp>
      <p:sp>
        <p:nvSpPr>
          <p:cNvPr id="12" name="Content Placeholder 2"/>
          <p:cNvSpPr>
            <a:spLocks noGrp="1"/>
          </p:cNvSpPr>
          <p:nvPr>
            <p:ph idx="17" hasCustomPrompt="1"/>
          </p:nvPr>
        </p:nvSpPr>
        <p:spPr>
          <a:xfrm>
            <a:off x="844447" y="2111375"/>
            <a:ext cx="7774293" cy="3617387"/>
          </a:xfrm>
        </p:spPr>
        <p:txBody>
          <a:bodyPr>
            <a:noAutofit/>
          </a:bodyPr>
          <a:lstStyle>
            <a:lvl1pPr marL="0" indent="0">
              <a:lnSpc>
                <a:spcPts val="2700"/>
              </a:lnSpc>
              <a:spcBef>
                <a:spcPts val="0"/>
              </a:spcBef>
              <a:spcAft>
                <a:spcPts val="1200"/>
              </a:spcAft>
              <a:buFontTx/>
              <a:buNone/>
              <a:defRPr sz="2000" b="0" i="0" cap="none" baseline="0"/>
            </a:lvl1pPr>
            <a:lvl2pPr marL="274320" indent="-274320">
              <a:lnSpc>
                <a:spcPct val="100000"/>
              </a:lnSpc>
              <a:spcBef>
                <a:spcPts val="0"/>
              </a:spcBef>
              <a:spcAft>
                <a:spcPts val="600"/>
              </a:spcAft>
              <a:buFont typeface="Lucida Grande"/>
              <a:buChar char="»"/>
              <a:defRPr sz="2400"/>
            </a:lvl2pPr>
            <a:lvl3pPr marL="914400" indent="-274320">
              <a:lnSpc>
                <a:spcPct val="100000"/>
              </a:lnSpc>
              <a:spcBef>
                <a:spcPts val="0"/>
              </a:spcBef>
              <a:spcAft>
                <a:spcPts val="600"/>
              </a:spcAft>
              <a:buFont typeface="Lucida Grande"/>
              <a:buChar char="»"/>
              <a:defRPr sz="2000"/>
            </a:lvl3pPr>
            <a:lvl4pPr marL="1371600" indent="-274320">
              <a:lnSpc>
                <a:spcPct val="100000"/>
              </a:lnSpc>
              <a:spcBef>
                <a:spcPts val="0"/>
              </a:spcBef>
              <a:spcAft>
                <a:spcPts val="600"/>
              </a:spcAft>
              <a:buFont typeface="Lucida Grande"/>
              <a:buChar char="»"/>
              <a:defRPr sz="1800"/>
            </a:lvl4pPr>
            <a:lvl5pPr marL="1828800" indent="-210312">
              <a:lnSpc>
                <a:spcPct val="100000"/>
              </a:lnSpc>
              <a:spcBef>
                <a:spcPts val="0"/>
              </a:spcBef>
              <a:spcAft>
                <a:spcPts val="600"/>
              </a:spcAft>
              <a:buFont typeface="Lucida Grande"/>
              <a:buChar char="»"/>
              <a:defRPr sz="1800"/>
            </a:lvl5pPr>
          </a:lstStyle>
          <a:p>
            <a:pPr lvl="0"/>
            <a:r>
              <a:rPr lang="en-US" dirty="0" smtClean="0"/>
              <a:t>Body… highlight key words or phrases in bold red text</a:t>
            </a:r>
          </a:p>
        </p:txBody>
      </p:sp>
      <p:pic>
        <p:nvPicPr>
          <p:cNvPr id="14"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5" name="TextBox 14"/>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6" name="Straight Connector 15"/>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Picture Placeholder 4"/>
          <p:cNvSpPr>
            <a:spLocks noGrp="1"/>
          </p:cNvSpPr>
          <p:nvPr>
            <p:ph type="pic" sz="quarter" idx="18"/>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30124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Head/bullets/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275113" cy="796749"/>
          </a:xfrm>
        </p:spPr>
        <p:txBody>
          <a:bodyPr/>
          <a:lstStyle>
            <a:lvl1pPr>
              <a:defRPr baseline="0"/>
            </a:lvl1pPr>
          </a:lstStyle>
          <a:p>
            <a:r>
              <a:rPr lang="en-US" dirty="0" smtClean="0"/>
              <a:t>Slide title</a:t>
            </a:r>
            <a:endParaRPr lang="en-US" dirty="0"/>
          </a:p>
        </p:txBody>
      </p: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12" name="Text Placeholder 4"/>
          <p:cNvSpPr>
            <a:spLocks noGrp="1"/>
          </p:cNvSpPr>
          <p:nvPr>
            <p:ph type="body" sz="quarter" idx="16" hasCustomPrompt="1"/>
          </p:nvPr>
        </p:nvSpPr>
        <p:spPr>
          <a:xfrm>
            <a:off x="844448" y="1600201"/>
            <a:ext cx="7766151" cy="511175"/>
          </a:xfrm>
        </p:spPr>
        <p:txBody>
          <a:bodyPr>
            <a:noAutofit/>
          </a:bodyPr>
          <a:lstStyle>
            <a:lvl1pPr>
              <a:defRPr b="1" i="0" cap="all"/>
            </a:lvl1pPr>
            <a:lvl2pPr>
              <a:defRPr b="1" i="0" cap="all"/>
            </a:lvl2pPr>
            <a:lvl3pPr>
              <a:defRPr b="1" i="0" cap="all"/>
            </a:lvl3pPr>
            <a:lvl4pPr>
              <a:defRPr b="1" i="0" cap="all"/>
            </a:lvl4pPr>
            <a:lvl5pPr>
              <a:defRPr b="1" i="0" cap="all"/>
            </a:lvl5pPr>
          </a:lstStyle>
          <a:p>
            <a:pPr lvl="0"/>
            <a:r>
              <a:rPr lang="en-US" dirty="0" smtClean="0"/>
              <a:t>Sub-head</a:t>
            </a:r>
          </a:p>
        </p:txBody>
      </p:sp>
      <p:sp>
        <p:nvSpPr>
          <p:cNvPr id="14" name="Content Placeholder 2"/>
          <p:cNvSpPr>
            <a:spLocks noGrp="1"/>
          </p:cNvSpPr>
          <p:nvPr>
            <p:ph idx="1" hasCustomPrompt="1"/>
          </p:nvPr>
        </p:nvSpPr>
        <p:spPr>
          <a:xfrm>
            <a:off x="844450" y="2110717"/>
            <a:ext cx="7766150" cy="3618045"/>
          </a:xfrm>
        </p:spPr>
        <p:txBody>
          <a:bodyPr>
            <a:noAutofit/>
          </a:bodyPr>
          <a:lstStyle>
            <a:lvl1pPr marL="342900" indent="-342900">
              <a:lnSpc>
                <a:spcPct val="100000"/>
              </a:lnSpc>
              <a:spcBef>
                <a:spcPts val="0"/>
              </a:spcBef>
              <a:spcAft>
                <a:spcPts val="1200"/>
              </a:spcAft>
              <a:buSzPct val="100000"/>
              <a:buFontTx/>
              <a:buBlip>
                <a:blip r:embed="rId2" r:link="rId3"/>
              </a:buBlip>
              <a:defRPr sz="2000" b="0" i="0" cap="none"/>
            </a:lvl1pPr>
            <a:lvl2pPr marL="274320" indent="-274320">
              <a:lnSpc>
                <a:spcPct val="100000"/>
              </a:lnSpc>
              <a:spcBef>
                <a:spcPts val="0"/>
              </a:spcBef>
              <a:spcAft>
                <a:spcPts val="600"/>
              </a:spcAft>
              <a:buFont typeface="Lucida Grande"/>
              <a:buChar char="»"/>
              <a:defRPr sz="2400" b="0" i="0" cap="none"/>
            </a:lvl2pPr>
            <a:lvl3pPr marL="914400" indent="-274320">
              <a:lnSpc>
                <a:spcPct val="100000"/>
              </a:lnSpc>
              <a:spcBef>
                <a:spcPts val="0"/>
              </a:spcBef>
              <a:spcAft>
                <a:spcPts val="600"/>
              </a:spcAft>
              <a:buFont typeface="Lucida Grande"/>
              <a:buChar char="»"/>
              <a:defRPr sz="2400" b="0" i="0" cap="none"/>
            </a:lvl3pPr>
            <a:lvl4pPr marL="1371600" indent="-274320">
              <a:lnSpc>
                <a:spcPct val="100000"/>
              </a:lnSpc>
              <a:spcBef>
                <a:spcPts val="0"/>
              </a:spcBef>
              <a:spcAft>
                <a:spcPts val="600"/>
              </a:spcAft>
              <a:buFont typeface="Lucida Grande"/>
              <a:buChar char="»"/>
              <a:defRPr sz="2400" b="0" i="0" cap="none"/>
            </a:lvl4pPr>
            <a:lvl5pPr marL="1828800" indent="-210312">
              <a:lnSpc>
                <a:spcPct val="100000"/>
              </a:lnSpc>
              <a:spcBef>
                <a:spcPts val="0"/>
              </a:spcBef>
              <a:spcAft>
                <a:spcPts val="600"/>
              </a:spcAft>
              <a:buFont typeface="Lucida Grande"/>
              <a:buChar char="»"/>
              <a:defRPr sz="2400" b="0" i="0" cap="none"/>
            </a:lvl5pPr>
          </a:lstStyle>
          <a:p>
            <a:pPr lvl="0"/>
            <a:r>
              <a:rPr lang="en-US" dirty="0" smtClean="0"/>
              <a:t>Bulleted List</a:t>
            </a:r>
          </a:p>
        </p:txBody>
      </p:sp>
      <p:pic>
        <p:nvPicPr>
          <p:cNvPr id="15" name="Symbol_bug.png" descr="/Users/mazana/Documents/MWB Design/Clients/Mercy Corps/Logos/Mercy Corps logos/Symbol_bug.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6" name="TextBox 15"/>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7" name="Straight Connector 16"/>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Picture Placeholder 4"/>
          <p:cNvSpPr>
            <a:spLocks noGrp="1"/>
          </p:cNvSpPr>
          <p:nvPr>
            <p:ph type="pic" sz="quarter" idx="17"/>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27423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275113" cy="796749"/>
          </a:xfrm>
        </p:spPr>
        <p:txBody>
          <a:bodyPr/>
          <a:lstStyle>
            <a:lvl1pPr>
              <a:defRPr/>
            </a:lvl1pPr>
          </a:lstStyle>
          <a:p>
            <a:r>
              <a:rPr lang="en-US" dirty="0" smtClean="0"/>
              <a:t>Slide title</a:t>
            </a:r>
            <a:endParaRPr lang="en-US" dirty="0"/>
          </a:p>
        </p:txBody>
      </p:sp>
      <p:sp>
        <p:nvSpPr>
          <p:cNvPr id="3" name="Content Placeholder 2"/>
          <p:cNvSpPr>
            <a:spLocks noGrp="1"/>
          </p:cNvSpPr>
          <p:nvPr>
            <p:ph idx="1" hasCustomPrompt="1"/>
          </p:nvPr>
        </p:nvSpPr>
        <p:spPr>
          <a:xfrm>
            <a:off x="846630" y="1600201"/>
            <a:ext cx="7780252" cy="4128561"/>
          </a:xfrm>
        </p:spPr>
        <p:txBody>
          <a:bodyPr>
            <a:noAutofit/>
          </a:bodyPr>
          <a:lstStyle>
            <a:lvl1pPr marL="342900" indent="-342900">
              <a:lnSpc>
                <a:spcPct val="100000"/>
              </a:lnSpc>
              <a:spcBef>
                <a:spcPts val="0"/>
              </a:spcBef>
              <a:spcAft>
                <a:spcPts val="1200"/>
              </a:spcAft>
              <a:buSzPct val="100000"/>
              <a:buFontTx/>
              <a:buBlip>
                <a:blip r:embed="rId2" r:link="rId3"/>
              </a:buBlip>
              <a:defRPr sz="2000" b="0" i="0" cap="none"/>
            </a:lvl1pPr>
            <a:lvl2pPr marL="274320" indent="-274320">
              <a:lnSpc>
                <a:spcPct val="100000"/>
              </a:lnSpc>
              <a:spcBef>
                <a:spcPts val="0"/>
              </a:spcBef>
              <a:spcAft>
                <a:spcPts val="600"/>
              </a:spcAft>
              <a:buFont typeface="Lucida Grande"/>
              <a:buChar char="»"/>
              <a:defRPr sz="2400" b="0" i="0" cap="none"/>
            </a:lvl2pPr>
            <a:lvl3pPr marL="914400" indent="-274320">
              <a:lnSpc>
                <a:spcPct val="100000"/>
              </a:lnSpc>
              <a:spcBef>
                <a:spcPts val="0"/>
              </a:spcBef>
              <a:spcAft>
                <a:spcPts val="600"/>
              </a:spcAft>
              <a:buFont typeface="Lucida Grande"/>
              <a:buChar char="»"/>
              <a:defRPr sz="2400" b="0" i="0" cap="none"/>
            </a:lvl3pPr>
            <a:lvl4pPr marL="1371600" indent="-274320">
              <a:lnSpc>
                <a:spcPct val="100000"/>
              </a:lnSpc>
              <a:spcBef>
                <a:spcPts val="0"/>
              </a:spcBef>
              <a:spcAft>
                <a:spcPts val="600"/>
              </a:spcAft>
              <a:buFont typeface="Lucida Grande"/>
              <a:buChar char="»"/>
              <a:defRPr sz="2400" b="0" i="0" cap="none"/>
            </a:lvl4pPr>
            <a:lvl5pPr marL="1828800" indent="-210312">
              <a:lnSpc>
                <a:spcPct val="100000"/>
              </a:lnSpc>
              <a:spcBef>
                <a:spcPts val="0"/>
              </a:spcBef>
              <a:spcAft>
                <a:spcPts val="600"/>
              </a:spcAft>
              <a:buFont typeface="Lucida Grande"/>
              <a:buChar char="»"/>
              <a:defRPr sz="2400" b="0" i="0" cap="none"/>
            </a:lvl5pPr>
          </a:lstStyle>
          <a:p>
            <a:pPr lvl="0"/>
            <a:r>
              <a:rPr lang="en-US" dirty="0" smtClean="0"/>
              <a:t>Bulleted List</a:t>
            </a:r>
          </a:p>
        </p:txBody>
      </p: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pic>
        <p:nvPicPr>
          <p:cNvPr id="11" name="Symbol_bug.png" descr="/Users/mazana/Documents/MWB Design/Clients/Mercy Corps/Logos/Mercy Corps logos/Symbol_bug.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2" name="TextBox 11"/>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5" name="Straight Connector 14"/>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Picture Placeholder 4"/>
          <p:cNvSpPr>
            <a:spLocks noGrp="1"/>
          </p:cNvSpPr>
          <p:nvPr>
            <p:ph type="pic" sz="quarter" idx="16"/>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94755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copy/bullets/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275113" cy="796749"/>
          </a:xfrm>
        </p:spPr>
        <p:txBody>
          <a:bodyPr/>
          <a:lstStyle>
            <a:lvl1pPr>
              <a:defRPr/>
            </a:lvl1pPr>
          </a:lstStyle>
          <a:p>
            <a:r>
              <a:rPr lang="en-US" dirty="0" smtClean="0"/>
              <a:t>Slide title</a:t>
            </a:r>
            <a:endParaRPr lang="en-US" dirty="0"/>
          </a:p>
        </p:txBody>
      </p: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14" name="Text Placeholder 4"/>
          <p:cNvSpPr>
            <a:spLocks noGrp="1"/>
          </p:cNvSpPr>
          <p:nvPr>
            <p:ph type="body" sz="quarter" idx="17" hasCustomPrompt="1"/>
          </p:nvPr>
        </p:nvSpPr>
        <p:spPr>
          <a:xfrm>
            <a:off x="844068" y="1600201"/>
            <a:ext cx="7782813" cy="511175"/>
          </a:xfrm>
        </p:spPr>
        <p:txBody>
          <a:bodyPr>
            <a:noAutofit/>
          </a:bodyPr>
          <a:lstStyle>
            <a:lvl1pPr>
              <a:defRPr b="1" i="0" cap="all"/>
            </a:lvl1pPr>
            <a:lvl2pPr>
              <a:defRPr b="1" i="0" cap="all"/>
            </a:lvl2pPr>
            <a:lvl3pPr>
              <a:defRPr b="1" i="0" cap="all"/>
            </a:lvl3pPr>
            <a:lvl4pPr>
              <a:defRPr b="1" i="0" cap="all"/>
            </a:lvl4pPr>
            <a:lvl5pPr>
              <a:defRPr b="1" i="0" cap="all"/>
            </a:lvl5pPr>
          </a:lstStyle>
          <a:p>
            <a:pPr lvl="0"/>
            <a:r>
              <a:rPr lang="en-US" dirty="0" smtClean="0"/>
              <a:t>Sub-head</a:t>
            </a:r>
          </a:p>
        </p:txBody>
      </p:sp>
      <p:sp>
        <p:nvSpPr>
          <p:cNvPr id="16" name="Content Placeholder 2"/>
          <p:cNvSpPr>
            <a:spLocks noGrp="1"/>
          </p:cNvSpPr>
          <p:nvPr>
            <p:ph idx="18" hasCustomPrompt="1"/>
          </p:nvPr>
        </p:nvSpPr>
        <p:spPr>
          <a:xfrm>
            <a:off x="844070" y="2642272"/>
            <a:ext cx="7782812" cy="3086490"/>
          </a:xfrm>
        </p:spPr>
        <p:txBody>
          <a:bodyPr>
            <a:noAutofit/>
          </a:bodyPr>
          <a:lstStyle>
            <a:lvl1pPr marL="342900" indent="-342900">
              <a:lnSpc>
                <a:spcPct val="100000"/>
              </a:lnSpc>
              <a:spcBef>
                <a:spcPts val="0"/>
              </a:spcBef>
              <a:spcAft>
                <a:spcPts val="1200"/>
              </a:spcAft>
              <a:buSzPct val="100000"/>
              <a:buFontTx/>
              <a:buBlip>
                <a:blip r:embed="rId2" r:link="rId3"/>
              </a:buBlip>
              <a:defRPr sz="2000" b="0" i="0" cap="none"/>
            </a:lvl1pPr>
            <a:lvl2pPr marL="274320" indent="-274320">
              <a:lnSpc>
                <a:spcPct val="100000"/>
              </a:lnSpc>
              <a:spcBef>
                <a:spcPts val="0"/>
              </a:spcBef>
              <a:spcAft>
                <a:spcPts val="600"/>
              </a:spcAft>
              <a:buFont typeface="Lucida Grande"/>
              <a:buChar char="»"/>
              <a:defRPr sz="2400" b="0" i="0" cap="none"/>
            </a:lvl2pPr>
            <a:lvl3pPr marL="914400" indent="-274320">
              <a:lnSpc>
                <a:spcPct val="100000"/>
              </a:lnSpc>
              <a:spcBef>
                <a:spcPts val="0"/>
              </a:spcBef>
              <a:spcAft>
                <a:spcPts val="600"/>
              </a:spcAft>
              <a:buFont typeface="Lucida Grande"/>
              <a:buChar char="»"/>
              <a:defRPr sz="2000" b="0" i="0" cap="none"/>
            </a:lvl3pPr>
            <a:lvl4pPr marL="1371600" indent="-274320">
              <a:lnSpc>
                <a:spcPct val="100000"/>
              </a:lnSpc>
              <a:spcBef>
                <a:spcPts val="0"/>
              </a:spcBef>
              <a:spcAft>
                <a:spcPts val="600"/>
              </a:spcAft>
              <a:buFont typeface="Lucida Grande"/>
              <a:buChar char="»"/>
              <a:defRPr sz="2400" b="0" i="0" cap="none"/>
            </a:lvl4pPr>
            <a:lvl5pPr marL="1828800" indent="-210312">
              <a:lnSpc>
                <a:spcPct val="100000"/>
              </a:lnSpc>
              <a:spcBef>
                <a:spcPts val="0"/>
              </a:spcBef>
              <a:spcAft>
                <a:spcPts val="600"/>
              </a:spcAft>
              <a:buFont typeface="Lucida Grande"/>
              <a:buChar char="»"/>
              <a:defRPr sz="2400" b="0" i="0" cap="none"/>
            </a:lvl5pPr>
          </a:lstStyle>
          <a:p>
            <a:pPr lvl="0"/>
            <a:r>
              <a:rPr lang="en-US" dirty="0" smtClean="0"/>
              <a:t>Bulleted List</a:t>
            </a:r>
          </a:p>
        </p:txBody>
      </p:sp>
      <p:sp>
        <p:nvSpPr>
          <p:cNvPr id="17" name="Content Placeholder 2"/>
          <p:cNvSpPr>
            <a:spLocks noGrp="1"/>
          </p:cNvSpPr>
          <p:nvPr>
            <p:ph idx="1" hasCustomPrompt="1"/>
          </p:nvPr>
        </p:nvSpPr>
        <p:spPr>
          <a:xfrm>
            <a:off x="844068" y="2111376"/>
            <a:ext cx="7782813" cy="530896"/>
          </a:xfrm>
        </p:spPr>
        <p:txBody>
          <a:bodyPr>
            <a:noAutofit/>
          </a:bodyPr>
          <a:lstStyle>
            <a:lvl1pPr marL="0" indent="0">
              <a:lnSpc>
                <a:spcPts val="2700"/>
              </a:lnSpc>
              <a:spcBef>
                <a:spcPts val="0"/>
              </a:spcBef>
              <a:spcAft>
                <a:spcPts val="1200"/>
              </a:spcAft>
              <a:buFontTx/>
              <a:buNone/>
              <a:defRPr sz="2000" b="0" i="0" cap="none" baseline="0"/>
            </a:lvl1pPr>
            <a:lvl2pPr marL="274320" indent="-274320">
              <a:lnSpc>
                <a:spcPct val="100000"/>
              </a:lnSpc>
              <a:spcBef>
                <a:spcPts val="0"/>
              </a:spcBef>
              <a:spcAft>
                <a:spcPts val="600"/>
              </a:spcAft>
              <a:buFont typeface="Lucida Grande"/>
              <a:buChar char="»"/>
              <a:defRPr sz="2400"/>
            </a:lvl2pPr>
            <a:lvl3pPr marL="914400" indent="-274320">
              <a:lnSpc>
                <a:spcPct val="100000"/>
              </a:lnSpc>
              <a:spcBef>
                <a:spcPts val="0"/>
              </a:spcBef>
              <a:spcAft>
                <a:spcPts val="600"/>
              </a:spcAft>
              <a:buFont typeface="Lucida Grande"/>
              <a:buChar char="»"/>
              <a:defRPr sz="2000"/>
            </a:lvl3pPr>
            <a:lvl4pPr marL="1371600" indent="-274320">
              <a:lnSpc>
                <a:spcPct val="100000"/>
              </a:lnSpc>
              <a:spcBef>
                <a:spcPts val="0"/>
              </a:spcBef>
              <a:spcAft>
                <a:spcPts val="600"/>
              </a:spcAft>
              <a:buFont typeface="Lucida Grande"/>
              <a:buChar char="»"/>
              <a:defRPr sz="1800"/>
            </a:lvl4pPr>
            <a:lvl5pPr marL="1828800" indent="-210312">
              <a:lnSpc>
                <a:spcPct val="100000"/>
              </a:lnSpc>
              <a:spcBef>
                <a:spcPts val="0"/>
              </a:spcBef>
              <a:spcAft>
                <a:spcPts val="600"/>
              </a:spcAft>
              <a:buFont typeface="Lucida Grande"/>
              <a:buChar char="»"/>
              <a:defRPr sz="1800"/>
            </a:lvl5pPr>
          </a:lstStyle>
          <a:p>
            <a:pPr lvl="0"/>
            <a:r>
              <a:rPr lang="en-US" dirty="0" smtClean="0"/>
              <a:t>Intro…</a:t>
            </a:r>
          </a:p>
        </p:txBody>
      </p:sp>
      <p:pic>
        <p:nvPicPr>
          <p:cNvPr id="12" name="Symbol_bug.png" descr="/Users/mazana/Documents/MWB Design/Clients/Mercy Corps/Logos/Mercy Corps logos/Symbol_bug.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5" name="TextBox 14"/>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8" name="Straight Connector 17"/>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Picture Placeholder 4"/>
          <p:cNvSpPr>
            <a:spLocks noGrp="1"/>
          </p:cNvSpPr>
          <p:nvPr>
            <p:ph type="pic" sz="quarter" idx="19"/>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08023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bullets/pic?">
    <p:spTree>
      <p:nvGrpSpPr>
        <p:cNvPr id="1" name=""/>
        <p:cNvGrpSpPr/>
        <p:nvPr/>
      </p:nvGrpSpPr>
      <p:grpSpPr>
        <a:xfrm>
          <a:off x="0" y="0"/>
          <a:ext cx="0" cy="0"/>
          <a:chOff x="0" y="0"/>
          <a:chExt cx="0" cy="0"/>
        </a:xfrm>
      </p:grpSpPr>
      <p:cxnSp>
        <p:nvCxnSpPr>
          <p:cNvPr id="11" name="Straight Connector 10"/>
          <p:cNvCxnSpPr/>
          <p:nvPr/>
        </p:nvCxnSpPr>
        <p:spPr>
          <a:xfrm>
            <a:off x="454787" y="751467"/>
            <a:ext cx="8155813" cy="12663"/>
          </a:xfrm>
          <a:prstGeom prst="line">
            <a:avLst/>
          </a:prstGeom>
          <a:ln w="31750" cap="rnd" cmpd="sng" algn="ctr">
            <a:solidFill>
              <a:schemeClr val="bg1">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335487" y="669268"/>
            <a:ext cx="8275113" cy="796749"/>
          </a:xfrm>
        </p:spPr>
        <p:txBody>
          <a:bodyPr/>
          <a:lstStyle>
            <a:lvl1pPr>
              <a:defRPr/>
            </a:lvl1pPr>
          </a:lstStyle>
          <a:p>
            <a:r>
              <a:rPr lang="en-US" dirty="0" smtClean="0"/>
              <a:t>Slide title</a:t>
            </a:r>
            <a:endParaRPr lang="en-US" dirty="0"/>
          </a:p>
        </p:txBody>
      </p:sp>
      <p:sp>
        <p:nvSpPr>
          <p:cNvPr id="15" name="Text Placeholder 12"/>
          <p:cNvSpPr>
            <a:spLocks noGrp="1"/>
          </p:cNvSpPr>
          <p:nvPr>
            <p:ph type="body" sz="quarter" idx="14"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16" name="Content Placeholder 2"/>
          <p:cNvSpPr>
            <a:spLocks noGrp="1"/>
          </p:cNvSpPr>
          <p:nvPr>
            <p:ph idx="1" hasCustomPrompt="1"/>
          </p:nvPr>
        </p:nvSpPr>
        <p:spPr>
          <a:xfrm>
            <a:off x="844068" y="2098702"/>
            <a:ext cx="7782813" cy="3630059"/>
          </a:xfrm>
        </p:spPr>
        <p:txBody>
          <a:bodyPr>
            <a:noAutofit/>
          </a:bodyPr>
          <a:lstStyle>
            <a:lvl1pPr marL="342900" indent="-342900">
              <a:lnSpc>
                <a:spcPct val="100000"/>
              </a:lnSpc>
              <a:spcBef>
                <a:spcPts val="0"/>
              </a:spcBef>
              <a:spcAft>
                <a:spcPts val="1200"/>
              </a:spcAft>
              <a:buSzPct val="100000"/>
              <a:buFontTx/>
              <a:buBlip>
                <a:blip r:embed="rId2" r:link="rId3"/>
              </a:buBlip>
              <a:defRPr sz="2000" b="0" i="0" cap="none"/>
            </a:lvl1pPr>
            <a:lvl2pPr marL="274320" indent="-274320">
              <a:lnSpc>
                <a:spcPct val="100000"/>
              </a:lnSpc>
              <a:spcBef>
                <a:spcPts val="0"/>
              </a:spcBef>
              <a:spcAft>
                <a:spcPts val="600"/>
              </a:spcAft>
              <a:buFont typeface="Lucida Grande"/>
              <a:buChar char="»"/>
              <a:defRPr sz="2400" b="0" i="0" cap="none"/>
            </a:lvl2pPr>
            <a:lvl3pPr marL="914400" indent="-274320">
              <a:lnSpc>
                <a:spcPct val="100000"/>
              </a:lnSpc>
              <a:spcBef>
                <a:spcPts val="0"/>
              </a:spcBef>
              <a:spcAft>
                <a:spcPts val="600"/>
              </a:spcAft>
              <a:buFont typeface="Lucida Grande"/>
              <a:buChar char="»"/>
              <a:defRPr sz="2400" b="0" i="0" cap="none"/>
            </a:lvl3pPr>
            <a:lvl4pPr marL="1371600" indent="-274320">
              <a:lnSpc>
                <a:spcPct val="100000"/>
              </a:lnSpc>
              <a:spcBef>
                <a:spcPts val="0"/>
              </a:spcBef>
              <a:spcAft>
                <a:spcPts val="600"/>
              </a:spcAft>
              <a:buFont typeface="Lucida Grande"/>
              <a:buChar char="»"/>
              <a:defRPr sz="2400" b="0" i="0" cap="none"/>
            </a:lvl4pPr>
            <a:lvl5pPr marL="1828800" indent="-210312">
              <a:lnSpc>
                <a:spcPct val="100000"/>
              </a:lnSpc>
              <a:spcBef>
                <a:spcPts val="0"/>
              </a:spcBef>
              <a:spcAft>
                <a:spcPts val="600"/>
              </a:spcAft>
              <a:buFont typeface="Lucida Grande"/>
              <a:buChar char="»"/>
              <a:defRPr sz="2400" b="0" i="0" cap="none"/>
            </a:lvl5pPr>
          </a:lstStyle>
          <a:p>
            <a:pPr lvl="0"/>
            <a:r>
              <a:rPr lang="en-US" dirty="0" smtClean="0"/>
              <a:t>Bulleted List</a:t>
            </a:r>
          </a:p>
        </p:txBody>
      </p:sp>
      <p:sp>
        <p:nvSpPr>
          <p:cNvPr id="17" name="Content Placeholder 2"/>
          <p:cNvSpPr>
            <a:spLocks noGrp="1"/>
          </p:cNvSpPr>
          <p:nvPr>
            <p:ph idx="17" hasCustomPrompt="1"/>
          </p:nvPr>
        </p:nvSpPr>
        <p:spPr>
          <a:xfrm>
            <a:off x="844068" y="1613301"/>
            <a:ext cx="7782814" cy="530896"/>
          </a:xfrm>
        </p:spPr>
        <p:txBody>
          <a:bodyPr>
            <a:noAutofit/>
          </a:bodyPr>
          <a:lstStyle>
            <a:lvl1pPr marL="0" indent="0">
              <a:lnSpc>
                <a:spcPts val="2700"/>
              </a:lnSpc>
              <a:spcBef>
                <a:spcPts val="0"/>
              </a:spcBef>
              <a:spcAft>
                <a:spcPts val="1200"/>
              </a:spcAft>
              <a:buFontTx/>
              <a:buNone/>
              <a:defRPr sz="2400" b="0" i="0" cap="none" baseline="0"/>
            </a:lvl1pPr>
            <a:lvl2pPr marL="274320" indent="-274320">
              <a:lnSpc>
                <a:spcPct val="100000"/>
              </a:lnSpc>
              <a:spcBef>
                <a:spcPts val="0"/>
              </a:spcBef>
              <a:spcAft>
                <a:spcPts val="600"/>
              </a:spcAft>
              <a:buFont typeface="Lucida Grande"/>
              <a:buChar char="»"/>
              <a:defRPr sz="2400"/>
            </a:lvl2pPr>
            <a:lvl3pPr marL="914400" indent="-274320">
              <a:lnSpc>
                <a:spcPct val="100000"/>
              </a:lnSpc>
              <a:spcBef>
                <a:spcPts val="0"/>
              </a:spcBef>
              <a:spcAft>
                <a:spcPts val="600"/>
              </a:spcAft>
              <a:buFont typeface="Lucida Grande"/>
              <a:buChar char="»"/>
              <a:defRPr sz="2000"/>
            </a:lvl3pPr>
            <a:lvl4pPr marL="1371600" indent="-274320">
              <a:lnSpc>
                <a:spcPct val="100000"/>
              </a:lnSpc>
              <a:spcBef>
                <a:spcPts val="0"/>
              </a:spcBef>
              <a:spcAft>
                <a:spcPts val="600"/>
              </a:spcAft>
              <a:buFont typeface="Lucida Grande"/>
              <a:buChar char="»"/>
              <a:defRPr sz="1800"/>
            </a:lvl4pPr>
            <a:lvl5pPr marL="1828800" indent="-210312">
              <a:lnSpc>
                <a:spcPct val="100000"/>
              </a:lnSpc>
              <a:spcBef>
                <a:spcPts val="0"/>
              </a:spcBef>
              <a:spcAft>
                <a:spcPts val="600"/>
              </a:spcAft>
              <a:buFont typeface="Lucida Grande"/>
              <a:buChar char="»"/>
              <a:defRPr sz="1800"/>
            </a:lvl5pPr>
          </a:lstStyle>
          <a:p>
            <a:pPr lvl="0"/>
            <a:r>
              <a:rPr lang="en-US" dirty="0" smtClean="0"/>
              <a:t>Intro…</a:t>
            </a:r>
          </a:p>
        </p:txBody>
      </p:sp>
      <p:pic>
        <p:nvPicPr>
          <p:cNvPr id="12" name="Symbol_bug.png" descr="/Users/mazana/Documents/MWB Design/Clients/Mercy Corps/Logos/Mercy Corps logos/Symbol_bug.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3" name="TextBox 12"/>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8" name="Straight Connector 17"/>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Picture Placeholder 4"/>
          <p:cNvSpPr>
            <a:spLocks noGrp="1"/>
          </p:cNvSpPr>
          <p:nvPr>
            <p:ph type="pic" sz="quarter" idx="18"/>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294738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gram Examp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275113" cy="796749"/>
          </a:xfrm>
        </p:spPr>
        <p:txBody>
          <a:bodyPr/>
          <a:lstStyle/>
          <a:p>
            <a:r>
              <a:rPr lang="en-US" dirty="0" smtClean="0"/>
              <a:t>Slide title</a:t>
            </a:r>
            <a:endParaRPr lang="en-US" dirty="0"/>
          </a:p>
        </p:txBody>
      </p: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baseline="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5" name="Text Placeholder 4"/>
          <p:cNvSpPr>
            <a:spLocks noGrp="1"/>
          </p:cNvSpPr>
          <p:nvPr>
            <p:ph type="body" sz="quarter" idx="16" hasCustomPrompt="1"/>
          </p:nvPr>
        </p:nvSpPr>
        <p:spPr>
          <a:xfrm>
            <a:off x="844447" y="1600201"/>
            <a:ext cx="7758011" cy="511175"/>
          </a:xfrm>
        </p:spPr>
        <p:txBody>
          <a:bodyPr>
            <a:noAutofit/>
          </a:bodyPr>
          <a:lstStyle>
            <a:lvl1pPr>
              <a:defRPr b="1" i="0" cap="all"/>
            </a:lvl1pPr>
            <a:lvl2pPr>
              <a:defRPr b="1" i="0" cap="all"/>
            </a:lvl2pPr>
            <a:lvl3pPr>
              <a:defRPr b="1" i="0" cap="all"/>
            </a:lvl3pPr>
            <a:lvl4pPr>
              <a:defRPr b="1" i="0" cap="all"/>
            </a:lvl4pPr>
            <a:lvl5pPr>
              <a:defRPr b="1" i="0" cap="all"/>
            </a:lvl5pPr>
          </a:lstStyle>
          <a:p>
            <a:pPr lvl="0"/>
            <a:r>
              <a:rPr lang="en-US" dirty="0" smtClean="0"/>
              <a:t>Sub-head</a:t>
            </a:r>
          </a:p>
        </p:txBody>
      </p:sp>
      <p:sp>
        <p:nvSpPr>
          <p:cNvPr id="12" name="Content Placeholder 2"/>
          <p:cNvSpPr>
            <a:spLocks noGrp="1"/>
          </p:cNvSpPr>
          <p:nvPr>
            <p:ph idx="17" hasCustomPrompt="1"/>
          </p:nvPr>
        </p:nvSpPr>
        <p:spPr>
          <a:xfrm>
            <a:off x="844448" y="2111375"/>
            <a:ext cx="7758011" cy="3617387"/>
          </a:xfrm>
        </p:spPr>
        <p:txBody>
          <a:bodyPr>
            <a:noAutofit/>
          </a:bodyPr>
          <a:lstStyle>
            <a:lvl1pPr marL="0" indent="0">
              <a:lnSpc>
                <a:spcPts val="2100"/>
              </a:lnSpc>
              <a:spcBef>
                <a:spcPts val="0"/>
              </a:spcBef>
              <a:spcAft>
                <a:spcPts val="1200"/>
              </a:spcAft>
              <a:buFontTx/>
              <a:buNone/>
              <a:defRPr sz="1800" b="0" i="0" cap="none" baseline="0"/>
            </a:lvl1pPr>
            <a:lvl2pPr marL="274320" indent="-274320">
              <a:lnSpc>
                <a:spcPct val="100000"/>
              </a:lnSpc>
              <a:spcBef>
                <a:spcPts val="0"/>
              </a:spcBef>
              <a:spcAft>
                <a:spcPts val="600"/>
              </a:spcAft>
              <a:buFont typeface="Lucida Grande"/>
              <a:buChar char="»"/>
              <a:defRPr sz="2400"/>
            </a:lvl2pPr>
            <a:lvl3pPr marL="914400" indent="-274320">
              <a:lnSpc>
                <a:spcPct val="100000"/>
              </a:lnSpc>
              <a:spcBef>
                <a:spcPts val="0"/>
              </a:spcBef>
              <a:spcAft>
                <a:spcPts val="600"/>
              </a:spcAft>
              <a:buFont typeface="Lucida Grande"/>
              <a:buChar char="»"/>
              <a:defRPr sz="2000"/>
            </a:lvl3pPr>
            <a:lvl4pPr marL="1371600" indent="-274320">
              <a:lnSpc>
                <a:spcPct val="100000"/>
              </a:lnSpc>
              <a:spcBef>
                <a:spcPts val="0"/>
              </a:spcBef>
              <a:spcAft>
                <a:spcPts val="600"/>
              </a:spcAft>
              <a:buFont typeface="Lucida Grande"/>
              <a:buChar char="»"/>
              <a:defRPr sz="1800"/>
            </a:lvl4pPr>
            <a:lvl5pPr marL="1828800" indent="-210312">
              <a:lnSpc>
                <a:spcPct val="100000"/>
              </a:lnSpc>
              <a:spcBef>
                <a:spcPts val="0"/>
              </a:spcBef>
              <a:spcAft>
                <a:spcPts val="600"/>
              </a:spcAft>
              <a:buFont typeface="Lucida Grande"/>
              <a:buChar char="»"/>
              <a:defRPr sz="1800"/>
            </a:lvl5pPr>
          </a:lstStyle>
          <a:p>
            <a:pPr lvl="0"/>
            <a:r>
              <a:rPr lang="en-US" dirty="0" smtClean="0"/>
              <a:t>Body… highlight key words or phrases in bold red text</a:t>
            </a:r>
          </a:p>
        </p:txBody>
      </p:sp>
      <p:pic>
        <p:nvPicPr>
          <p:cNvPr id="14" name="Symbol_bug.png" descr="/Users/mazana/Documents/MWB Design/Clients/Mercy Corps/Logos/Mercy Corps logos/Symbol_bug.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5" name="TextBox 14"/>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6" name="Straight Connector 15"/>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Picture Placeholder 4"/>
          <p:cNvSpPr>
            <a:spLocks noGrp="1"/>
          </p:cNvSpPr>
          <p:nvPr>
            <p:ph type="pic" sz="quarter" idx="18"/>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292390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 Examp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487" y="669268"/>
            <a:ext cx="8275113" cy="796749"/>
          </a:xfrm>
        </p:spPr>
        <p:txBody>
          <a:bodyPr/>
          <a:lstStyle>
            <a:lvl1pPr>
              <a:defRPr/>
            </a:lvl1pPr>
          </a:lstStyle>
          <a:p>
            <a:r>
              <a:rPr lang="en-US" dirty="0" smtClean="0"/>
              <a:t>Slide title</a:t>
            </a:r>
            <a:endParaRPr lang="en-US" dirty="0"/>
          </a:p>
        </p:txBody>
      </p:sp>
      <p:cxnSp>
        <p:nvCxnSpPr>
          <p:cNvPr id="10" name="Straight Connector 9"/>
          <p:cNvCxnSpPr/>
          <p:nvPr/>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35488" y="274638"/>
            <a:ext cx="4365202" cy="417512"/>
          </a:xfrm>
        </p:spPr>
        <p:txBody>
          <a:bodyPr>
            <a:noAutofit/>
          </a:bodyPr>
          <a:lstStyle>
            <a:lvl1pPr marL="0" indent="0">
              <a:buFontTx/>
              <a:buNone/>
              <a:defRPr sz="2000">
                <a:solidFill>
                  <a:srgbClr val="919190"/>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smtClean="0"/>
              <a:t>Presentation Title</a:t>
            </a:r>
            <a:endParaRPr lang="en-US" dirty="0"/>
          </a:p>
        </p:txBody>
      </p:sp>
      <p:sp>
        <p:nvSpPr>
          <p:cNvPr id="14" name="Text Placeholder 4"/>
          <p:cNvSpPr>
            <a:spLocks noGrp="1"/>
          </p:cNvSpPr>
          <p:nvPr>
            <p:ph type="body" sz="quarter" idx="17" hasCustomPrompt="1"/>
          </p:nvPr>
        </p:nvSpPr>
        <p:spPr>
          <a:xfrm>
            <a:off x="851564" y="1600201"/>
            <a:ext cx="7742754" cy="511175"/>
          </a:xfrm>
        </p:spPr>
        <p:txBody>
          <a:bodyPr>
            <a:noAutofit/>
          </a:bodyPr>
          <a:lstStyle>
            <a:lvl1pPr>
              <a:defRPr b="1" i="0" cap="all"/>
            </a:lvl1pPr>
            <a:lvl2pPr>
              <a:defRPr b="1" i="0" cap="all"/>
            </a:lvl2pPr>
            <a:lvl3pPr>
              <a:defRPr b="1" i="0" cap="all"/>
            </a:lvl3pPr>
            <a:lvl4pPr>
              <a:defRPr b="1" i="0" cap="all"/>
            </a:lvl4pPr>
            <a:lvl5pPr>
              <a:defRPr b="1" i="0" cap="all"/>
            </a:lvl5pPr>
          </a:lstStyle>
          <a:p>
            <a:pPr lvl="0"/>
            <a:r>
              <a:rPr lang="en-US" dirty="0" smtClean="0"/>
              <a:t>Sub-head</a:t>
            </a:r>
          </a:p>
        </p:txBody>
      </p:sp>
      <p:sp>
        <p:nvSpPr>
          <p:cNvPr id="16" name="Content Placeholder 2"/>
          <p:cNvSpPr>
            <a:spLocks noGrp="1"/>
          </p:cNvSpPr>
          <p:nvPr>
            <p:ph idx="18" hasCustomPrompt="1"/>
          </p:nvPr>
        </p:nvSpPr>
        <p:spPr>
          <a:xfrm>
            <a:off x="851564" y="2642272"/>
            <a:ext cx="7742753" cy="3086490"/>
          </a:xfrm>
        </p:spPr>
        <p:txBody>
          <a:bodyPr>
            <a:noAutofit/>
          </a:bodyPr>
          <a:lstStyle>
            <a:lvl1pPr marL="342900" indent="-342900">
              <a:lnSpc>
                <a:spcPct val="100000"/>
              </a:lnSpc>
              <a:spcBef>
                <a:spcPts val="0"/>
              </a:spcBef>
              <a:spcAft>
                <a:spcPts val="1200"/>
              </a:spcAft>
              <a:buSzPct val="100000"/>
              <a:buFontTx/>
              <a:buBlip>
                <a:blip r:embed="rId2" r:link="rId3"/>
              </a:buBlip>
              <a:defRPr sz="1800" b="0" i="0" cap="none"/>
            </a:lvl1pPr>
            <a:lvl2pPr marL="274320" indent="-274320">
              <a:lnSpc>
                <a:spcPct val="100000"/>
              </a:lnSpc>
              <a:spcBef>
                <a:spcPts val="0"/>
              </a:spcBef>
              <a:spcAft>
                <a:spcPts val="600"/>
              </a:spcAft>
              <a:buFont typeface="Lucida Grande"/>
              <a:buChar char="»"/>
              <a:defRPr sz="2400" b="0" i="0" cap="none"/>
            </a:lvl2pPr>
            <a:lvl3pPr marL="914400" indent="-274320">
              <a:lnSpc>
                <a:spcPct val="100000"/>
              </a:lnSpc>
              <a:spcBef>
                <a:spcPts val="0"/>
              </a:spcBef>
              <a:spcAft>
                <a:spcPts val="600"/>
              </a:spcAft>
              <a:buFont typeface="Lucida Grande"/>
              <a:buChar char="»"/>
              <a:defRPr sz="2400" b="0" i="0" cap="none"/>
            </a:lvl3pPr>
            <a:lvl4pPr marL="1371600" indent="-274320">
              <a:lnSpc>
                <a:spcPct val="100000"/>
              </a:lnSpc>
              <a:spcBef>
                <a:spcPts val="0"/>
              </a:spcBef>
              <a:spcAft>
                <a:spcPts val="600"/>
              </a:spcAft>
              <a:buFont typeface="Lucida Grande"/>
              <a:buChar char="»"/>
              <a:defRPr sz="2400" b="0" i="0" cap="none"/>
            </a:lvl4pPr>
            <a:lvl5pPr marL="1828800" indent="-210312">
              <a:lnSpc>
                <a:spcPct val="100000"/>
              </a:lnSpc>
              <a:spcBef>
                <a:spcPts val="0"/>
              </a:spcBef>
              <a:spcAft>
                <a:spcPts val="600"/>
              </a:spcAft>
              <a:buFont typeface="Lucida Grande"/>
              <a:buChar char="»"/>
              <a:defRPr sz="2400" b="0" i="0" cap="none"/>
            </a:lvl5pPr>
          </a:lstStyle>
          <a:p>
            <a:pPr lvl="0"/>
            <a:r>
              <a:rPr lang="en-US" dirty="0" smtClean="0"/>
              <a:t>Bulleted List</a:t>
            </a:r>
          </a:p>
        </p:txBody>
      </p:sp>
      <p:sp>
        <p:nvSpPr>
          <p:cNvPr id="17" name="Content Placeholder 2"/>
          <p:cNvSpPr>
            <a:spLocks noGrp="1"/>
          </p:cNvSpPr>
          <p:nvPr>
            <p:ph idx="1" hasCustomPrompt="1"/>
          </p:nvPr>
        </p:nvSpPr>
        <p:spPr>
          <a:xfrm>
            <a:off x="851564" y="2111376"/>
            <a:ext cx="7742754" cy="530896"/>
          </a:xfrm>
        </p:spPr>
        <p:txBody>
          <a:bodyPr>
            <a:noAutofit/>
          </a:bodyPr>
          <a:lstStyle>
            <a:lvl1pPr marL="0" indent="0">
              <a:lnSpc>
                <a:spcPts val="2100"/>
              </a:lnSpc>
              <a:spcBef>
                <a:spcPts val="0"/>
              </a:spcBef>
              <a:spcAft>
                <a:spcPts val="1200"/>
              </a:spcAft>
              <a:buFontTx/>
              <a:buNone/>
              <a:defRPr sz="1800" b="0" i="0" cap="none" baseline="0"/>
            </a:lvl1pPr>
            <a:lvl2pPr marL="274320" indent="-274320">
              <a:lnSpc>
                <a:spcPct val="100000"/>
              </a:lnSpc>
              <a:spcBef>
                <a:spcPts val="0"/>
              </a:spcBef>
              <a:spcAft>
                <a:spcPts val="600"/>
              </a:spcAft>
              <a:buFont typeface="Lucida Grande"/>
              <a:buChar char="»"/>
              <a:defRPr sz="2400"/>
            </a:lvl2pPr>
            <a:lvl3pPr marL="914400" indent="-274320">
              <a:lnSpc>
                <a:spcPct val="100000"/>
              </a:lnSpc>
              <a:spcBef>
                <a:spcPts val="0"/>
              </a:spcBef>
              <a:spcAft>
                <a:spcPts val="600"/>
              </a:spcAft>
              <a:buFont typeface="Lucida Grande"/>
              <a:buChar char="»"/>
              <a:defRPr sz="2000"/>
            </a:lvl3pPr>
            <a:lvl4pPr marL="1371600" indent="-274320">
              <a:lnSpc>
                <a:spcPct val="100000"/>
              </a:lnSpc>
              <a:spcBef>
                <a:spcPts val="0"/>
              </a:spcBef>
              <a:spcAft>
                <a:spcPts val="600"/>
              </a:spcAft>
              <a:buFont typeface="Lucida Grande"/>
              <a:buChar char="»"/>
              <a:defRPr sz="1800"/>
            </a:lvl4pPr>
            <a:lvl5pPr marL="1828800" indent="-210312">
              <a:lnSpc>
                <a:spcPct val="100000"/>
              </a:lnSpc>
              <a:spcBef>
                <a:spcPts val="0"/>
              </a:spcBef>
              <a:spcAft>
                <a:spcPts val="600"/>
              </a:spcAft>
              <a:buFont typeface="Lucida Grande"/>
              <a:buChar char="»"/>
              <a:defRPr sz="1800"/>
            </a:lvl5pPr>
          </a:lstStyle>
          <a:p>
            <a:pPr lvl="0"/>
            <a:r>
              <a:rPr lang="en-US" dirty="0" smtClean="0"/>
              <a:t>Intro…</a:t>
            </a:r>
          </a:p>
        </p:txBody>
      </p:sp>
      <p:sp>
        <p:nvSpPr>
          <p:cNvPr id="4" name="TextBox 3"/>
          <p:cNvSpPr txBox="1"/>
          <p:nvPr/>
        </p:nvSpPr>
        <p:spPr>
          <a:xfrm>
            <a:off x="4871745" y="-75818"/>
            <a:ext cx="184666" cy="369332"/>
          </a:xfrm>
          <a:prstGeom prst="rect">
            <a:avLst/>
          </a:prstGeom>
          <a:noFill/>
        </p:spPr>
        <p:txBody>
          <a:bodyPr wrap="none" rtlCol="0">
            <a:spAutoFit/>
          </a:bodyPr>
          <a:lstStyle/>
          <a:p>
            <a:endParaRPr lang="en-US"/>
          </a:p>
        </p:txBody>
      </p:sp>
      <p:pic>
        <p:nvPicPr>
          <p:cNvPr id="15" name="Symbol_bug.png" descr="/Users/mazana/Documents/MWB Design/Clients/Mercy Corps/Logos/Mercy Corps logos/Symbol_bug.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81001" y="5728762"/>
            <a:ext cx="908022" cy="816769"/>
          </a:xfrm>
          <a:prstGeom prst="rect">
            <a:avLst/>
          </a:prstGeom>
        </p:spPr>
      </p:pic>
      <p:sp>
        <p:nvSpPr>
          <p:cNvPr id="18" name="TextBox 17"/>
          <p:cNvSpPr txBox="1"/>
          <p:nvPr/>
        </p:nvSpPr>
        <p:spPr>
          <a:xfrm>
            <a:off x="1611277" y="6128585"/>
            <a:ext cx="7085001" cy="338554"/>
          </a:xfrm>
          <a:prstGeom prst="rect">
            <a:avLst/>
          </a:prstGeom>
          <a:noFill/>
        </p:spPr>
        <p:txBody>
          <a:bodyPr wrap="square" rtlCol="0">
            <a:spAutoFit/>
          </a:bodyPr>
          <a:lstStyle/>
          <a:p>
            <a:r>
              <a:rPr lang="en-US" sz="1600" i="1" dirty="0" smtClean="0">
                <a:solidFill>
                  <a:srgbClr val="9E1B32"/>
                </a:solidFill>
              </a:rPr>
              <a:t>Saving and improving lives in the world’s toughest places.</a:t>
            </a:r>
            <a:endParaRPr lang="en-US" sz="1600" i="1" dirty="0">
              <a:solidFill>
                <a:srgbClr val="9E1B32"/>
              </a:solidFill>
            </a:endParaRPr>
          </a:p>
        </p:txBody>
      </p:sp>
      <p:cxnSp>
        <p:nvCxnSpPr>
          <p:cNvPr id="19" name="Straight Connector 18"/>
          <p:cNvCxnSpPr/>
          <p:nvPr/>
        </p:nvCxnSpPr>
        <p:spPr>
          <a:xfrm>
            <a:off x="1687102" y="6140518"/>
            <a:ext cx="6923498" cy="0"/>
          </a:xfrm>
          <a:prstGeom prst="line">
            <a:avLst/>
          </a:prstGeom>
          <a:ln w="19050" cap="rnd"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54787" y="751467"/>
            <a:ext cx="8155813" cy="12663"/>
          </a:xfrm>
          <a:prstGeom prst="line">
            <a:avLst/>
          </a:prstGeom>
          <a:ln w="31750" cap="rnd" cmpd="sng" algn="ctr">
            <a:solidFill>
              <a:schemeClr val="tx1">
                <a:lumMod val="50000"/>
                <a:lumOff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19"/>
          </p:nvPr>
        </p:nvSpPr>
        <p:spPr>
          <a:xfrm>
            <a:off x="5485039" y="1403982"/>
            <a:ext cx="3658961" cy="411661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43940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Applications/Microsoft%20Office%202011/Office/Media/Clipart/Bullets.localized/Chevron_MB.gif" TargetMode="Externa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487" y="616940"/>
            <a:ext cx="8275113"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488" y="1600201"/>
            <a:ext cx="7848312" cy="4128562"/>
          </a:xfrm>
          <a:prstGeom prst="rect">
            <a:avLst/>
          </a:prstGeom>
        </p:spPr>
        <p:txBody>
          <a:bodyPr vert="horz" lIns="91440" tIns="45720" rIns="91440" bIns="45720" rtlCol="0">
            <a:normAutofit/>
          </a:bodyPr>
          <a:lstStyle/>
          <a:p>
            <a:pPr lvl="0"/>
            <a:r>
              <a:rPr lang="en-US" dirty="0" smtClean="0"/>
              <a:t>Bulleted List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57504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666" r:id="rId10"/>
    <p:sldLayoutId id="2147483706" r:id="rId11"/>
    <p:sldLayoutId id="2147483668" r:id="rId12"/>
    <p:sldLayoutId id="2147483708" r:id="rId13"/>
    <p:sldLayoutId id="2147483707" r:id="rId14"/>
  </p:sldLayoutIdLst>
  <p:txStyles>
    <p:titleStyle>
      <a:lvl1pPr marL="0" algn="l" defTabSz="457200" rtl="0" eaLnBrk="1" latinLnBrk="0" hangingPunct="1">
        <a:spcBef>
          <a:spcPct val="0"/>
        </a:spcBef>
        <a:buNone/>
        <a:defRPr sz="4000" b="1" i="0" kern="1200" cap="all" spc="0">
          <a:solidFill>
            <a:srgbClr val="9E1B32"/>
          </a:solidFill>
          <a:latin typeface="+mj-lt"/>
          <a:ea typeface="+mj-ea"/>
          <a:cs typeface="+mj-cs"/>
        </a:defRPr>
      </a:lvl1pPr>
    </p:titleStyle>
    <p:bodyStyle>
      <a:lvl1pPr marL="0" indent="0" algn="l" defTabSz="457200" rtl="0" eaLnBrk="1" latinLnBrk="0" hangingPunct="1">
        <a:lnSpc>
          <a:spcPct val="100000"/>
        </a:lnSpc>
        <a:spcBef>
          <a:spcPts val="0"/>
        </a:spcBef>
        <a:spcAft>
          <a:spcPts val="1200"/>
        </a:spcAft>
        <a:buFontTx/>
        <a:buNone/>
        <a:defRPr sz="2400" kern="1200">
          <a:solidFill>
            <a:schemeClr val="tx1"/>
          </a:solidFill>
          <a:latin typeface="+mn-lt"/>
          <a:ea typeface="+mn-ea"/>
          <a:cs typeface="+mn-cs"/>
        </a:defRPr>
      </a:lvl1pPr>
      <a:lvl2pPr marL="320040" indent="-285750" algn="l" defTabSz="457200" rtl="0" eaLnBrk="1" latinLnBrk="0" hangingPunct="1">
        <a:lnSpc>
          <a:spcPct val="100000"/>
        </a:lnSpc>
        <a:spcBef>
          <a:spcPts val="0"/>
        </a:spcBef>
        <a:spcAft>
          <a:spcPts val="1200"/>
        </a:spcAft>
        <a:buSzPct val="100000"/>
        <a:buFontTx/>
        <a:buBlip>
          <a:blip r:embed="rId16" r:link="rId17"/>
        </a:buBlip>
        <a:defRPr sz="2000" kern="1200">
          <a:solidFill>
            <a:schemeClr val="tx1"/>
          </a:solidFill>
          <a:latin typeface="+mn-lt"/>
          <a:ea typeface="+mn-ea"/>
          <a:cs typeface="+mn-cs"/>
        </a:defRPr>
      </a:lvl2pPr>
      <a:lvl3pPr marL="685800" indent="-228600" algn="l" defTabSz="457200" rtl="0" eaLnBrk="1" latinLnBrk="0" hangingPunct="1">
        <a:lnSpc>
          <a:spcPct val="100000"/>
        </a:lnSpc>
        <a:spcBef>
          <a:spcPts val="0"/>
        </a:spcBef>
        <a:spcAft>
          <a:spcPts val="1200"/>
        </a:spcAft>
        <a:buSzPct val="100000"/>
        <a:buFontTx/>
        <a:buBlip>
          <a:blip r:embed="rId16" r:link="rId17"/>
        </a:buBlip>
        <a:defRPr sz="2000" kern="1200">
          <a:solidFill>
            <a:schemeClr val="tx1"/>
          </a:solidFill>
          <a:latin typeface="+mn-lt"/>
          <a:ea typeface="+mn-ea"/>
          <a:cs typeface="+mn-cs"/>
        </a:defRPr>
      </a:lvl3pPr>
      <a:lvl4pPr marL="1143000" indent="-228600" algn="l" defTabSz="457200" rtl="0" eaLnBrk="1" latinLnBrk="0" hangingPunct="1">
        <a:lnSpc>
          <a:spcPct val="100000"/>
        </a:lnSpc>
        <a:spcBef>
          <a:spcPts val="0"/>
        </a:spcBef>
        <a:spcAft>
          <a:spcPts val="1200"/>
        </a:spcAft>
        <a:buSzPct val="100000"/>
        <a:buFontTx/>
        <a:buBlip>
          <a:blip r:embed="rId16" r:link="rId17"/>
        </a:buBlip>
        <a:defRPr sz="1800" kern="1200">
          <a:solidFill>
            <a:schemeClr val="tx1"/>
          </a:solidFill>
          <a:latin typeface="+mn-lt"/>
          <a:ea typeface="+mn-ea"/>
          <a:cs typeface="+mn-cs"/>
        </a:defRPr>
      </a:lvl4pPr>
      <a:lvl5pPr marL="1600200" indent="-228600" algn="l" defTabSz="457200" rtl="0" eaLnBrk="1" latinLnBrk="0" hangingPunct="1">
        <a:lnSpc>
          <a:spcPct val="100000"/>
        </a:lnSpc>
        <a:spcBef>
          <a:spcPts val="0"/>
        </a:spcBef>
        <a:spcAft>
          <a:spcPts val="1200"/>
        </a:spcAft>
        <a:buSzPct val="100000"/>
        <a:buFontTx/>
        <a:buBlip>
          <a:blip r:embed="rId16" r:link="rId17"/>
        </a:buBlip>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t>Determined Behavior Change</a:t>
            </a:r>
            <a:endParaRPr lang="en-US" dirty="0"/>
          </a:p>
        </p:txBody>
      </p:sp>
      <p:sp>
        <p:nvSpPr>
          <p:cNvPr id="3" name="Subtitle 2"/>
          <p:cNvSpPr>
            <a:spLocks noGrp="1"/>
          </p:cNvSpPr>
          <p:nvPr>
            <p:ph type="subTitle" idx="1"/>
          </p:nvPr>
        </p:nvSpPr>
        <p:spPr>
          <a:xfrm>
            <a:off x="685800" y="3451578"/>
            <a:ext cx="7772400" cy="714022"/>
          </a:xfrm>
        </p:spPr>
        <p:txBody>
          <a:bodyPr/>
          <a:lstStyle/>
          <a:p>
            <a:r>
              <a:rPr lang="en-US" dirty="0" smtClean="0"/>
              <a:t>A comparative study of the application of Barrier Analysis methodology</a:t>
            </a:r>
            <a:endParaRPr lang="en-US" dirty="0"/>
          </a:p>
        </p:txBody>
      </p:sp>
      <p:sp>
        <p:nvSpPr>
          <p:cNvPr id="4" name="Text Placeholder 3"/>
          <p:cNvSpPr>
            <a:spLocks noGrp="1"/>
          </p:cNvSpPr>
          <p:nvPr>
            <p:ph type="body" sz="quarter" idx="10"/>
          </p:nvPr>
        </p:nvSpPr>
        <p:spPr>
          <a:xfrm>
            <a:off x="1371600" y="5002212"/>
            <a:ext cx="6400800" cy="522287"/>
          </a:xfrm>
        </p:spPr>
        <p:txBody>
          <a:bodyPr/>
          <a:lstStyle/>
          <a:p>
            <a:r>
              <a:rPr lang="en-US" dirty="0" smtClean="0"/>
              <a:t>Presented by: Mathias Pollock, BCC Technical Advisor</a:t>
            </a:r>
            <a:endParaRPr lang="en-US" dirty="0"/>
          </a:p>
        </p:txBody>
      </p:sp>
    </p:spTree>
    <p:extLst>
      <p:ext uri="{BB962C8B-B14F-4D97-AF65-F5344CB8AC3E}">
        <p14:creationId xmlns:p14="http://schemas.microsoft.com/office/powerpoint/2010/main" val="48738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Text Placeholder 2"/>
          <p:cNvSpPr>
            <a:spLocks noGrp="1"/>
          </p:cNvSpPr>
          <p:nvPr>
            <p:ph type="body" sz="quarter" idx="14"/>
          </p:nvPr>
        </p:nvSpPr>
        <p:spPr/>
        <p:txBody>
          <a:bodyPr/>
          <a:lstStyle/>
          <a:p>
            <a:r>
              <a:rPr lang="en-US" dirty="0" smtClean="0"/>
              <a:t>Determined Behavior Change</a:t>
            </a:r>
            <a:endParaRPr lang="en-US" dirty="0"/>
          </a:p>
        </p:txBody>
      </p:sp>
      <p:sp>
        <p:nvSpPr>
          <p:cNvPr id="5" name="Text Placeholder 4"/>
          <p:cNvSpPr>
            <a:spLocks noGrp="1"/>
          </p:cNvSpPr>
          <p:nvPr>
            <p:ph type="body" sz="quarter" idx="21"/>
          </p:nvPr>
        </p:nvSpPr>
        <p:spPr>
          <a:xfrm>
            <a:off x="844067" y="1466017"/>
            <a:ext cx="7464250" cy="4267359"/>
          </a:xfrm>
        </p:spPr>
        <p:txBody>
          <a:bodyPr>
            <a:normAutofit fontScale="92500" lnSpcReduction="20000"/>
          </a:bodyPr>
          <a:lstStyle/>
          <a:p>
            <a:pPr marL="342900" indent="-342900">
              <a:buFont typeface="Arial"/>
              <a:buChar char="•"/>
            </a:pPr>
            <a:r>
              <a:rPr lang="en-US" dirty="0"/>
              <a:t>Development programs benefit significantly from an increased understanding of the </a:t>
            </a:r>
            <a:r>
              <a:rPr lang="en-US" b="1" dirty="0"/>
              <a:t>specific motivators and barriers</a:t>
            </a:r>
            <a:r>
              <a:rPr lang="en-US" dirty="0"/>
              <a:t> faced by their beneficiaries. </a:t>
            </a:r>
            <a:endParaRPr lang="en-US" dirty="0" smtClean="0"/>
          </a:p>
          <a:p>
            <a:pPr marL="342900" indent="-342900">
              <a:buFont typeface="Arial"/>
              <a:buChar char="•"/>
            </a:pPr>
            <a:r>
              <a:rPr lang="en-US" dirty="0"/>
              <a:t>S</a:t>
            </a:r>
            <a:r>
              <a:rPr lang="en-US" dirty="0" smtClean="0"/>
              <a:t>tudy </a:t>
            </a:r>
            <a:r>
              <a:rPr lang="en-US" dirty="0"/>
              <a:t>managers need </a:t>
            </a:r>
            <a:r>
              <a:rPr lang="en-US" b="1" dirty="0"/>
              <a:t>to allow sufficient time </a:t>
            </a:r>
            <a:r>
              <a:rPr lang="en-US" dirty="0"/>
              <a:t>to sensitize staff to the questionnaire and translate it into the local language </a:t>
            </a:r>
          </a:p>
          <a:p>
            <a:pPr marL="342900" indent="-342900">
              <a:buFont typeface="Arial"/>
              <a:buChar char="•"/>
            </a:pPr>
            <a:r>
              <a:rPr lang="en-US" dirty="0" smtClean="0"/>
              <a:t>Highlights the </a:t>
            </a:r>
            <a:r>
              <a:rPr lang="en-US" b="1" dirty="0"/>
              <a:t>critical role of formative research </a:t>
            </a:r>
            <a:r>
              <a:rPr lang="en-US" dirty="0"/>
              <a:t>in the design and implementation of effective development programming as it relates to behavior change </a:t>
            </a:r>
            <a:endParaRPr lang="en-US" dirty="0" smtClean="0"/>
          </a:p>
          <a:p>
            <a:pPr marL="342900" indent="-342900">
              <a:buFont typeface="Arial"/>
              <a:buChar char="•"/>
            </a:pPr>
            <a:r>
              <a:rPr lang="en-US" dirty="0"/>
              <a:t>Barrier Analysis presents </a:t>
            </a:r>
            <a:r>
              <a:rPr lang="en-US" b="1" dirty="0"/>
              <a:t>a tangible, relatively simple and inexpensive</a:t>
            </a:r>
            <a:r>
              <a:rPr lang="en-US" dirty="0"/>
              <a:t> option to identify some of these issues, but it is one tool in what should be a larger toolbox </a:t>
            </a:r>
          </a:p>
          <a:p>
            <a:pPr marL="342900" indent="-342900">
              <a:buFont typeface="Arial"/>
              <a:buChar char="•"/>
            </a:pPr>
            <a:endParaRPr lang="en-US" dirty="0"/>
          </a:p>
          <a:p>
            <a:pPr marL="342900" indent="-342900">
              <a:buFont typeface="Arial"/>
              <a:buChar char="•"/>
            </a:pPr>
            <a:endParaRPr lang="en-US" dirty="0"/>
          </a:p>
        </p:txBody>
      </p:sp>
    </p:spTree>
    <p:extLst>
      <p:ext uri="{BB962C8B-B14F-4D97-AF65-F5344CB8AC3E}">
        <p14:creationId xmlns:p14="http://schemas.microsoft.com/office/powerpoint/2010/main" val="163304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 Placeholder 3"/>
          <p:cNvSpPr>
            <a:spLocks noGrp="1"/>
          </p:cNvSpPr>
          <p:nvPr>
            <p:ph type="body" sz="quarter" idx="13"/>
          </p:nvPr>
        </p:nvSpPr>
        <p:spPr/>
        <p:txBody>
          <a:bodyPr/>
          <a:lstStyle/>
          <a:p>
            <a:r>
              <a:rPr lang="en-US" dirty="0" smtClean="0"/>
              <a:t>Determined Behavior Change</a:t>
            </a:r>
            <a:endParaRPr lang="en-US" dirty="0"/>
          </a:p>
        </p:txBody>
      </p:sp>
      <p:sp>
        <p:nvSpPr>
          <p:cNvPr id="5" name="Content Placeholder 4"/>
          <p:cNvSpPr>
            <a:spLocks noGrp="1"/>
          </p:cNvSpPr>
          <p:nvPr>
            <p:ph type="body" sz="quarter" idx="17"/>
          </p:nvPr>
        </p:nvSpPr>
        <p:spPr/>
        <p:txBody>
          <a:bodyPr>
            <a:normAutofit/>
          </a:bodyPr>
          <a:lstStyle/>
          <a:p>
            <a:pPr algn="ctr">
              <a:spcAft>
                <a:spcPts val="0"/>
              </a:spcAft>
            </a:pPr>
            <a:r>
              <a:rPr lang="en-US" b="1" dirty="0" smtClean="0">
                <a:solidFill>
                  <a:srgbClr val="474746"/>
                </a:solidFill>
              </a:rPr>
              <a:t>Contact</a:t>
            </a:r>
            <a:endParaRPr lang="en-US" dirty="0">
              <a:solidFill>
                <a:srgbClr val="474746"/>
              </a:solidFill>
            </a:endParaRPr>
          </a:p>
        </p:txBody>
      </p:sp>
      <p:sp>
        <p:nvSpPr>
          <p:cNvPr id="9" name="Text Placeholder 8"/>
          <p:cNvSpPr>
            <a:spLocks noGrp="1"/>
          </p:cNvSpPr>
          <p:nvPr>
            <p:ph type="body" sz="quarter" idx="18"/>
          </p:nvPr>
        </p:nvSpPr>
        <p:spPr/>
        <p:txBody>
          <a:bodyPr>
            <a:normAutofit/>
          </a:bodyPr>
          <a:lstStyle/>
          <a:p>
            <a:r>
              <a:rPr lang="en-US" dirty="0" smtClean="0"/>
              <a:t>Technical Advisor, Child Survival and BCC</a:t>
            </a:r>
            <a:endParaRPr lang="en-US" sz="1800" dirty="0" smtClean="0"/>
          </a:p>
          <a:p>
            <a:r>
              <a:rPr lang="en-US" dirty="0" err="1" smtClean="0"/>
              <a:t>mpollock@psi</a:t>
            </a:r>
            <a:r>
              <a:rPr lang="en-US" sz="1800" dirty="0" err="1" smtClean="0"/>
              <a:t>.org</a:t>
            </a:r>
            <a:endParaRPr lang="en-US" sz="1800" dirty="0"/>
          </a:p>
        </p:txBody>
      </p:sp>
      <p:sp>
        <p:nvSpPr>
          <p:cNvPr id="10" name="Text Placeholder 9"/>
          <p:cNvSpPr>
            <a:spLocks noGrp="1"/>
          </p:cNvSpPr>
          <p:nvPr>
            <p:ph type="body" sz="quarter" idx="19"/>
          </p:nvPr>
        </p:nvSpPr>
        <p:spPr/>
        <p:txBody>
          <a:bodyPr>
            <a:noAutofit/>
          </a:bodyPr>
          <a:lstStyle/>
          <a:p>
            <a:r>
              <a:rPr lang="en-US" sz="1800" dirty="0" smtClean="0"/>
              <a:t>Mathias Pollock</a:t>
            </a:r>
            <a:endParaRPr lang="en-US" sz="1800" dirty="0"/>
          </a:p>
        </p:txBody>
      </p:sp>
    </p:spTree>
    <p:extLst>
      <p:ext uri="{BB962C8B-B14F-4D97-AF65-F5344CB8AC3E}">
        <p14:creationId xmlns:p14="http://schemas.microsoft.com/office/powerpoint/2010/main" val="308803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46631" y="1466017"/>
            <a:ext cx="4106370" cy="4368799"/>
          </a:xfrm>
        </p:spPr>
        <p:txBody>
          <a:bodyPr/>
          <a:lstStyle/>
          <a:p>
            <a:pPr marL="342900" indent="-342900">
              <a:buFont typeface="Arial"/>
              <a:buChar char="•"/>
            </a:pPr>
            <a:r>
              <a:rPr lang="en-US" dirty="0" smtClean="0"/>
              <a:t>Background</a:t>
            </a:r>
          </a:p>
          <a:p>
            <a:pPr marL="342900" indent="-342900">
              <a:buFont typeface="Arial"/>
              <a:buChar char="•"/>
            </a:pPr>
            <a:r>
              <a:rPr lang="en-US" dirty="0" smtClean="0"/>
              <a:t>Methods</a:t>
            </a:r>
          </a:p>
          <a:p>
            <a:pPr marL="342900" indent="-342900">
              <a:buFont typeface="Arial"/>
              <a:buChar char="•"/>
            </a:pPr>
            <a:r>
              <a:rPr lang="en-US" dirty="0" smtClean="0"/>
              <a:t>Results</a:t>
            </a:r>
          </a:p>
          <a:p>
            <a:pPr marL="617220" lvl="1" indent="-342900">
              <a:buFont typeface="Courier New"/>
              <a:buChar char="o"/>
            </a:pPr>
            <a:r>
              <a:rPr lang="en-US" sz="2000" dirty="0" smtClean="0"/>
              <a:t>Program</a:t>
            </a:r>
          </a:p>
          <a:p>
            <a:pPr marL="617220" lvl="1" indent="-342900">
              <a:buFont typeface="Courier New"/>
              <a:buChar char="o"/>
            </a:pPr>
            <a:r>
              <a:rPr lang="en-US" sz="2000" dirty="0" smtClean="0"/>
              <a:t>Process</a:t>
            </a:r>
          </a:p>
          <a:p>
            <a:pPr marL="617220" lvl="1" indent="-342900">
              <a:buFont typeface="Courier New"/>
              <a:buChar char="o"/>
            </a:pPr>
            <a:r>
              <a:rPr lang="en-US" sz="2000" dirty="0" smtClean="0"/>
              <a:t>Institutional</a:t>
            </a:r>
          </a:p>
          <a:p>
            <a:pPr marL="342900" indent="-342900">
              <a:buFont typeface="Arial"/>
              <a:buChar char="•"/>
            </a:pPr>
            <a:r>
              <a:rPr lang="en-US" dirty="0" smtClean="0"/>
              <a:t>Limitations</a:t>
            </a:r>
          </a:p>
          <a:p>
            <a:pPr marL="342900" indent="-342900">
              <a:buFont typeface="Arial"/>
              <a:buChar char="•"/>
            </a:pPr>
            <a:r>
              <a:rPr lang="en-US" dirty="0" smtClean="0"/>
              <a:t>Recommendations</a:t>
            </a:r>
            <a:endParaRPr lang="en-US" dirty="0"/>
          </a:p>
        </p:txBody>
      </p:sp>
      <p:sp>
        <p:nvSpPr>
          <p:cNvPr id="4" name="Text Placeholder 3"/>
          <p:cNvSpPr>
            <a:spLocks noGrp="1"/>
          </p:cNvSpPr>
          <p:nvPr>
            <p:ph type="body" sz="quarter" idx="13"/>
          </p:nvPr>
        </p:nvSpPr>
        <p:spPr/>
        <p:txBody>
          <a:bodyPr/>
          <a:lstStyle/>
          <a:p>
            <a:r>
              <a:rPr lang="en-US" dirty="0" smtClean="0"/>
              <a:t>Determined Behavior Change</a:t>
            </a:r>
            <a:endParaRPr lang="en-US" dirty="0"/>
          </a:p>
        </p:txBody>
      </p:sp>
      <p:pic>
        <p:nvPicPr>
          <p:cNvPr id="7" name="Picture Placeholder 6" descr="cover.pdf"/>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13075" t="9460" r="6423" b="6519"/>
          <a:stretch/>
        </p:blipFill>
        <p:spPr>
          <a:xfrm>
            <a:off x="4730817" y="1052286"/>
            <a:ext cx="3435159" cy="4639810"/>
          </a:xfrm>
        </p:spPr>
      </p:pic>
      <p:sp>
        <p:nvSpPr>
          <p:cNvPr id="6" name="TextBox 5"/>
          <p:cNvSpPr txBox="1"/>
          <p:nvPr/>
        </p:nvSpPr>
        <p:spPr>
          <a:xfrm>
            <a:off x="4544461" y="13824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6099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Barrier </a:t>
            </a:r>
            <a:r>
              <a:rPr lang="en-US" dirty="0" err="1" smtClean="0"/>
              <a:t>ANalysis</a:t>
            </a:r>
            <a:endParaRPr lang="en-US" dirty="0"/>
          </a:p>
        </p:txBody>
      </p:sp>
      <p:sp>
        <p:nvSpPr>
          <p:cNvPr id="3" name="Text Placeholder 2"/>
          <p:cNvSpPr>
            <a:spLocks noGrp="1"/>
          </p:cNvSpPr>
          <p:nvPr>
            <p:ph type="body" sz="quarter" idx="13"/>
          </p:nvPr>
        </p:nvSpPr>
        <p:spPr/>
        <p:txBody>
          <a:bodyPr/>
          <a:lstStyle/>
          <a:p>
            <a:r>
              <a:rPr lang="en-US" dirty="0" smtClean="0"/>
              <a:t>Determined Behavior Change</a:t>
            </a:r>
            <a:endParaRPr lang="en-US" dirty="0"/>
          </a:p>
        </p:txBody>
      </p:sp>
      <p:pic>
        <p:nvPicPr>
          <p:cNvPr id="9" name="Picture 8" descr="IMG_237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456" y="1796139"/>
            <a:ext cx="3878537" cy="2908903"/>
          </a:xfrm>
          <a:prstGeom prst="rect">
            <a:avLst/>
          </a:prstGeom>
          <a:ln>
            <a:solidFill>
              <a:schemeClr val="tx1"/>
            </a:solidFill>
          </a:ln>
        </p:spPr>
      </p:pic>
      <p:pic>
        <p:nvPicPr>
          <p:cNvPr id="10" name="Picture 9" descr="IMG_231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2334" y="1796139"/>
            <a:ext cx="3878537" cy="2908903"/>
          </a:xfrm>
          <a:prstGeom prst="rect">
            <a:avLst/>
          </a:prstGeom>
          <a:ln>
            <a:solidFill>
              <a:srgbClr val="000000"/>
            </a:solidFill>
          </a:ln>
        </p:spPr>
      </p:pic>
      <p:sp>
        <p:nvSpPr>
          <p:cNvPr id="11" name="Right Arrow 10"/>
          <p:cNvSpPr/>
          <p:nvPr/>
        </p:nvSpPr>
        <p:spPr>
          <a:xfrm>
            <a:off x="4299857" y="2757712"/>
            <a:ext cx="580572" cy="743858"/>
          </a:xfrm>
          <a:prstGeom prst="rightArrow">
            <a:avLst/>
          </a:prstGeom>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4"/>
                </a:solidFill>
              </a:ln>
            </a:endParaRPr>
          </a:p>
        </p:txBody>
      </p:sp>
      <p:sp>
        <p:nvSpPr>
          <p:cNvPr id="12" name="TextBox 11"/>
          <p:cNvSpPr txBox="1"/>
          <p:nvPr/>
        </p:nvSpPr>
        <p:spPr>
          <a:xfrm>
            <a:off x="261456" y="4714439"/>
            <a:ext cx="3949029" cy="523220"/>
          </a:xfrm>
          <a:prstGeom prst="rect">
            <a:avLst/>
          </a:prstGeom>
          <a:noFill/>
        </p:spPr>
        <p:txBody>
          <a:bodyPr wrap="square" rtlCol="0">
            <a:spAutoFit/>
          </a:bodyPr>
          <a:lstStyle/>
          <a:p>
            <a:r>
              <a:rPr lang="en-US" sz="1400" dirty="0" smtClean="0"/>
              <a:t>A BCC education session with mothers of children &lt;6months  </a:t>
            </a:r>
            <a:r>
              <a:rPr lang="en-US" sz="1400" i="1" dirty="0" smtClean="0"/>
              <a:t>Photo: Mercy Corps</a:t>
            </a:r>
            <a:endParaRPr lang="en-US" sz="1400" i="1" dirty="0"/>
          </a:p>
        </p:txBody>
      </p:sp>
      <p:sp>
        <p:nvSpPr>
          <p:cNvPr id="13" name="TextBox 12"/>
          <p:cNvSpPr txBox="1"/>
          <p:nvPr/>
        </p:nvSpPr>
        <p:spPr>
          <a:xfrm>
            <a:off x="4992333" y="4732779"/>
            <a:ext cx="3878537" cy="523220"/>
          </a:xfrm>
          <a:prstGeom prst="rect">
            <a:avLst/>
          </a:prstGeom>
          <a:noFill/>
        </p:spPr>
        <p:txBody>
          <a:bodyPr wrap="square" rtlCol="0">
            <a:spAutoFit/>
          </a:bodyPr>
          <a:lstStyle/>
          <a:p>
            <a:r>
              <a:rPr lang="en-US" sz="1400" dirty="0" smtClean="0"/>
              <a:t>A cooking demonstration where mother leaders practice healthy recipes  </a:t>
            </a:r>
            <a:r>
              <a:rPr lang="en-US" sz="1400" i="1" dirty="0"/>
              <a:t>Photo: Mercy Corps</a:t>
            </a:r>
          </a:p>
        </p:txBody>
      </p:sp>
    </p:spTree>
    <p:extLst>
      <p:ext uri="{BB962C8B-B14F-4D97-AF65-F5344CB8AC3E}">
        <p14:creationId xmlns:p14="http://schemas.microsoft.com/office/powerpoint/2010/main" val="42191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Text Placeholder 2"/>
          <p:cNvSpPr>
            <a:spLocks noGrp="1"/>
          </p:cNvSpPr>
          <p:nvPr>
            <p:ph type="body" sz="quarter" idx="13"/>
          </p:nvPr>
        </p:nvSpPr>
        <p:spPr/>
        <p:txBody>
          <a:bodyPr/>
          <a:lstStyle/>
          <a:p>
            <a:r>
              <a:rPr lang="en-US" dirty="0" smtClean="0"/>
              <a:t>Determined Behavior Change</a:t>
            </a:r>
            <a:endParaRPr lang="en-US" dirty="0"/>
          </a:p>
        </p:txBody>
      </p:sp>
      <p:sp>
        <p:nvSpPr>
          <p:cNvPr id="5" name="Text Placeholder 4"/>
          <p:cNvSpPr>
            <a:spLocks noGrp="1"/>
          </p:cNvSpPr>
          <p:nvPr>
            <p:ph type="body" sz="quarter" idx="16"/>
          </p:nvPr>
        </p:nvSpPr>
        <p:spPr/>
        <p:txBody>
          <a:bodyPr/>
          <a:lstStyle/>
          <a:p>
            <a:r>
              <a:rPr lang="en-US" dirty="0" smtClean="0"/>
              <a:t>Study Design</a:t>
            </a:r>
            <a:endParaRPr lang="en-US" dirty="0"/>
          </a:p>
        </p:txBody>
      </p:sp>
      <p:sp>
        <p:nvSpPr>
          <p:cNvPr id="6" name="Content Placeholder 5"/>
          <p:cNvSpPr>
            <a:spLocks noGrp="1"/>
          </p:cNvSpPr>
          <p:nvPr>
            <p:ph idx="1"/>
          </p:nvPr>
        </p:nvSpPr>
        <p:spPr>
          <a:xfrm>
            <a:off x="844450" y="2110717"/>
            <a:ext cx="3592083" cy="3618045"/>
          </a:xfrm>
        </p:spPr>
        <p:txBody>
          <a:bodyPr/>
          <a:lstStyle/>
          <a:p>
            <a:r>
              <a:rPr lang="en-US" dirty="0" smtClean="0"/>
              <a:t>29 Barrier Analysis studies </a:t>
            </a:r>
          </a:p>
          <a:p>
            <a:r>
              <a:rPr lang="en-US" dirty="0"/>
              <a:t>7 </a:t>
            </a:r>
            <a:r>
              <a:rPr lang="en-US" dirty="0" smtClean="0"/>
              <a:t>programs </a:t>
            </a:r>
            <a:r>
              <a:rPr lang="en-US" dirty="0"/>
              <a:t>in different Mercy Corps </a:t>
            </a:r>
            <a:r>
              <a:rPr lang="en-US" dirty="0" smtClean="0"/>
              <a:t>countries</a:t>
            </a:r>
          </a:p>
          <a:p>
            <a:r>
              <a:rPr lang="en-US" dirty="0" smtClean="0"/>
              <a:t>Variety of different behaviors</a:t>
            </a:r>
          </a:p>
          <a:p>
            <a:r>
              <a:rPr lang="en-US" dirty="0" smtClean="0"/>
              <a:t>Desk review of results</a:t>
            </a:r>
          </a:p>
          <a:p>
            <a:r>
              <a:rPr lang="en-US" dirty="0" smtClean="0"/>
              <a:t>Key informant interviews conducted with representative staff members</a:t>
            </a:r>
          </a:p>
          <a:p>
            <a:endParaRPr lang="en-US" dirty="0" smtClean="0"/>
          </a:p>
          <a:p>
            <a:endParaRPr lang="en-US" dirty="0"/>
          </a:p>
        </p:txBody>
      </p:sp>
      <p:pic>
        <p:nvPicPr>
          <p:cNvPr id="8" name="Picture 7" descr="Issoufou interview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0690" y="1958169"/>
            <a:ext cx="4227998" cy="3170998"/>
          </a:xfrm>
          <a:prstGeom prst="rect">
            <a:avLst/>
          </a:prstGeom>
        </p:spPr>
      </p:pic>
      <p:sp>
        <p:nvSpPr>
          <p:cNvPr id="9" name="TextBox 8"/>
          <p:cNvSpPr txBox="1"/>
          <p:nvPr/>
        </p:nvSpPr>
        <p:spPr>
          <a:xfrm>
            <a:off x="4700690" y="5164449"/>
            <a:ext cx="4234503" cy="523220"/>
          </a:xfrm>
          <a:prstGeom prst="rect">
            <a:avLst/>
          </a:prstGeom>
          <a:noFill/>
        </p:spPr>
        <p:txBody>
          <a:bodyPr wrap="none" rtlCol="0">
            <a:spAutoFit/>
          </a:bodyPr>
          <a:lstStyle/>
          <a:p>
            <a:r>
              <a:rPr lang="en-US" sz="1400" dirty="0" smtClean="0"/>
              <a:t>Interviewing a new mother on ANC attendance in Niger</a:t>
            </a:r>
          </a:p>
          <a:p>
            <a:r>
              <a:rPr lang="en-US" sz="1400" i="1" dirty="0"/>
              <a:t>Photo: Mercy </a:t>
            </a:r>
            <a:r>
              <a:rPr lang="en-US" sz="1400" i="1" dirty="0" smtClean="0"/>
              <a:t>Corps</a:t>
            </a:r>
            <a:endParaRPr lang="en-US" sz="1400" i="1" dirty="0"/>
          </a:p>
        </p:txBody>
      </p:sp>
    </p:spTree>
    <p:extLst>
      <p:ext uri="{BB962C8B-B14F-4D97-AF65-F5344CB8AC3E}">
        <p14:creationId xmlns:p14="http://schemas.microsoft.com/office/powerpoint/2010/main" val="383476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sample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3579181"/>
              </p:ext>
            </p:extLst>
          </p:nvPr>
        </p:nvGraphicFramePr>
        <p:xfrm>
          <a:off x="440756" y="1466017"/>
          <a:ext cx="8343833" cy="4002744"/>
        </p:xfrm>
        <a:graphic>
          <a:graphicData uri="http://schemas.openxmlformats.org/drawingml/2006/table">
            <a:tbl>
              <a:tblPr firstRow="1" bandRow="1">
                <a:tableStyleId>{5C22544A-7EE6-4342-B048-85BDC9FD1C3A}</a:tableStyleId>
              </a:tblPr>
              <a:tblGrid>
                <a:gridCol w="1930176"/>
                <a:gridCol w="2137656"/>
                <a:gridCol w="4276001"/>
              </a:tblGrid>
              <a:tr h="500343">
                <a:tc>
                  <a:txBody>
                    <a:bodyPr/>
                    <a:lstStyle/>
                    <a:p>
                      <a:r>
                        <a:rPr lang="en-US" dirty="0" smtClean="0"/>
                        <a:t>Country</a:t>
                      </a:r>
                      <a:endParaRPr lang="en-US" dirty="0"/>
                    </a:p>
                  </a:txBody>
                  <a:tcPr/>
                </a:tc>
                <a:tc>
                  <a:txBody>
                    <a:bodyPr/>
                    <a:lstStyle/>
                    <a:p>
                      <a:r>
                        <a:rPr lang="en-US" dirty="0" smtClean="0"/>
                        <a:t>Program</a:t>
                      </a:r>
                      <a:endParaRPr lang="en-US" dirty="0"/>
                    </a:p>
                  </a:txBody>
                  <a:tcPr/>
                </a:tc>
                <a:tc>
                  <a:txBody>
                    <a:bodyPr/>
                    <a:lstStyle/>
                    <a:p>
                      <a:r>
                        <a:rPr lang="en-US" dirty="0" smtClean="0"/>
                        <a:t>Example</a:t>
                      </a:r>
                      <a:r>
                        <a:rPr lang="en-US" baseline="0" dirty="0" smtClean="0"/>
                        <a:t> behavior</a:t>
                      </a:r>
                      <a:endParaRPr lang="en-US" dirty="0"/>
                    </a:p>
                  </a:txBody>
                  <a:tcPr/>
                </a:tc>
              </a:tr>
              <a:tr h="500343">
                <a:tc>
                  <a:txBody>
                    <a:bodyPr/>
                    <a:lstStyle/>
                    <a:p>
                      <a:r>
                        <a:rPr lang="en-US" dirty="0" smtClean="0"/>
                        <a:t>Guatemala</a:t>
                      </a:r>
                      <a:endParaRPr lang="en-US" dirty="0"/>
                    </a:p>
                  </a:txBody>
                  <a:tcPr/>
                </a:tc>
                <a:tc>
                  <a:txBody>
                    <a:bodyPr/>
                    <a:lstStyle/>
                    <a:p>
                      <a:r>
                        <a:rPr lang="en-US" dirty="0" smtClean="0"/>
                        <a:t>PROCOMIDA</a:t>
                      </a:r>
                      <a:endParaRPr lang="en-US" dirty="0"/>
                    </a:p>
                  </a:txBody>
                  <a:tcPr/>
                </a:tc>
                <a:tc>
                  <a:txBody>
                    <a:bodyPr/>
                    <a:lstStyle/>
                    <a:p>
                      <a:r>
                        <a:rPr lang="en-US" dirty="0" smtClean="0"/>
                        <a:t>Initiation</a:t>
                      </a:r>
                      <a:r>
                        <a:rPr lang="en-US" baseline="0" dirty="0" smtClean="0"/>
                        <a:t> of complementary feeding</a:t>
                      </a:r>
                      <a:endParaRPr lang="en-US" dirty="0"/>
                    </a:p>
                  </a:txBody>
                  <a:tcPr/>
                </a:tc>
              </a:tr>
              <a:tr h="500343">
                <a:tc>
                  <a:txBody>
                    <a:bodyPr/>
                    <a:lstStyle/>
                    <a:p>
                      <a:r>
                        <a:rPr lang="en-US" dirty="0" smtClean="0"/>
                        <a:t>Uganda</a:t>
                      </a:r>
                      <a:endParaRPr lang="en-US" dirty="0"/>
                    </a:p>
                  </a:txBody>
                  <a:tcPr/>
                </a:tc>
                <a:tc>
                  <a:txBody>
                    <a:bodyPr/>
                    <a:lstStyle/>
                    <a:p>
                      <a:r>
                        <a:rPr lang="en-US" dirty="0" smtClean="0"/>
                        <a:t>GHG</a:t>
                      </a:r>
                      <a:endParaRPr lang="en-US" dirty="0"/>
                    </a:p>
                  </a:txBody>
                  <a:tcPr/>
                </a:tc>
                <a:tc>
                  <a:txBody>
                    <a:bodyPr/>
                    <a:lstStyle/>
                    <a:p>
                      <a:r>
                        <a:rPr lang="en-US" dirty="0" smtClean="0"/>
                        <a:t>Latrine use</a:t>
                      </a:r>
                      <a:endParaRPr lang="en-US" dirty="0"/>
                    </a:p>
                  </a:txBody>
                  <a:tcPr/>
                </a:tc>
              </a:tr>
              <a:tr h="500343">
                <a:tc>
                  <a:txBody>
                    <a:bodyPr/>
                    <a:lstStyle/>
                    <a:p>
                      <a:r>
                        <a:rPr lang="en-US" dirty="0" smtClean="0"/>
                        <a:t>Niger</a:t>
                      </a:r>
                      <a:endParaRPr lang="en-US" dirty="0"/>
                    </a:p>
                  </a:txBody>
                  <a:tcPr/>
                </a:tc>
                <a:tc>
                  <a:txBody>
                    <a:bodyPr/>
                    <a:lstStyle/>
                    <a:p>
                      <a:r>
                        <a:rPr lang="en-US" dirty="0" err="1" smtClean="0"/>
                        <a:t>Sawki</a:t>
                      </a:r>
                      <a:endParaRPr lang="en-US" dirty="0"/>
                    </a:p>
                  </a:txBody>
                  <a:tcPr/>
                </a:tc>
                <a:tc>
                  <a:txBody>
                    <a:bodyPr/>
                    <a:lstStyle/>
                    <a:p>
                      <a:r>
                        <a:rPr lang="en-US" dirty="0" smtClean="0"/>
                        <a:t>ANC</a:t>
                      </a:r>
                      <a:r>
                        <a:rPr lang="en-US" baseline="0" dirty="0" smtClean="0"/>
                        <a:t> visits</a:t>
                      </a:r>
                      <a:endParaRPr lang="en-US" dirty="0"/>
                    </a:p>
                  </a:txBody>
                  <a:tcPr/>
                </a:tc>
              </a:tr>
              <a:tr h="500343">
                <a:tc>
                  <a:txBody>
                    <a:bodyPr/>
                    <a:lstStyle/>
                    <a:p>
                      <a:r>
                        <a:rPr lang="en-US" dirty="0" smtClean="0"/>
                        <a:t>Liberia </a:t>
                      </a:r>
                      <a:endParaRPr lang="en-US" dirty="0"/>
                    </a:p>
                  </a:txBody>
                  <a:tcPr/>
                </a:tc>
                <a:tc>
                  <a:txBody>
                    <a:bodyPr/>
                    <a:lstStyle/>
                    <a:p>
                      <a:r>
                        <a:rPr lang="en-US" dirty="0" smtClean="0"/>
                        <a:t>E-CAP</a:t>
                      </a:r>
                      <a:endParaRPr lang="en-US" dirty="0"/>
                    </a:p>
                  </a:txBody>
                  <a:tcPr/>
                </a:tc>
                <a:tc>
                  <a:txBody>
                    <a:bodyPr/>
                    <a:lstStyle/>
                    <a:p>
                      <a:r>
                        <a:rPr lang="en-US" dirty="0" smtClean="0"/>
                        <a:t>Ebola case reporting</a:t>
                      </a:r>
                      <a:endParaRPr lang="en-US" dirty="0"/>
                    </a:p>
                  </a:txBody>
                  <a:tcPr/>
                </a:tc>
              </a:tr>
              <a:tr h="500343">
                <a:tc>
                  <a:txBody>
                    <a:bodyPr/>
                    <a:lstStyle/>
                    <a:p>
                      <a:r>
                        <a:rPr lang="en-US" dirty="0" smtClean="0"/>
                        <a:t>Timor</a:t>
                      </a:r>
                      <a:r>
                        <a:rPr lang="en-US" baseline="0" dirty="0" smtClean="0"/>
                        <a:t> </a:t>
                      </a:r>
                      <a:r>
                        <a:rPr lang="en-US" baseline="0" dirty="0" err="1" smtClean="0"/>
                        <a:t>Leste</a:t>
                      </a:r>
                      <a:endParaRPr lang="en-US" dirty="0"/>
                    </a:p>
                  </a:txBody>
                  <a:tcPr/>
                </a:tc>
                <a:tc>
                  <a:txBody>
                    <a:bodyPr/>
                    <a:lstStyle/>
                    <a:p>
                      <a:r>
                        <a:rPr lang="en-US" dirty="0" smtClean="0"/>
                        <a:t>COMPAC</a:t>
                      </a:r>
                      <a:endParaRPr lang="en-US" dirty="0"/>
                    </a:p>
                  </a:txBody>
                  <a:tcPr/>
                </a:tc>
                <a:tc>
                  <a:txBody>
                    <a:bodyPr/>
                    <a:lstStyle/>
                    <a:p>
                      <a:r>
                        <a:rPr lang="en-US" dirty="0" smtClean="0"/>
                        <a:t>Household fish consumption</a:t>
                      </a:r>
                      <a:endParaRPr lang="en-US" dirty="0"/>
                    </a:p>
                  </a:txBody>
                  <a:tcPr/>
                </a:tc>
              </a:tr>
              <a:tr h="500343">
                <a:tc>
                  <a:txBody>
                    <a:bodyPr/>
                    <a:lstStyle/>
                    <a:p>
                      <a:r>
                        <a:rPr lang="en-US" dirty="0" smtClean="0"/>
                        <a:t>DRC</a:t>
                      </a:r>
                      <a:endParaRPr lang="en-US" dirty="0"/>
                    </a:p>
                  </a:txBody>
                  <a:tcPr/>
                </a:tc>
                <a:tc>
                  <a:txBody>
                    <a:bodyPr/>
                    <a:lstStyle/>
                    <a:p>
                      <a:r>
                        <a:rPr lang="en-US" dirty="0" smtClean="0"/>
                        <a:t>IMAGINE</a:t>
                      </a:r>
                      <a:endParaRPr lang="en-US" dirty="0"/>
                    </a:p>
                  </a:txBody>
                  <a:tcPr/>
                </a:tc>
                <a:tc>
                  <a:txBody>
                    <a:bodyPr/>
                    <a:lstStyle/>
                    <a:p>
                      <a:r>
                        <a:rPr lang="en-US" dirty="0" smtClean="0"/>
                        <a:t>Hand washing,</a:t>
                      </a:r>
                      <a:r>
                        <a:rPr lang="en-US" baseline="0" dirty="0" smtClean="0"/>
                        <a:t> use of ORS</a:t>
                      </a:r>
                      <a:endParaRPr lang="en-US" dirty="0"/>
                    </a:p>
                  </a:txBody>
                  <a:tcPr/>
                </a:tc>
              </a:tr>
              <a:tr h="500343">
                <a:tc>
                  <a:txBody>
                    <a:bodyPr/>
                    <a:lstStyle/>
                    <a:p>
                      <a:r>
                        <a:rPr lang="en-US" dirty="0" smtClean="0"/>
                        <a:t>Tajikistan</a:t>
                      </a:r>
                      <a:endParaRPr lang="en-US" dirty="0"/>
                    </a:p>
                  </a:txBody>
                  <a:tcPr/>
                </a:tc>
                <a:tc>
                  <a:txBody>
                    <a:bodyPr/>
                    <a:lstStyle/>
                    <a:p>
                      <a:r>
                        <a:rPr lang="en-US" dirty="0" smtClean="0"/>
                        <a:t>MCH Expansion</a:t>
                      </a:r>
                      <a:endParaRPr lang="en-US" dirty="0"/>
                    </a:p>
                  </a:txBody>
                  <a:tcPr/>
                </a:tc>
                <a:tc>
                  <a:txBody>
                    <a:bodyPr/>
                    <a:lstStyle/>
                    <a:p>
                      <a:r>
                        <a:rPr lang="en-US" dirty="0" smtClean="0"/>
                        <a:t>Infant feeding practices</a:t>
                      </a:r>
                      <a:endParaRPr lang="en-US" dirty="0"/>
                    </a:p>
                  </a:txBody>
                  <a:tcPr/>
                </a:tc>
              </a:tr>
            </a:tbl>
          </a:graphicData>
        </a:graphic>
      </p:graphicFrame>
      <p:sp>
        <p:nvSpPr>
          <p:cNvPr id="4" name="Text Placeholder 3"/>
          <p:cNvSpPr>
            <a:spLocks noGrp="1"/>
          </p:cNvSpPr>
          <p:nvPr>
            <p:ph type="body" sz="quarter" idx="13"/>
          </p:nvPr>
        </p:nvSpPr>
        <p:spPr/>
        <p:txBody>
          <a:bodyPr/>
          <a:lstStyle/>
          <a:p>
            <a:r>
              <a:rPr lang="en-US" dirty="0" smtClean="0"/>
              <a:t>Determined Behavior Change</a:t>
            </a:r>
            <a:endParaRPr lang="en-US" dirty="0"/>
          </a:p>
        </p:txBody>
      </p:sp>
    </p:spTree>
    <p:extLst>
      <p:ext uri="{BB962C8B-B14F-4D97-AF65-F5344CB8AC3E}">
        <p14:creationId xmlns:p14="http://schemas.microsoft.com/office/powerpoint/2010/main" val="370980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Program Learning</a:t>
            </a:r>
            <a:endParaRPr lang="en-US" dirty="0"/>
          </a:p>
        </p:txBody>
      </p:sp>
      <p:sp>
        <p:nvSpPr>
          <p:cNvPr id="3" name="Content Placeholder 2"/>
          <p:cNvSpPr>
            <a:spLocks noGrp="1"/>
          </p:cNvSpPr>
          <p:nvPr>
            <p:ph idx="1"/>
          </p:nvPr>
        </p:nvSpPr>
        <p:spPr/>
        <p:txBody>
          <a:bodyPr/>
          <a:lstStyle/>
          <a:p>
            <a:pPr>
              <a:buFont typeface="Arial"/>
              <a:buChar char="•"/>
            </a:pPr>
            <a:r>
              <a:rPr lang="en-US" b="1" dirty="0"/>
              <a:t>Mothers in rural Guatemala </a:t>
            </a:r>
            <a:r>
              <a:rPr lang="en-US" dirty="0"/>
              <a:t>have trouble remembering to initiate complementary feeding when their babies reach six months of age because they often do not have birth certificates and do not know how old their children are. </a:t>
            </a:r>
            <a:endParaRPr lang="en-US" dirty="0" smtClean="0"/>
          </a:p>
          <a:p>
            <a:pPr>
              <a:buFont typeface="Arial"/>
              <a:buChar char="•"/>
            </a:pPr>
            <a:r>
              <a:rPr lang="en-US" b="1" dirty="0"/>
              <a:t>Heads of household in Liberia </a:t>
            </a:r>
            <a:r>
              <a:rPr lang="en-US" dirty="0"/>
              <a:t>who reported suspected Ebola cases within the first 48 hours of noticing symptoms (in line with government recommendations) said that prioritizing the wellbeing of their community over the individual was a motivating factor. </a:t>
            </a:r>
          </a:p>
          <a:p>
            <a:pPr>
              <a:buFont typeface="Arial"/>
              <a:buChar char="•"/>
            </a:pPr>
            <a:r>
              <a:rPr lang="en-US" b="1" dirty="0"/>
              <a:t>Expecting mothers in Niger </a:t>
            </a:r>
            <a:r>
              <a:rPr lang="en-US" dirty="0"/>
              <a:t>cited the support of their parents and their in-laws as a critical factor in their ability to attend the recommended antenatal care visits during their pregnancy. </a:t>
            </a:r>
          </a:p>
          <a:p>
            <a:pPr>
              <a:buFont typeface="Arial"/>
              <a:buChar char="•"/>
            </a:pPr>
            <a:endParaRPr lang="en-US" dirty="0"/>
          </a:p>
          <a:p>
            <a:pPr>
              <a:buFont typeface="Arial"/>
              <a:buChar char="•"/>
            </a:pPr>
            <a:endParaRPr lang="en-US" dirty="0"/>
          </a:p>
        </p:txBody>
      </p:sp>
      <p:sp>
        <p:nvSpPr>
          <p:cNvPr id="4" name="Text Placeholder 3"/>
          <p:cNvSpPr>
            <a:spLocks noGrp="1"/>
          </p:cNvSpPr>
          <p:nvPr>
            <p:ph type="body" sz="quarter" idx="13"/>
          </p:nvPr>
        </p:nvSpPr>
        <p:spPr/>
        <p:txBody>
          <a:bodyPr/>
          <a:lstStyle/>
          <a:p>
            <a:r>
              <a:rPr lang="en-US" dirty="0" smtClean="0"/>
              <a:t>Determined Behavior Change</a:t>
            </a:r>
            <a:endParaRPr lang="en-US" dirty="0"/>
          </a:p>
        </p:txBody>
      </p:sp>
    </p:spTree>
    <p:extLst>
      <p:ext uri="{BB962C8B-B14F-4D97-AF65-F5344CB8AC3E}">
        <p14:creationId xmlns:p14="http://schemas.microsoft.com/office/powerpoint/2010/main" val="12520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process learning</a:t>
            </a:r>
            <a:endParaRPr lang="en-US" dirty="0"/>
          </a:p>
        </p:txBody>
      </p:sp>
      <p:sp>
        <p:nvSpPr>
          <p:cNvPr id="3" name="Text Placeholder 2"/>
          <p:cNvSpPr>
            <a:spLocks noGrp="1"/>
          </p:cNvSpPr>
          <p:nvPr>
            <p:ph type="body" sz="quarter" idx="14"/>
          </p:nvPr>
        </p:nvSpPr>
        <p:spPr/>
        <p:txBody>
          <a:bodyPr/>
          <a:lstStyle/>
          <a:p>
            <a:r>
              <a:rPr lang="en-US" dirty="0" smtClean="0"/>
              <a:t>Determined Behavior Change</a:t>
            </a:r>
            <a:endParaRPr lang="en-US" dirty="0"/>
          </a:p>
        </p:txBody>
      </p:sp>
      <p:sp>
        <p:nvSpPr>
          <p:cNvPr id="5" name="Content Placeholder 4"/>
          <p:cNvSpPr>
            <a:spLocks noGrp="1"/>
          </p:cNvSpPr>
          <p:nvPr>
            <p:ph idx="1"/>
          </p:nvPr>
        </p:nvSpPr>
        <p:spPr/>
        <p:txBody>
          <a:bodyPr/>
          <a:lstStyle/>
          <a:p>
            <a:pPr>
              <a:buFont typeface="Arial"/>
              <a:buChar char="•"/>
            </a:pPr>
            <a:r>
              <a:rPr lang="en-US" b="1" dirty="0"/>
              <a:t>P</a:t>
            </a:r>
            <a:r>
              <a:rPr lang="en-US" b="1" dirty="0" smtClean="0"/>
              <a:t>erceived </a:t>
            </a:r>
            <a:r>
              <a:rPr lang="en-US" b="1" dirty="0"/>
              <a:t>self-efficacy</a:t>
            </a:r>
            <a:r>
              <a:rPr lang="en-US" dirty="0"/>
              <a:t> was found to be significant in 80% of the studies </a:t>
            </a:r>
            <a:endParaRPr lang="en-US" dirty="0" smtClean="0"/>
          </a:p>
          <a:p>
            <a:pPr>
              <a:buFont typeface="Arial"/>
              <a:buChar char="•"/>
            </a:pPr>
            <a:endParaRPr lang="en-US" dirty="0"/>
          </a:p>
          <a:p>
            <a:pPr>
              <a:buFont typeface="Arial"/>
              <a:buChar char="•"/>
            </a:pPr>
            <a:r>
              <a:rPr lang="en-US" b="1" dirty="0"/>
              <a:t>Social norms </a:t>
            </a:r>
            <a:r>
              <a:rPr lang="en-US" dirty="0"/>
              <a:t>were found to be significant</a:t>
            </a:r>
            <a:br>
              <a:rPr lang="en-US" dirty="0"/>
            </a:br>
            <a:r>
              <a:rPr lang="en-US" dirty="0"/>
              <a:t>determinants of behavior in almost 60% of the Barrier Analyses</a:t>
            </a:r>
            <a:br>
              <a:rPr lang="en-US" dirty="0"/>
            </a:br>
            <a:r>
              <a:rPr lang="en-US" dirty="0"/>
              <a:t>included in this study.</a:t>
            </a:r>
            <a:br>
              <a:rPr lang="en-US" dirty="0"/>
            </a:br>
            <a:endParaRPr lang="en-US" dirty="0"/>
          </a:p>
          <a:p>
            <a:pPr>
              <a:buFont typeface="Arial"/>
              <a:buChar char="•"/>
            </a:pPr>
            <a:endParaRPr lang="en-US" dirty="0"/>
          </a:p>
        </p:txBody>
      </p:sp>
    </p:spTree>
    <p:extLst>
      <p:ext uri="{BB962C8B-B14F-4D97-AF65-F5344CB8AC3E}">
        <p14:creationId xmlns:p14="http://schemas.microsoft.com/office/powerpoint/2010/main" val="103317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Institutional learning</a:t>
            </a:r>
            <a:endParaRPr lang="en-US" dirty="0"/>
          </a:p>
        </p:txBody>
      </p:sp>
      <p:sp>
        <p:nvSpPr>
          <p:cNvPr id="3" name="Text Placeholder 2"/>
          <p:cNvSpPr>
            <a:spLocks noGrp="1"/>
          </p:cNvSpPr>
          <p:nvPr>
            <p:ph type="body" sz="quarter" idx="13"/>
          </p:nvPr>
        </p:nvSpPr>
        <p:spPr/>
        <p:txBody>
          <a:bodyPr/>
          <a:lstStyle/>
          <a:p>
            <a:r>
              <a:rPr lang="en-US" dirty="0" smtClean="0"/>
              <a:t>Determined Behavior Change</a:t>
            </a:r>
            <a:endParaRPr lang="en-US" dirty="0"/>
          </a:p>
        </p:txBody>
      </p:sp>
      <p:sp>
        <p:nvSpPr>
          <p:cNvPr id="6" name="Content Placeholder 5"/>
          <p:cNvSpPr>
            <a:spLocks noGrp="1"/>
          </p:cNvSpPr>
          <p:nvPr>
            <p:ph idx="17"/>
          </p:nvPr>
        </p:nvSpPr>
        <p:spPr>
          <a:xfrm>
            <a:off x="491653" y="1817039"/>
            <a:ext cx="7940142" cy="3911723"/>
          </a:xfrm>
        </p:spPr>
        <p:txBody>
          <a:bodyPr/>
          <a:lstStyle/>
          <a:p>
            <a:pPr marL="285750" indent="-285750">
              <a:lnSpc>
                <a:spcPct val="100000"/>
              </a:lnSpc>
              <a:buFont typeface="Arial"/>
              <a:buChar char="•"/>
            </a:pPr>
            <a:r>
              <a:rPr lang="en-US" sz="2400" dirty="0" smtClean="0"/>
              <a:t>BA has </a:t>
            </a:r>
            <a:r>
              <a:rPr lang="en-US" sz="2400" dirty="0"/>
              <a:t>been used to advise behavior change activities </a:t>
            </a:r>
            <a:r>
              <a:rPr lang="en-US" sz="2400" dirty="0" smtClean="0"/>
              <a:t>in almost 20% of the countries in which it has programming</a:t>
            </a:r>
          </a:p>
          <a:p>
            <a:pPr marL="285750" indent="-285750">
              <a:lnSpc>
                <a:spcPct val="100000"/>
              </a:lnSpc>
              <a:buFont typeface="Arial"/>
              <a:buChar char="•"/>
            </a:pPr>
            <a:r>
              <a:rPr lang="en-US" sz="2400" dirty="0"/>
              <a:t>100% of those interviewed indicated that they would use Barrier Analysis again </a:t>
            </a:r>
            <a:endParaRPr lang="en-US" sz="2400" dirty="0" smtClean="0"/>
          </a:p>
          <a:p>
            <a:pPr marL="285750" indent="-285750">
              <a:lnSpc>
                <a:spcPct val="100000"/>
              </a:lnSpc>
              <a:buFont typeface="Arial"/>
              <a:buChar char="•"/>
            </a:pPr>
            <a:r>
              <a:rPr lang="en-US" sz="2400" dirty="0"/>
              <a:t>5 out of the 7 programs went on to implement subsequent Barrier </a:t>
            </a:r>
            <a:r>
              <a:rPr lang="en-US" sz="2400" dirty="0" smtClean="0"/>
              <a:t>Analysis</a:t>
            </a:r>
          </a:p>
          <a:p>
            <a:pPr marL="285750" indent="-285750">
              <a:lnSpc>
                <a:spcPct val="100000"/>
              </a:lnSpc>
              <a:buFont typeface="Arial"/>
              <a:buChar char="•"/>
            </a:pPr>
            <a:r>
              <a:rPr lang="en-US" sz="2400" dirty="0" smtClean="0"/>
              <a:t>Project expansion </a:t>
            </a:r>
            <a:r>
              <a:rPr lang="en-US" sz="2400" dirty="0"/>
              <a:t>and </a:t>
            </a:r>
            <a:r>
              <a:rPr lang="en-US" sz="2400" dirty="0" smtClean="0"/>
              <a:t>innovation</a:t>
            </a:r>
            <a:endParaRPr lang="en-US" sz="2400"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124746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Text Placeholder 2"/>
          <p:cNvSpPr>
            <a:spLocks noGrp="1"/>
          </p:cNvSpPr>
          <p:nvPr>
            <p:ph type="body" sz="quarter" idx="13"/>
          </p:nvPr>
        </p:nvSpPr>
        <p:spPr/>
        <p:txBody>
          <a:bodyPr/>
          <a:lstStyle/>
          <a:p>
            <a:r>
              <a:rPr lang="en-US" dirty="0" smtClean="0"/>
              <a:t>Determined Behavior Change</a:t>
            </a:r>
            <a:endParaRPr lang="en-US" dirty="0"/>
          </a:p>
        </p:txBody>
      </p:sp>
      <p:pic>
        <p:nvPicPr>
          <p:cNvPr id="8" name="Picture Placeholder 7" descr="community entry.JPG"/>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l="16678" r="16678"/>
          <a:stretch>
            <a:fillRect/>
          </a:stretch>
        </p:blipFill>
        <p:spPr>
          <a:xfrm>
            <a:off x="5251293" y="1372349"/>
            <a:ext cx="3659187" cy="4117975"/>
          </a:xfrm>
        </p:spPr>
      </p:pic>
      <p:sp>
        <p:nvSpPr>
          <p:cNvPr id="6" name="Content Placeholder 5"/>
          <p:cNvSpPr>
            <a:spLocks noGrp="1"/>
          </p:cNvSpPr>
          <p:nvPr>
            <p:ph idx="18"/>
          </p:nvPr>
        </p:nvSpPr>
        <p:spPr>
          <a:xfrm>
            <a:off x="710445" y="1554222"/>
            <a:ext cx="4440358" cy="4262745"/>
          </a:xfrm>
        </p:spPr>
        <p:txBody>
          <a:bodyPr/>
          <a:lstStyle/>
          <a:p>
            <a:pPr>
              <a:buFont typeface="Arial"/>
              <a:buChar char="•"/>
            </a:pPr>
            <a:r>
              <a:rPr lang="en-US" sz="2400" dirty="0" smtClean="0"/>
              <a:t>Rapid research study but time intensive process</a:t>
            </a:r>
          </a:p>
          <a:p>
            <a:pPr>
              <a:buFont typeface="Arial"/>
              <a:buChar char="•"/>
            </a:pPr>
            <a:r>
              <a:rPr lang="en-US" sz="2400" dirty="0" smtClean="0"/>
              <a:t>Limited to examining one behavior at a time</a:t>
            </a:r>
          </a:p>
          <a:p>
            <a:pPr>
              <a:buFont typeface="Arial"/>
              <a:buChar char="•"/>
            </a:pPr>
            <a:r>
              <a:rPr lang="en-US" sz="2400" dirty="0" smtClean="0"/>
              <a:t>Provides guidance but not solutions</a:t>
            </a:r>
          </a:p>
          <a:p>
            <a:pPr>
              <a:buFont typeface="Arial"/>
              <a:buChar char="•"/>
            </a:pPr>
            <a:r>
              <a:rPr lang="en-US" sz="2400" dirty="0" smtClean="0"/>
              <a:t>Results are often not generalizable</a:t>
            </a:r>
            <a:endParaRPr lang="en-US" sz="2400" dirty="0"/>
          </a:p>
        </p:txBody>
      </p:sp>
      <p:sp>
        <p:nvSpPr>
          <p:cNvPr id="9" name="TextBox 8"/>
          <p:cNvSpPr txBox="1"/>
          <p:nvPr/>
        </p:nvSpPr>
        <p:spPr>
          <a:xfrm>
            <a:off x="5251293" y="5469027"/>
            <a:ext cx="3106615" cy="523220"/>
          </a:xfrm>
          <a:prstGeom prst="rect">
            <a:avLst/>
          </a:prstGeom>
          <a:noFill/>
        </p:spPr>
        <p:txBody>
          <a:bodyPr wrap="none" rtlCol="0">
            <a:spAutoFit/>
          </a:bodyPr>
          <a:lstStyle/>
          <a:p>
            <a:r>
              <a:rPr lang="en-US" sz="1400" dirty="0" smtClean="0"/>
              <a:t>Coordinated community entry in Liberia  </a:t>
            </a:r>
          </a:p>
          <a:p>
            <a:r>
              <a:rPr lang="en-US" sz="1400" i="1" dirty="0" smtClean="0"/>
              <a:t>Photo: Mercy Corps</a:t>
            </a:r>
            <a:r>
              <a:rPr lang="en-US" sz="1400" dirty="0" smtClean="0"/>
              <a:t> </a:t>
            </a:r>
            <a:endParaRPr lang="en-US" sz="1400" dirty="0"/>
          </a:p>
        </p:txBody>
      </p:sp>
    </p:spTree>
    <p:extLst>
      <p:ext uri="{BB962C8B-B14F-4D97-AF65-F5344CB8AC3E}">
        <p14:creationId xmlns:p14="http://schemas.microsoft.com/office/powerpoint/2010/main" val="4133007280"/>
      </p:ext>
    </p:extLst>
  </p:cSld>
  <p:clrMapOvr>
    <a:masterClrMapping/>
  </p:clrMapOvr>
</p:sld>
</file>

<file path=ppt/theme/theme1.xml><?xml version="1.0" encoding="utf-8"?>
<a:theme xmlns:a="http://schemas.openxmlformats.org/drawingml/2006/main" name="MC_PPT_Template_0714">
  <a:themeElements>
    <a:clrScheme name="Mercy Corps 1">
      <a:dk1>
        <a:srgbClr val="474746"/>
      </a:dk1>
      <a:lt1>
        <a:sysClr val="window" lastClr="FFFFFF"/>
      </a:lt1>
      <a:dk2>
        <a:srgbClr val="9E1B32"/>
      </a:dk2>
      <a:lt2>
        <a:srgbClr val="FFFFFF"/>
      </a:lt2>
      <a:accent1>
        <a:srgbClr val="DAD6CB"/>
      </a:accent1>
      <a:accent2>
        <a:srgbClr val="675545"/>
      </a:accent2>
      <a:accent3>
        <a:srgbClr val="E88C1A"/>
      </a:accent3>
      <a:accent4>
        <a:srgbClr val="000000"/>
      </a:accent4>
      <a:accent5>
        <a:srgbClr val="A2AD00"/>
      </a:accent5>
      <a:accent6>
        <a:srgbClr val="EDB700"/>
      </a:accent6>
      <a:hlink>
        <a:srgbClr val="2C95B5"/>
      </a:hlink>
      <a:folHlink>
        <a:srgbClr val="A5A6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MC_PPT_Template_0714.potx</Template>
  <TotalTime>1158</TotalTime>
  <Words>786</Words>
  <Application>Microsoft Office PowerPoint</Application>
  <PresentationFormat>On-screen Show (4:3)</PresentationFormat>
  <Paragraphs>109</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MC_PPT_Template_0714</vt:lpstr>
      <vt:lpstr>Determined Behavior Change</vt:lpstr>
      <vt:lpstr>Outline</vt:lpstr>
      <vt:lpstr>Background – Barrier ANalysis</vt:lpstr>
      <vt:lpstr>Methods</vt:lpstr>
      <vt:lpstr>Methods - sample</vt:lpstr>
      <vt:lpstr>Results – Program Learning</vt:lpstr>
      <vt:lpstr>Results – process learning</vt:lpstr>
      <vt:lpstr>Results – Institutional learning</vt:lpstr>
      <vt:lpstr>Limitations</vt:lpstr>
      <vt:lpstr>Recommendations</vt:lpstr>
      <vt:lpstr>Thank you</vt:lpstr>
    </vt:vector>
  </TitlesOfParts>
  <Company>Mercy Corps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Marosz</dc:creator>
  <cp:lastModifiedBy>Kristie Urich</cp:lastModifiedBy>
  <cp:revision>83</cp:revision>
  <dcterms:created xsi:type="dcterms:W3CDTF">2014-04-30T22:51:51Z</dcterms:created>
  <dcterms:modified xsi:type="dcterms:W3CDTF">2016-03-30T12:20:22Z</dcterms:modified>
</cp:coreProperties>
</file>