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302" r:id="rId4"/>
    <p:sldId id="261" r:id="rId5"/>
    <p:sldId id="262" r:id="rId6"/>
    <p:sldId id="295" r:id="rId7"/>
    <p:sldId id="294" r:id="rId8"/>
    <p:sldId id="290" r:id="rId9"/>
    <p:sldId id="258" r:id="rId10"/>
    <p:sldId id="263" r:id="rId11"/>
    <p:sldId id="265" r:id="rId12"/>
    <p:sldId id="289" r:id="rId13"/>
    <p:sldId id="268" r:id="rId14"/>
    <p:sldId id="264" r:id="rId15"/>
    <p:sldId id="303" r:id="rId16"/>
    <p:sldId id="271" r:id="rId17"/>
    <p:sldId id="301" r:id="rId18"/>
    <p:sldId id="269" r:id="rId19"/>
    <p:sldId id="272" r:id="rId20"/>
    <p:sldId id="273" r:id="rId21"/>
    <p:sldId id="274" r:id="rId22"/>
    <p:sldId id="286" r:id="rId23"/>
    <p:sldId id="275" r:id="rId24"/>
    <p:sldId id="281" r:id="rId25"/>
    <p:sldId id="278" r:id="rId26"/>
    <p:sldId id="279" r:id="rId27"/>
    <p:sldId id="280" r:id="rId28"/>
    <p:sldId id="282" r:id="rId29"/>
    <p:sldId id="283" r:id="rId30"/>
    <p:sldId id="284" r:id="rId31"/>
    <p:sldId id="296" r:id="rId32"/>
    <p:sldId id="285" r:id="rId33"/>
    <p:sldId id="287" r:id="rId34"/>
    <p:sldId id="288" r:id="rId35"/>
    <p:sldId id="291" r:id="rId36"/>
    <p:sldId id="293" r:id="rId37"/>
    <p:sldId id="297" r:id="rId38"/>
    <p:sldId id="300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6600"/>
    <a:srgbClr val="339933"/>
    <a:srgbClr val="00CC00"/>
    <a:srgbClr val="00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77020" autoAdjust="0"/>
  </p:normalViewPr>
  <p:slideViewPr>
    <p:cSldViewPr>
      <p:cViewPr varScale="1">
        <p:scale>
          <a:sx n="92" d="100"/>
          <a:sy n="92" d="100"/>
        </p:scale>
        <p:origin x="-42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Life Expectancy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57.1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Ethiopia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59.3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7720192"/>
        <c:axId val="137721728"/>
      </c:barChart>
      <c:catAx>
        <c:axId val="137720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137721728"/>
        <c:crosses val="autoZero"/>
        <c:auto val="1"/>
        <c:lblAlgn val="ctr"/>
        <c:lblOffset val="100"/>
        <c:noMultiLvlLbl val="0"/>
      </c:catAx>
      <c:valAx>
        <c:axId val="137721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7201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accent1"/>
      </a:solidFill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Years of Schooling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Ethiopia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7749632"/>
        <c:axId val="137751168"/>
      </c:barChart>
      <c:catAx>
        <c:axId val="137749632"/>
        <c:scaling>
          <c:orientation val="minMax"/>
        </c:scaling>
        <c:delete val="1"/>
        <c:axPos val="b"/>
        <c:majorTickMark val="none"/>
        <c:minorTickMark val="none"/>
        <c:tickLblPos val="nextTo"/>
        <c:crossAx val="137751168"/>
        <c:crosses val="autoZero"/>
        <c:auto val="1"/>
        <c:lblAlgn val="ctr"/>
        <c:lblOffset val="100"/>
        <c:noMultiLvlLbl val="0"/>
      </c:catAx>
      <c:valAx>
        <c:axId val="137751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77496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noFill/>
    <a:ln w="28575">
      <a:solidFill>
        <a:schemeClr val="accent1"/>
      </a:solidFill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Under 5 Mortality</a:t>
            </a:r>
            <a:br>
              <a:rPr lang="en-GB"/>
            </a:br>
            <a:r>
              <a:rPr lang="en-GB"/>
              <a:t>(per 1000 births)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Ethiopia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9204480"/>
        <c:axId val="139206016"/>
      </c:barChart>
      <c:catAx>
        <c:axId val="139204480"/>
        <c:scaling>
          <c:orientation val="minMax"/>
        </c:scaling>
        <c:delete val="1"/>
        <c:axPos val="b"/>
        <c:majorTickMark val="none"/>
        <c:minorTickMark val="none"/>
        <c:tickLblPos val="nextTo"/>
        <c:crossAx val="139206016"/>
        <c:crosses val="autoZero"/>
        <c:auto val="1"/>
        <c:lblAlgn val="ctr"/>
        <c:lblOffset val="100"/>
        <c:noMultiLvlLbl val="0"/>
      </c:catAx>
      <c:valAx>
        <c:axId val="139206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920448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accent1"/>
      </a:solidFill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GDP Per Capita ($)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1428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Ethiopia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848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Life Expectancy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41761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0720768"/>
        <c:axId val="140734848"/>
      </c:barChart>
      <c:catAx>
        <c:axId val="140720768"/>
        <c:scaling>
          <c:orientation val="minMax"/>
        </c:scaling>
        <c:delete val="1"/>
        <c:axPos val="b"/>
        <c:majorTickMark val="none"/>
        <c:minorTickMark val="none"/>
        <c:tickLblPos val="nextTo"/>
        <c:crossAx val="140734848"/>
        <c:crosses val="autoZero"/>
        <c:auto val="1"/>
        <c:lblAlgn val="ctr"/>
        <c:lblOffset val="100"/>
        <c:noMultiLvlLbl val="0"/>
      </c:catAx>
      <c:valAx>
        <c:axId val="140734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7207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chemeClr val="accent1"/>
      </a:solidFill>
    </a:ln>
    <a:effectLst>
      <a:outerShdw blurRad="50800" dist="38100" dir="2700000" algn="tl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4C226-B020-4ED5-9845-72E1339F8994}" type="datetimeFigureOut">
              <a:rPr lang="en-GB" smtClean="0"/>
              <a:t>13/05/2015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4F622-4045-4F2F-95F5-6FBAE15FCF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45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F622-4045-4F2F-95F5-6FBAE15FCF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55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Abraham (actor in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India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Wikipedia</a:t>
            </a:r>
            <a:endParaRPr lang="en-GB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Nelson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father of Nancy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plows his field with oxen purchased from a Gift Notification from Nancy's sponsor.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4F622-4045-4F2F-95F5-6FBAE15FCF2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1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535BCB-BBFC-452D-A53E-E8B42B4E1ED6}" type="slidenum">
              <a:rPr lang="en-US"/>
              <a:pPr/>
              <a:t>38</a:t>
            </a:fld>
            <a:endParaRPr lang="en-US"/>
          </a:p>
        </p:txBody>
      </p:sp>
      <p:sp>
        <p:nvSpPr>
          <p:cNvPr id="2661378" name="Rectangle 7"/>
          <p:cNvSpPr txBox="1">
            <a:spLocks noGrp="1" noChangeArrowheads="1"/>
          </p:cNvSpPr>
          <p:nvPr/>
        </p:nvSpPr>
        <p:spPr bwMode="auto">
          <a:xfrm>
            <a:off x="3885810" y="8685256"/>
            <a:ext cx="2972190" cy="45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0" rIns="91383" bIns="45690" anchor="b"/>
          <a:lstStyle>
            <a:lvl1pPr defTabSz="13874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93788" indent="-420688" defTabSz="13874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82750" indent="-336550" defTabSz="13874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5850" indent="-336550" defTabSz="13874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24188" indent="-330200" defTabSz="13874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81388" indent="-330200" defTabSz="1387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38588" indent="-330200" defTabSz="1387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95788" indent="-330200" defTabSz="1387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52988" indent="-330200" defTabSz="13874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9834AB9-B2FD-41CD-ADD9-C61534EB1630}" type="slidenum">
              <a:rPr lang="en-US" sz="1200"/>
              <a:pPr algn="r" eaLnBrk="1" hangingPunct="1"/>
              <a:t>38</a:t>
            </a:fld>
            <a:endParaRPr lang="en-US" sz="1200"/>
          </a:p>
        </p:txBody>
      </p:sp>
      <p:sp>
        <p:nvSpPr>
          <p:cNvPr id="266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13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383" tIns="45690" rIns="91383" bIns="45690"/>
          <a:lstStyle/>
          <a:p>
            <a:r>
              <a:rPr lang="en-GB" dirty="0"/>
              <a:t>Technology includes not just techniques, equipment, machines, and IT software and systems. Technology </a:t>
            </a:r>
            <a:r>
              <a:rPr lang="en-US" dirty="0"/>
              <a:t>also includes the knowledge and practices that people have, and all the </a:t>
            </a:r>
            <a:r>
              <a:rPr lang="en-US" dirty="0" smtClean="0"/>
              <a:t>tools and systems that </a:t>
            </a:r>
            <a:r>
              <a:rPr lang="en-US" dirty="0"/>
              <a:t>people put in place to deal with their problems or to find solutions.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hotostriptheme_blank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parris\Documents\Work Files\Lean &amp; Six Sigma\BMGI\BMGI Summit 2015\wv_logo_equal_rgb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8" r="6981"/>
          <a:stretch/>
        </p:blipFill>
        <p:spPr bwMode="auto">
          <a:xfrm>
            <a:off x="6361907" y="0"/>
            <a:ext cx="2782094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hotostriptheme_strip_thin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5" b="21463"/>
          <a:stretch/>
        </p:blipFill>
        <p:spPr bwMode="auto">
          <a:xfrm>
            <a:off x="0" y="2657475"/>
            <a:ext cx="9144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00550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8870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BMGI Summit – 12 May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4888706"/>
            <a:ext cx="3840480" cy="273844"/>
          </a:xfrm>
        </p:spPr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846" y="4888706"/>
            <a:ext cx="2133600" cy="273844"/>
          </a:xfrm>
        </p:spPr>
        <p:txBody>
          <a:bodyPr/>
          <a:lstStyle>
            <a:lvl1pPr>
              <a:defRPr sz="1400" b="1"/>
            </a:lvl1pPr>
          </a:lstStyle>
          <a:p>
            <a:fld id="{B0F3D755-0293-4899-BAED-95D26865FFD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" descr="C:\Users\aparris\Documents\Work Files\Lean &amp; Six Sigma\BMGI\BMGI Summit 2015\BMGI-Logo-RGB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14"/>
            <a:ext cx="1351622" cy="4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5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62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25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62484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02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114550"/>
            <a:ext cx="7772400" cy="1021556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51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09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6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0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2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3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6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1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hotostriptheme_slide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2"/>
          <a:stretch/>
        </p:blipFill>
        <p:spPr bwMode="auto">
          <a:xfrm>
            <a:off x="0" y="3790950"/>
            <a:ext cx="91440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parris\Documents\Work Files\Lean &amp; Six Sigma\BMGI\BMGI Summit 2015\wv_logo_equal_rgb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8" r="6981"/>
          <a:stretch/>
        </p:blipFill>
        <p:spPr bwMode="auto">
          <a:xfrm>
            <a:off x="6361907" y="0"/>
            <a:ext cx="2782094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8706"/>
            <a:ext cx="2438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smtClean="0"/>
              <a:t>BMGI Summit – 12 May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4888706"/>
            <a:ext cx="38404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© World Vision 2015, all rights reserved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8887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B0F3D755-0293-4899-BAED-95D26865FFD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2" descr="C:\Users\aparris\Documents\Work Files\Lean &amp; Six Sigma\BMGI\BMGI Summit 2015\BMGI-Logo-RGB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1" y="-214"/>
            <a:ext cx="1116672" cy="3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8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QiE8zQgkc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PQiE8zQgkc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worldvision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5.gif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hyperlink" Target="http://www.tssc.com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an4ngo.org/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61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VWcQnDX8I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CVWcQnDX8I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Fighting Poverty with Lean Six Sigma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76750"/>
            <a:ext cx="6400800" cy="533400"/>
          </a:xfrm>
        </p:spPr>
        <p:txBody>
          <a:bodyPr/>
          <a:lstStyle/>
          <a:p>
            <a:r>
              <a:rPr lang="en-GB" dirty="0" smtClean="0"/>
              <a:t>Andrew Parris, PhD – World Vision International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9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Transformational Development</a:t>
            </a:r>
            <a:endParaRPr lang="en-GB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join their story and walk with the poor…</a:t>
            </a:r>
          </a:p>
          <a:p>
            <a:pPr lvl="1"/>
            <a:r>
              <a:rPr lang="en-GB" dirty="0" smtClean="0"/>
              <a:t>To recover identity and discover vocation</a:t>
            </a:r>
          </a:p>
          <a:p>
            <a:pPr lvl="1"/>
            <a:r>
              <a:rPr lang="en-GB" dirty="0" smtClean="0"/>
              <a:t>To promote just and peaceful relationships</a:t>
            </a:r>
            <a:endParaRPr lang="en-GB" dirty="0"/>
          </a:p>
        </p:txBody>
      </p:sp>
      <p:pic>
        <p:nvPicPr>
          <p:cNvPr id="9220" name="Picture 4" descr="Protection from exploi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45" y="2961620"/>
            <a:ext cx="2969633" cy="19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isaster Response | World Vi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69156"/>
            <a:ext cx="5014317" cy="196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Fighting Poverty is Hard!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419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Historical, political and cultural barriers</a:t>
            </a:r>
          </a:p>
          <a:p>
            <a:r>
              <a:rPr lang="en-GB" dirty="0" smtClean="0"/>
              <a:t>Multiple causes of poverty</a:t>
            </a:r>
          </a:p>
          <a:p>
            <a:r>
              <a:rPr lang="en-GB" dirty="0" smtClean="0"/>
              <a:t>Uncontrollable events</a:t>
            </a:r>
          </a:p>
          <a:p>
            <a:r>
              <a:rPr lang="en-GB" dirty="0" smtClean="0"/>
              <a:t>Dangerous contexts</a:t>
            </a:r>
          </a:p>
          <a:p>
            <a:r>
              <a:rPr lang="en-GB" dirty="0" smtClean="0"/>
              <a:t>Working with people</a:t>
            </a:r>
          </a:p>
          <a:p>
            <a:r>
              <a:rPr lang="en-GB" dirty="0" smtClean="0"/>
              <a:t>Transforming lives</a:t>
            </a:r>
          </a:p>
        </p:txBody>
      </p:sp>
      <p:pic>
        <p:nvPicPr>
          <p:cNvPr id="11" name="Picture 6" descr="http://donate.worldvision.org/media/catalog/product/cache/1/image/310x/9df78eab33525d08d6e5fb8d27136e95/D/2/D200-0627-12_W10002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33550"/>
            <a:ext cx="3165252" cy="316525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1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Very Rewarding…</a:t>
            </a:r>
            <a:endParaRPr lang="en-GB" dirty="0"/>
          </a:p>
        </p:txBody>
      </p:sp>
      <p:sp>
        <p:nvSpPr>
          <p:cNvPr id="4" name="Oval 3">
            <a:hlinkClick r:id="rId3"/>
          </p:cNvPr>
          <p:cNvSpPr/>
          <p:nvPr/>
        </p:nvSpPr>
        <p:spPr>
          <a:xfrm>
            <a:off x="381000" y="981941"/>
            <a:ext cx="914400" cy="45720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Gill Sans MT" panose="020B0502020104020203" pitchFamily="34" charset="0"/>
              </a:rPr>
              <a:t>Video</a:t>
            </a:r>
            <a:endParaRPr lang="en-GB" sz="1200" b="1" dirty="0">
              <a:latin typeface="Gill Sans MT" panose="020B0502020104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12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74842" y="1504950"/>
            <a:ext cx="955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Disaster</a:t>
            </a:r>
          </a:p>
          <a:p>
            <a:pPr algn="ctr"/>
            <a:r>
              <a:rPr lang="en-GB" b="1" dirty="0" smtClean="0"/>
              <a:t>Relief</a:t>
            </a:r>
            <a:endParaRPr lang="en-GB" b="1" dirty="0"/>
          </a:p>
        </p:txBody>
      </p:sp>
      <p:pic>
        <p:nvPicPr>
          <p:cNvPr id="8" name="FPQiE8zQgk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45673" y="981941"/>
            <a:ext cx="7025794" cy="395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problems…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593" y="1355521"/>
            <a:ext cx="7708223" cy="281642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Unpredictable problems and crises</a:t>
            </a:r>
          </a:p>
          <a:p>
            <a:r>
              <a:rPr lang="en-GB" dirty="0" smtClean="0"/>
              <a:t>Delays in hiring people and procurement</a:t>
            </a:r>
          </a:p>
          <a:p>
            <a:r>
              <a:rPr lang="en-GB" dirty="0" smtClean="0"/>
              <a:t>Long travel distances over poor terrain</a:t>
            </a:r>
          </a:p>
          <a:p>
            <a:r>
              <a:rPr lang="en-GB" dirty="0" smtClean="0"/>
              <a:t>Materials are too expensive</a:t>
            </a:r>
          </a:p>
          <a:p>
            <a:r>
              <a:rPr lang="en-GB" dirty="0" smtClean="0"/>
              <a:t>Excessive approvals</a:t>
            </a:r>
          </a:p>
          <a:p>
            <a:r>
              <a:rPr lang="en-GB" dirty="0" smtClean="0"/>
              <a:t>Poorly defined processes</a:t>
            </a:r>
          </a:p>
          <a:p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1295400" y="4171950"/>
            <a:ext cx="6553200" cy="5715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C000"/>
                </a:solidFill>
              </a:rPr>
              <a:t>Waste, variation and frustration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  <p:pic>
        <p:nvPicPr>
          <p:cNvPr id="1026" name="Picture 2" descr="http://images.clipartpanda.com/revenge-clipart-frustr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2" y="2554626"/>
            <a:ext cx="1919288" cy="15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WV Process Excellence</a:t>
            </a:r>
            <a:endParaRPr lang="en-GB" dirty="0"/>
          </a:p>
        </p:txBody>
      </p:sp>
      <p:sp>
        <p:nvSpPr>
          <p:cNvPr id="6" name="Oval 6"/>
          <p:cNvSpPr>
            <a:spLocks noChangeAspect="1" noChangeArrowheads="1"/>
          </p:cNvSpPr>
          <p:nvPr/>
        </p:nvSpPr>
        <p:spPr bwMode="auto">
          <a:xfrm>
            <a:off x="4093247" y="936624"/>
            <a:ext cx="2102374" cy="1609344"/>
          </a:xfrm>
          <a:prstGeom prst="ellipse">
            <a:avLst/>
          </a:prstGeom>
          <a:solidFill>
            <a:srgbClr val="FF6600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4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Effective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b="1" dirty="0">
                <a:solidFill>
                  <a:schemeClr val="bg1"/>
                </a:solidFill>
                <a:latin typeface="Gill Sans MT" panose="020B0502020104020203" pitchFamily="34" charset="0"/>
              </a:rPr>
              <a:t> Impact</a:t>
            </a:r>
          </a:p>
        </p:txBody>
      </p:sp>
      <p:sp>
        <p:nvSpPr>
          <p:cNvPr id="7" name="Oval 7"/>
          <p:cNvSpPr>
            <a:spLocks noChangeAspect="1" noChangeArrowheads="1"/>
          </p:cNvSpPr>
          <p:nvPr/>
        </p:nvSpPr>
        <p:spPr bwMode="auto">
          <a:xfrm>
            <a:off x="6400797" y="3105149"/>
            <a:ext cx="2102372" cy="1609344"/>
          </a:xfrm>
          <a:prstGeom prst="ellipse">
            <a:avLst/>
          </a:prstGeom>
          <a:solidFill>
            <a:srgbClr val="809FCF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/>
            <a:r>
              <a:rPr lang="en-GB" sz="2400" b="1" u="sng">
                <a:solidFill>
                  <a:schemeClr val="bg1"/>
                </a:solidFill>
                <a:latin typeface="Gill Sans MT" panose="020B0502020104020203" pitchFamily="34" charset="0"/>
              </a:rPr>
              <a:t>Empowering</a:t>
            </a:r>
          </a:p>
          <a:p>
            <a:pPr algn="ctr"/>
            <a:r>
              <a:rPr lang="en-GB" b="1">
                <a:solidFill>
                  <a:schemeClr val="bg1"/>
                </a:solidFill>
                <a:latin typeface="Gill Sans MT" panose="020B0502020104020203" pitchFamily="34" charset="0"/>
              </a:rPr>
              <a:t> Stakeholders</a:t>
            </a:r>
          </a:p>
        </p:txBody>
      </p:sp>
      <p:sp>
        <p:nvSpPr>
          <p:cNvPr id="8" name="Oval 8"/>
          <p:cNvSpPr>
            <a:spLocks noChangeAspect="1" noChangeArrowheads="1"/>
          </p:cNvSpPr>
          <p:nvPr/>
        </p:nvSpPr>
        <p:spPr bwMode="auto">
          <a:xfrm>
            <a:off x="6400797" y="936624"/>
            <a:ext cx="2102372" cy="1609344"/>
          </a:xfrm>
          <a:prstGeom prst="ellipse">
            <a:avLst/>
          </a:prstGeom>
          <a:solidFill>
            <a:srgbClr val="9FA81E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400" b="1" u="sng">
                <a:solidFill>
                  <a:schemeClr val="bg1"/>
                </a:solidFill>
                <a:latin typeface="Gill Sans MT" panose="020B0502020104020203" pitchFamily="34" charset="0"/>
              </a:rPr>
              <a:t>Efficient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b="1">
                <a:solidFill>
                  <a:schemeClr val="bg1"/>
                </a:solidFill>
                <a:latin typeface="Gill Sans MT" panose="020B0502020104020203" pitchFamily="34" charset="0"/>
              </a:rPr>
              <a:t>Performance</a:t>
            </a:r>
          </a:p>
        </p:txBody>
      </p:sp>
      <p:sp>
        <p:nvSpPr>
          <p:cNvPr id="9" name="Oval 9"/>
          <p:cNvSpPr>
            <a:spLocks noChangeAspect="1" noChangeArrowheads="1"/>
          </p:cNvSpPr>
          <p:nvPr/>
        </p:nvSpPr>
        <p:spPr bwMode="auto">
          <a:xfrm>
            <a:off x="4093247" y="3105149"/>
            <a:ext cx="2102374" cy="1609344"/>
          </a:xfrm>
          <a:prstGeom prst="ellipse">
            <a:avLst/>
          </a:prstGeom>
          <a:solidFill>
            <a:srgbClr val="F1AB00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4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Appropriate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b="1" dirty="0">
                <a:solidFill>
                  <a:schemeClr val="bg1"/>
                </a:solidFill>
                <a:latin typeface="Gill Sans MT" panose="020B0502020104020203" pitchFamily="34" charset="0"/>
              </a:rPr>
              <a:t> To Context</a:t>
            </a:r>
          </a:p>
        </p:txBody>
      </p:sp>
      <p:sp>
        <p:nvSpPr>
          <p:cNvPr id="10" name="Oval 10"/>
          <p:cNvSpPr>
            <a:spLocks noChangeAspect="1" noChangeArrowheads="1"/>
          </p:cNvSpPr>
          <p:nvPr/>
        </p:nvSpPr>
        <p:spPr bwMode="auto">
          <a:xfrm>
            <a:off x="5257797" y="1987549"/>
            <a:ext cx="2102372" cy="1609344"/>
          </a:xfrm>
          <a:prstGeom prst="ellipse">
            <a:avLst/>
          </a:prstGeom>
          <a:solidFill>
            <a:srgbClr val="2E77AA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4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Continuously</a:t>
            </a:r>
            <a:r>
              <a:rPr lang="en-GB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/>
            </a:r>
            <a:br>
              <a:rPr lang="en-GB" sz="24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GB" sz="24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Improving</a:t>
            </a:r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AutoShape 3"/>
          <p:cNvSpPr>
            <a:spLocks noChangeAspect="1" noChangeArrowheads="1"/>
          </p:cNvSpPr>
          <p:nvPr/>
        </p:nvSpPr>
        <p:spPr bwMode="auto">
          <a:xfrm flipH="1">
            <a:off x="926350" y="1257682"/>
            <a:ext cx="2270238" cy="1188719"/>
          </a:xfrm>
          <a:prstGeom prst="round2DiagRect">
            <a:avLst/>
          </a:prstGeom>
          <a:gradFill rotWithShape="1">
            <a:gsLst>
              <a:gs pos="0">
                <a:srgbClr val="CC0099"/>
              </a:gs>
              <a:gs pos="50000">
                <a:srgbClr val="720056"/>
              </a:gs>
              <a:gs pos="100000">
                <a:srgbClr val="CC0099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45720" rIns="45720" anchor="ctr"/>
          <a:lstStyle/>
          <a:p>
            <a:pPr algn="ctr"/>
            <a:r>
              <a:rPr lang="en-GB" b="1" u="sng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Corporate World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Lean, Six </a:t>
            </a:r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Sigma, </a:t>
            </a:r>
            <a:b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Business Process </a:t>
            </a:r>
            <a:b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Management…</a:t>
            </a:r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AutoShape 4"/>
          <p:cNvSpPr>
            <a:spLocks noChangeAspect="1" noChangeArrowheads="1"/>
          </p:cNvSpPr>
          <p:nvPr/>
        </p:nvSpPr>
        <p:spPr bwMode="auto">
          <a:xfrm flipH="1" flipV="1">
            <a:off x="926350" y="3270256"/>
            <a:ext cx="2270238" cy="1435094"/>
          </a:xfrm>
          <a:prstGeom prst="round2DiagRect">
            <a:avLst/>
          </a:prstGeom>
          <a:gradFill rotWithShape="1">
            <a:gsLst>
              <a:gs pos="0">
                <a:srgbClr val="009900"/>
              </a:gs>
              <a:gs pos="50000">
                <a:srgbClr val="004700"/>
              </a:gs>
              <a:gs pos="100000">
                <a:srgbClr val="009900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rot="10800000" wrap="none" lIns="45720" rIns="45720" anchor="ctr"/>
          <a:lstStyle/>
          <a:p>
            <a:pPr algn="ctr"/>
            <a:r>
              <a:rPr lang="en-GB" b="1" u="sng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World Vision/NGO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WV Core Values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,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Partner Principles</a:t>
            </a:r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,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Strategic </a:t>
            </a:r>
            <a:b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Mandates</a:t>
            </a:r>
            <a:endParaRPr lang="en-GB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Cross 12"/>
          <p:cNvSpPr>
            <a:spLocks noChangeAspect="1"/>
          </p:cNvSpPr>
          <p:nvPr/>
        </p:nvSpPr>
        <p:spPr bwMode="auto">
          <a:xfrm>
            <a:off x="1805439" y="2597150"/>
            <a:ext cx="512061" cy="512061"/>
          </a:xfrm>
          <a:prstGeom prst="plus">
            <a:avLst>
              <a:gd name="adj" fmla="val 37849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CC0099"/>
              </a:gs>
            </a:gsLst>
            <a:lin ang="1620000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14" name="Right Arrow 13"/>
          <p:cNvSpPr>
            <a:spLocks noChangeAspect="1"/>
          </p:cNvSpPr>
          <p:nvPr/>
        </p:nvSpPr>
        <p:spPr bwMode="auto">
          <a:xfrm>
            <a:off x="3429000" y="2562225"/>
            <a:ext cx="792480" cy="567946"/>
          </a:xfrm>
          <a:prstGeom prst="rightArrow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4845957"/>
            <a:ext cx="33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2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WV Process Excellence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15</a:t>
            </a:fld>
            <a:endParaRPr lang="en-GB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33400" y="922712"/>
            <a:ext cx="3247454" cy="1967726"/>
          </a:xfrm>
          <a:prstGeom prst="ellipse">
            <a:avLst/>
          </a:prstGeom>
          <a:solidFill>
            <a:srgbClr val="FF6600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Effective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Our processes are reliable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 and timely, and enable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transformation</a:t>
            </a:r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5380202" y="2966225"/>
            <a:ext cx="3247453" cy="1967725"/>
          </a:xfrm>
          <a:prstGeom prst="ellipse">
            <a:avLst/>
          </a:prstGeom>
          <a:solidFill>
            <a:srgbClr val="809FCF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/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   </a:t>
            </a:r>
            <a:r>
              <a:rPr lang="en-GB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Empowering</a:t>
            </a:r>
            <a:endParaRPr lang="en-GB" sz="1600" b="1" u="sng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endParaRPr lang="en-GB" sz="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We make decisions locally,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partner with stakeholders,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and have needed 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capacity</a:t>
            </a:r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Oval 34"/>
          <p:cNvSpPr>
            <a:spLocks noChangeArrowheads="1"/>
          </p:cNvSpPr>
          <p:nvPr/>
        </p:nvSpPr>
        <p:spPr bwMode="auto">
          <a:xfrm>
            <a:off x="5380202" y="922712"/>
            <a:ext cx="3247453" cy="1967726"/>
          </a:xfrm>
          <a:prstGeom prst="ellipse">
            <a:avLst/>
          </a:prstGeom>
          <a:solidFill>
            <a:srgbClr val="9FA81E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Efficient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Our processes are simple, standard, and integrated</a:t>
            </a:r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533400" y="2966225"/>
            <a:ext cx="3247454" cy="1967725"/>
          </a:xfrm>
          <a:prstGeom prst="ellipse">
            <a:avLst/>
          </a:prstGeom>
          <a:solidFill>
            <a:srgbClr val="F1AB00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/>
            <a:r>
              <a:rPr lang="en-GB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Appropriate</a:t>
            </a:r>
            <a:r>
              <a:rPr lang="en-GB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   </a:t>
            </a:r>
            <a:endParaRPr lang="en-GB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 eaLnBrk="1" hangingPunct="1"/>
            <a:endParaRPr lang="en-US" sz="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We respect all stakeholders,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are flexible, and use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appropriate technology</a:t>
            </a:r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Oval 36"/>
          <p:cNvSpPr>
            <a:spLocks noChangeArrowheads="1"/>
          </p:cNvSpPr>
          <p:nvPr/>
        </p:nvSpPr>
        <p:spPr bwMode="auto">
          <a:xfrm>
            <a:off x="2956802" y="1944469"/>
            <a:ext cx="3247453" cy="1967726"/>
          </a:xfrm>
          <a:prstGeom prst="ellipse">
            <a:avLst/>
          </a:prstGeom>
          <a:solidFill>
            <a:srgbClr val="2E77AA"/>
          </a:solidFill>
          <a:ln w="31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0" tIns="0" rIns="0" bIns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GB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Continuously</a:t>
            </a:r>
            <a:r>
              <a:rPr lang="en-GB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/>
            </a:r>
            <a:br>
              <a:rPr lang="en-GB" sz="2000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GB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Improving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We are accountable,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correct problems quickly, </a:t>
            </a:r>
            <a:b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and apply learning</a:t>
            </a:r>
            <a:endParaRPr lang="en-GB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4850423"/>
            <a:ext cx="33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159073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WV Process Excellence Goal</a:t>
            </a:r>
            <a:endParaRPr lang="en-GB" sz="4000" dirty="0"/>
          </a:p>
        </p:txBody>
      </p:sp>
      <p:sp>
        <p:nvSpPr>
          <p:cNvPr id="3" name="AutoShape 1027"/>
          <p:cNvSpPr>
            <a:spLocks noChangeArrowheads="1"/>
          </p:cNvSpPr>
          <p:nvPr/>
        </p:nvSpPr>
        <p:spPr bwMode="auto">
          <a:xfrm>
            <a:off x="152400" y="3847170"/>
            <a:ext cx="8839200" cy="934380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13" rIns="91425" bIns="45713" anchor="ctr"/>
          <a:lstStyle/>
          <a:p>
            <a:pPr algn="ctr" eaLnBrk="1" hangingPunct="1">
              <a:lnSpc>
                <a:spcPct val="90000"/>
              </a:lnSpc>
              <a:buClr>
                <a:srgbClr val="FF6600"/>
              </a:buClr>
            </a:pPr>
            <a:r>
              <a:rPr lang="en-US" sz="2800" b="1" dirty="0" smtClean="0">
                <a:solidFill>
                  <a:srgbClr val="FFC000"/>
                </a:solidFill>
                <a:latin typeface="+mn-lt"/>
              </a:rPr>
              <a:t>To deliver the </a:t>
            </a:r>
            <a:r>
              <a:rPr lang="en-US" sz="2800" b="1" i="1" dirty="0" smtClean="0">
                <a:solidFill>
                  <a:srgbClr val="FFC000"/>
                </a:solidFill>
                <a:latin typeface="+mn-lt"/>
              </a:rPr>
              <a:t>greatest value </a:t>
            </a:r>
            <a:r>
              <a:rPr lang="en-US" sz="2800" b="1" dirty="0" smtClean="0">
                <a:solidFill>
                  <a:srgbClr val="FFC000"/>
                </a:solidFill>
                <a:latin typeface="+mn-lt"/>
              </a:rPr>
              <a:t>with the </a:t>
            </a:r>
            <a:r>
              <a:rPr lang="en-US" sz="2800" b="1" i="1" dirty="0" smtClean="0">
                <a:solidFill>
                  <a:srgbClr val="FFC000"/>
                </a:solidFill>
                <a:latin typeface="+mn-lt"/>
              </a:rPr>
              <a:t>fewest resources </a:t>
            </a:r>
            <a:r>
              <a:rPr lang="en-US" sz="2800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FC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C000"/>
                </a:solidFill>
                <a:latin typeface="+mn-lt"/>
              </a:rPr>
              <a:t>at the </a:t>
            </a:r>
            <a:r>
              <a:rPr lang="en-US" sz="2800" b="1" i="1" dirty="0" smtClean="0">
                <a:solidFill>
                  <a:srgbClr val="FFC000"/>
                </a:solidFill>
                <a:latin typeface="+mn-lt"/>
              </a:rPr>
              <a:t>right time </a:t>
            </a:r>
            <a:r>
              <a:rPr lang="en-US" sz="2800" b="1" dirty="0" smtClean="0">
                <a:solidFill>
                  <a:srgbClr val="FFC000"/>
                </a:solidFill>
                <a:latin typeface="+mn-lt"/>
              </a:rPr>
              <a:t>and in the </a:t>
            </a:r>
            <a:r>
              <a:rPr lang="en-US" sz="2800" b="1" i="1" dirty="0" smtClean="0">
                <a:solidFill>
                  <a:srgbClr val="FFC000"/>
                </a:solidFill>
                <a:latin typeface="+mn-lt"/>
              </a:rPr>
              <a:t>right way</a:t>
            </a:r>
            <a:endParaRPr lang="en-GB" sz="28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4845957"/>
            <a:ext cx="33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36717"/>
            <a:ext cx="3810000" cy="252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5400000">
            <a:off x="4201550" y="3065536"/>
            <a:ext cx="740899" cy="709928"/>
          </a:xfrm>
          <a:prstGeom prst="rightArrow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9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How Can LSS Fight Poverty?</a:t>
            </a:r>
            <a:endParaRPr lang="en-GB" sz="4000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32" y="1657350"/>
            <a:ext cx="4437868" cy="28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aparris\Downloads\D395-0745-59_496876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6" y="1144952"/>
            <a:ext cx="2667000" cy="39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195946" y="971550"/>
            <a:ext cx="2452254" cy="1219200"/>
          </a:xfrm>
          <a:prstGeom prst="cloudCallout">
            <a:avLst>
              <a:gd name="adj1" fmla="val -58727"/>
              <a:gd name="adj2" fmla="val 25640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3200" b="1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    Help me, </a:t>
            </a:r>
            <a:br>
              <a:rPr lang="en-GB" sz="3200" b="1" dirty="0" smtClean="0">
                <a:solidFill>
                  <a:srgbClr val="FFC000"/>
                </a:solidFill>
                <a:latin typeface="Gill Sans MT" panose="020B0502020104020203" pitchFamily="34" charset="0"/>
              </a:rPr>
            </a:br>
            <a:r>
              <a:rPr lang="en-GB" sz="3200" b="1" dirty="0" smtClean="0">
                <a:solidFill>
                  <a:srgbClr val="FFC000"/>
                </a:solidFill>
                <a:latin typeface="Gill Sans MT" panose="020B0502020104020203" pitchFamily="34" charset="0"/>
              </a:rPr>
              <a:t>us fight</a:t>
            </a:r>
            <a:endParaRPr lang="en-GB" sz="3200" b="1" dirty="0">
              <a:solidFill>
                <a:srgbClr val="FFC000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17</a:t>
            </a:fld>
            <a:endParaRPr lang="en-GB"/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39079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Process Excellence means…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394472"/>
          </a:xfrm>
        </p:spPr>
        <p:txBody>
          <a:bodyPr/>
          <a:lstStyle/>
          <a:p>
            <a:r>
              <a:rPr lang="en-GB" dirty="0" smtClean="0"/>
              <a:t>More girls going to school</a:t>
            </a:r>
          </a:p>
          <a:p>
            <a:r>
              <a:rPr lang="en-GB" dirty="0" smtClean="0"/>
              <a:t>More children immunised</a:t>
            </a:r>
          </a:p>
          <a:p>
            <a:r>
              <a:rPr lang="en-GB" dirty="0" smtClean="0"/>
              <a:t>More children protected</a:t>
            </a:r>
          </a:p>
          <a:p>
            <a:r>
              <a:rPr lang="en-GB" dirty="0" smtClean="0"/>
              <a:t>More clean water</a:t>
            </a:r>
          </a:p>
        </p:txBody>
      </p:sp>
      <p:pic>
        <p:nvPicPr>
          <p:cNvPr id="8194" name="Picture 2" descr="C:\Users\aparris\Documents\Work Files\East Africa\PE_PI in East Africa\Publishing PE_PI in East Africa\ASQ Lean for Life\Images\D200-0614-06_42944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8800" y="1269992"/>
            <a:ext cx="3197898" cy="25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hild Protection | World Vi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3324223"/>
            <a:ext cx="2971509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200452" y="4114800"/>
            <a:ext cx="2362200" cy="571500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C000"/>
                </a:solidFill>
              </a:rPr>
              <a:t>More life!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Few Facts About East Africa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1EAC0-4815-4900-B7D9-B8F4AD56319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Who is World Vision?</a:t>
            </a:r>
          </a:p>
          <a:p>
            <a:r>
              <a:rPr lang="en-GB" dirty="0" smtClean="0"/>
              <a:t>What is the experience of poverty?</a:t>
            </a:r>
          </a:p>
          <a:p>
            <a:r>
              <a:rPr lang="en-GB" dirty="0" smtClean="0"/>
              <a:t>How does World Vision fight poverty?</a:t>
            </a:r>
          </a:p>
          <a:p>
            <a:r>
              <a:rPr lang="en-GB" dirty="0" smtClean="0"/>
              <a:t>How do Lean Six Sigma help fight poverty?</a:t>
            </a:r>
          </a:p>
          <a:p>
            <a:r>
              <a:rPr lang="en-GB" dirty="0" smtClean="0"/>
              <a:t>How can </a:t>
            </a:r>
            <a:r>
              <a:rPr lang="en-GB" b="1" dirty="0" smtClean="0"/>
              <a:t>you</a:t>
            </a:r>
            <a:r>
              <a:rPr lang="en-GB" dirty="0" smtClean="0"/>
              <a:t> help fight poverty?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1" y="1200150"/>
            <a:ext cx="4175919" cy="3038476"/>
          </a:xfrm>
        </p:spPr>
        <p:txBody>
          <a:bodyPr/>
          <a:lstStyle/>
          <a:p>
            <a:r>
              <a:rPr lang="en-GB" dirty="0" smtClean="0"/>
              <a:t>World Vision operates in 9 East African countries</a:t>
            </a:r>
            <a:endParaRPr lang="en-GB" sz="2400" dirty="0" smtClean="0"/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/>
          <a:stretch/>
        </p:blipFill>
        <p:spPr bwMode="auto">
          <a:xfrm>
            <a:off x="5158740" y="1099993"/>
            <a:ext cx="3429000" cy="3657600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816285" y="1754970"/>
            <a:ext cx="6858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92485" y="2871642"/>
            <a:ext cx="6858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64825" y="3684270"/>
            <a:ext cx="4572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22125" y="3516630"/>
            <a:ext cx="4572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06885" y="2551859"/>
            <a:ext cx="8382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59185" y="3996690"/>
            <a:ext cx="6096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49885" y="2647950"/>
            <a:ext cx="490534" cy="528409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97285" y="3257550"/>
            <a:ext cx="4572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2000" y="2114550"/>
            <a:ext cx="342900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East Africa - Geography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551858"/>
            <a:ext cx="2103120" cy="196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3596233" y="2915816"/>
            <a:ext cx="794792" cy="931546"/>
          </a:xfrm>
          <a:prstGeom prst="rect">
            <a:avLst/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319205" y="4431030"/>
            <a:ext cx="73152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20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596233" y="1099993"/>
            <a:ext cx="1509167" cy="181216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77183" y="3847363"/>
            <a:ext cx="1528217" cy="93418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East Africa – Key Indicators </a:t>
            </a:r>
            <a:r>
              <a:rPr lang="en-GB" sz="2400" b="0" dirty="0" smtClean="0"/>
              <a:t>(UNDP, 2012)</a:t>
            </a:r>
            <a:endParaRPr lang="en-GB" b="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415058"/>
              </p:ext>
            </p:extLst>
          </p:nvPr>
        </p:nvGraphicFramePr>
        <p:xfrm>
          <a:off x="304800" y="1143000"/>
          <a:ext cx="3716337" cy="184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288973"/>
              </p:ext>
            </p:extLst>
          </p:nvPr>
        </p:nvGraphicFramePr>
        <p:xfrm>
          <a:off x="4724401" y="1143000"/>
          <a:ext cx="3716337" cy="184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938400"/>
              </p:ext>
            </p:extLst>
          </p:nvPr>
        </p:nvGraphicFramePr>
        <p:xfrm>
          <a:off x="304800" y="3105150"/>
          <a:ext cx="3716337" cy="184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95820"/>
              </p:ext>
            </p:extLst>
          </p:nvPr>
        </p:nvGraphicFramePr>
        <p:xfrm>
          <a:off x="4724401" y="3105150"/>
          <a:ext cx="3716337" cy="1845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LSS Fighting Poverty in East Africa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1EAC0-4815-4900-B7D9-B8F4AD56319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rigpamelbourne.org/wp-content/uploads/2013/12/cost-saving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573" y1="23224" x2="4573" y2="2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6533">
            <a:off x="835581" y="2598984"/>
            <a:ext cx="1574024" cy="23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LSS in WV East Africa</a:t>
            </a:r>
            <a:endParaRPr lang="en-GB" dirty="0"/>
          </a:p>
        </p:txBody>
      </p:sp>
      <p:pic>
        <p:nvPicPr>
          <p:cNvPr id="8" name="Picture 47" descr="bd07825_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8" y="953428"/>
            <a:ext cx="791852" cy="13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2266950"/>
            <a:ext cx="2661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6600"/>
                </a:solidFill>
                <a:latin typeface="+mn-lt"/>
              </a:rPr>
              <a:t>56 LSS Green Belts</a:t>
            </a:r>
          </a:p>
          <a:p>
            <a:pPr algn="ctr"/>
            <a:r>
              <a:rPr lang="en-GB" sz="2000" b="1" dirty="0" smtClean="0">
                <a:latin typeface="+mn-lt"/>
              </a:rPr>
              <a:t>and 11 Black Belts </a:t>
            </a:r>
            <a:br>
              <a:rPr lang="en-GB" sz="2000" b="1" dirty="0" smtClean="0">
                <a:latin typeface="+mn-lt"/>
              </a:rPr>
            </a:br>
            <a:r>
              <a:rPr lang="en-GB" sz="2000" b="1" dirty="0" smtClean="0">
                <a:latin typeface="+mn-lt"/>
              </a:rPr>
              <a:t>(PI Leads for </a:t>
            </a:r>
            <a:r>
              <a:rPr lang="en-GB" sz="2000" b="1" dirty="0" smtClean="0"/>
              <a:t>Office</a:t>
            </a:r>
            <a:r>
              <a:rPr lang="en-GB" sz="2000" b="1" dirty="0" smtClean="0">
                <a:latin typeface="+mn-lt"/>
              </a:rPr>
              <a:t>)</a:t>
            </a:r>
            <a:endParaRPr lang="en-GB" sz="20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599" y="2207955"/>
            <a:ext cx="2156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>33 PIPs, 32 WMIBs</a:t>
            </a:r>
            <a:endParaRPr lang="en-GB" sz="20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2289046"/>
            <a:ext cx="3621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>450 Staff and Leaders Energised </a:t>
            </a:r>
          </a:p>
          <a:p>
            <a:pPr algn="ctr"/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>for Process Excellence</a:t>
            </a:r>
            <a:endParaRPr lang="en-GB" sz="20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1856" y="4324350"/>
            <a:ext cx="2968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>Reduced annual </a:t>
            </a:r>
            <a:r>
              <a:rPr lang="en-GB" sz="2000" b="1" dirty="0">
                <a:solidFill>
                  <a:srgbClr val="0000CC"/>
                </a:solidFill>
                <a:latin typeface="+mn-lt"/>
              </a:rPr>
              <a:t>costs </a:t>
            </a:r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/>
            </a:r>
            <a:br>
              <a:rPr lang="en-GB" sz="2000" b="1" dirty="0" smtClean="0">
                <a:solidFill>
                  <a:srgbClr val="0000CC"/>
                </a:solidFill>
                <a:latin typeface="+mn-lt"/>
              </a:rPr>
            </a:br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>by over </a:t>
            </a:r>
            <a:r>
              <a:rPr lang="en-GB" sz="1800" b="1" i="1" dirty="0" smtClean="0">
                <a:solidFill>
                  <a:srgbClr val="006600"/>
                </a:solidFill>
                <a:latin typeface="+mn-lt"/>
              </a:rPr>
              <a:t>$1.5 Million</a:t>
            </a:r>
            <a:endParaRPr lang="en-GB" sz="2000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0970" y="4056787"/>
            <a:ext cx="226543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00CC"/>
                </a:solidFill>
                <a:latin typeface="+mn-lt"/>
              </a:rPr>
              <a:t>Reduced span time by average </a:t>
            </a:r>
            <a:r>
              <a:rPr lang="en-GB" sz="1800" b="1" i="1" dirty="0" smtClean="0">
                <a:solidFill>
                  <a:srgbClr val="006600"/>
                </a:solidFill>
                <a:latin typeface="+mn-lt"/>
              </a:rPr>
              <a:t>59%</a:t>
            </a:r>
          </a:p>
          <a:p>
            <a:pPr algn="ctr"/>
            <a:r>
              <a:rPr lang="en-GB" sz="1100" b="1" i="1" dirty="0" smtClean="0">
                <a:solidFill>
                  <a:srgbClr val="006600"/>
                </a:solidFill>
                <a:latin typeface="+mn-lt"/>
              </a:rPr>
              <a:t>(on targeted processes)</a:t>
            </a:r>
            <a:endParaRPr lang="en-GB" sz="1200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19800" y="3781786"/>
            <a:ext cx="300445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00CC"/>
                </a:solidFill>
                <a:latin typeface="+mn-lt"/>
              </a:rPr>
              <a:t>Contributing to: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n-lt"/>
              </a:rPr>
              <a:t>Reduced underspending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n-lt"/>
              </a:rPr>
              <a:t>Transformed culture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n-lt"/>
              </a:rPr>
              <a:t>Improved reputation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6600"/>
                </a:solidFill>
                <a:latin typeface="+mn-lt"/>
              </a:rPr>
              <a:t>Mobilisation of resources</a:t>
            </a:r>
            <a:endParaRPr lang="en-GB" sz="1600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pic>
        <p:nvPicPr>
          <p:cNvPr id="21" name="Picture 47" descr="bd07825_[1]"/>
          <p:cNvPicPr>
            <a:picLocks noChangeAspect="1" noChangeArrowheads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48" y="953428"/>
            <a:ext cx="791852" cy="13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54" y="1012782"/>
            <a:ext cx="2062812" cy="133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parris\AppData\Local\Microsoft\Windows\Temporary Internet Files\Content.IE5\B64XU7TV\unnamed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25" y="3165027"/>
            <a:ext cx="1138775" cy="10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003693"/>
            <a:ext cx="2153160" cy="1197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92664"/>
            <a:ext cx="2971800" cy="123433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0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My</a:t>
            </a:r>
            <a:r>
              <a:rPr lang="en-GB" dirty="0" smtClean="0"/>
              <a:t> </a:t>
            </a:r>
            <a:r>
              <a:rPr lang="en-GB" b="1" dirty="0" smtClean="0"/>
              <a:t>L6</a:t>
            </a:r>
            <a:r>
              <a:rPr lang="en-GB" b="1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Black Belts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24</a:t>
            </a:fld>
            <a:endParaRPr lang="en-GB"/>
          </a:p>
        </p:txBody>
      </p:sp>
      <p:pic>
        <p:nvPicPr>
          <p:cNvPr id="15363" name="Picture 3" descr="C:\Users\aparris\Pictures\2014 Panasonic Photos\P10102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 bwMode="auto">
          <a:xfrm>
            <a:off x="1371600" y="1047750"/>
            <a:ext cx="6400800" cy="38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Abebe Nigatu (Ethiopia)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6360" y="1200151"/>
            <a:ext cx="3520440" cy="3394472"/>
          </a:xfrm>
        </p:spPr>
        <p:txBody>
          <a:bodyPr/>
          <a:lstStyle/>
          <a:p>
            <a:r>
              <a:rPr lang="en-GB" dirty="0" smtClean="0"/>
              <a:t>Worked in gov’t with BPR</a:t>
            </a:r>
          </a:p>
          <a:p>
            <a:r>
              <a:rPr lang="en-GB" dirty="0" smtClean="0"/>
              <a:t>Championed 6 PI projects</a:t>
            </a:r>
          </a:p>
          <a:p>
            <a:r>
              <a:rPr lang="en-GB" dirty="0" smtClean="0"/>
              <a:t>Recruitment: </a:t>
            </a:r>
            <a:br>
              <a:rPr lang="en-GB" dirty="0" smtClean="0"/>
            </a:br>
            <a:r>
              <a:rPr lang="en-GB" dirty="0" smtClean="0"/>
              <a:t>130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41 days!</a:t>
            </a:r>
            <a:endParaRPr lang="en-GB" dirty="0"/>
          </a:p>
        </p:txBody>
      </p:sp>
      <p:pic>
        <p:nvPicPr>
          <p:cNvPr id="13314" name="Picture 2" descr="C:\Users\aparris\Pictures\2011 Work Camera Photos\100_25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t="10667" r="8178" b="14377"/>
          <a:stretch/>
        </p:blipFill>
        <p:spPr bwMode="auto">
          <a:xfrm>
            <a:off x="140276" y="1047749"/>
            <a:ext cx="2179321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parris\Pictures\2011 Work Camera Photos\100_26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3199" y="3064972"/>
            <a:ext cx="4983941" cy="18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parris\Pictures\2014 Kodak Photos\100_73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3434" r="6515"/>
          <a:stretch/>
        </p:blipFill>
        <p:spPr bwMode="auto">
          <a:xfrm>
            <a:off x="2667000" y="1047749"/>
            <a:ext cx="2171700" cy="24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 smtClean="0"/>
              <a:t>Darine Ndihokubwayo</a:t>
            </a:r>
            <a:br>
              <a:rPr lang="en-GB" dirty="0" smtClean="0"/>
            </a:br>
            <a:r>
              <a:rPr lang="en-GB" dirty="0" smtClean="0"/>
              <a:t>                     (Burundi)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63278"/>
            <a:ext cx="4343400" cy="339447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Lead role in Procurement project</a:t>
            </a:r>
          </a:p>
          <a:p>
            <a:pPr lvl="1"/>
            <a:r>
              <a:rPr lang="en-GB" dirty="0" smtClean="0"/>
              <a:t>$140K annual cost red.</a:t>
            </a:r>
          </a:p>
          <a:p>
            <a:r>
              <a:rPr lang="en-GB" dirty="0" smtClean="0"/>
              <a:t>More projects than any other office (16)</a:t>
            </a:r>
          </a:p>
          <a:p>
            <a:r>
              <a:rPr lang="en-GB" dirty="0" smtClean="0"/>
              <a:t>Visual mgmt. in food distribution in S Sudan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26</a:t>
            </a:fld>
            <a:endParaRPr lang="en-GB"/>
          </a:p>
        </p:txBody>
      </p:sp>
      <p:pic>
        <p:nvPicPr>
          <p:cNvPr id="17410" name="Picture 2" descr="C:\Users\aparris\Documents\Work Files\Lean &amp; Six Sigma\BMGI\BMGI Summit 2015\DSC_0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/>
          <a:stretch/>
        </p:blipFill>
        <p:spPr bwMode="auto">
          <a:xfrm>
            <a:off x="533400" y="928835"/>
            <a:ext cx="2743200" cy="39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Erick Gesure (Kenya)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200151"/>
            <a:ext cx="3429000" cy="3394472"/>
          </a:xfrm>
        </p:spPr>
        <p:txBody>
          <a:bodyPr/>
          <a:lstStyle/>
          <a:p>
            <a:r>
              <a:rPr lang="en-GB" dirty="0" smtClean="0"/>
              <a:t>Overtime </a:t>
            </a:r>
            <a:r>
              <a:rPr lang="en-GB" dirty="0" smtClean="0">
                <a:sym typeface="Wingdings" panose="05000000000000000000" pitchFamily="2" charset="2"/>
              </a:rPr>
              <a:t> project time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6 mo assignment with FPMG</a:t>
            </a:r>
          </a:p>
          <a:p>
            <a:r>
              <a:rPr lang="en-GB" dirty="0" smtClean="0"/>
              <a:t>Travelling to train and facilitate</a:t>
            </a:r>
            <a:endParaRPr lang="en-GB" dirty="0"/>
          </a:p>
        </p:txBody>
      </p:sp>
      <p:pic>
        <p:nvPicPr>
          <p:cNvPr id="14338" name="Picture 2" descr="C:\Users\aparris\Pictures\2014 Kodak Photos\100_7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2875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</a:t>
            </a:r>
            <a:r>
              <a:rPr lang="en-GB" b="1" dirty="0" smtClean="0"/>
              <a:t>You</a:t>
            </a:r>
            <a:r>
              <a:rPr lang="en-GB" dirty="0" smtClean="0"/>
              <a:t> Help the Fight?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3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5918" y="1200151"/>
            <a:ext cx="7374082" cy="3657599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Corporate Social Responsibility</a:t>
            </a:r>
          </a:p>
          <a:p>
            <a:pPr lvl="1"/>
            <a:r>
              <a:rPr lang="en-US" dirty="0" smtClean="0"/>
              <a:t>Corporate initiative to assess and take responsibility for the company’s effects on the environment and impact on social welfare. </a:t>
            </a:r>
          </a:p>
          <a:p>
            <a:pPr lvl="1"/>
            <a:r>
              <a:rPr lang="en-US" dirty="0" smtClean="0"/>
              <a:t>…beyond what may be required by regulators or environmental protection groups. </a:t>
            </a:r>
          </a:p>
          <a:p>
            <a:pPr marL="457200" lvl="1" indent="0" algn="r">
              <a:buNone/>
            </a:pPr>
            <a:r>
              <a:rPr lang="en-US" i="1" dirty="0" smtClean="0"/>
              <a:t>(Investopedia)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29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884642" y="1657350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 dirty="0" smtClean="0">
                <a:latin typeface="Gill Sans MT" panose="020B0502020104020203" pitchFamily="34" charset="0"/>
              </a:rPr>
              <a:t>Profit</a:t>
            </a:r>
            <a:endParaRPr lang="en-GB" b="1" dirty="0">
              <a:latin typeface="Gill Sans MT" panose="020B0502020104020203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84642" y="2724150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 dirty="0" smtClean="0">
                <a:latin typeface="Gill Sans MT" panose="020B0502020104020203" pitchFamily="34" charset="0"/>
              </a:rPr>
              <a:t>Planet</a:t>
            </a:r>
            <a:endParaRPr lang="en-GB" b="1" dirty="0">
              <a:latin typeface="Gill Sans MT" panose="020B05020201040202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884642" y="3790950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 dirty="0" smtClean="0">
                <a:latin typeface="Gill Sans MT" panose="020B0502020104020203" pitchFamily="34" charset="0"/>
              </a:rPr>
              <a:t>People</a:t>
            </a:r>
            <a:endParaRPr lang="en-GB" b="1" dirty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953184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 smtClean="0">
                <a:latin typeface="Gill Sans MT" panose="020B0502020104020203" pitchFamily="34" charset="0"/>
              </a:rPr>
              <a:t>Triple </a:t>
            </a:r>
          </a:p>
          <a:p>
            <a:pPr algn="ctr"/>
            <a:r>
              <a:rPr lang="en-GB" b="1" u="sng" dirty="0" smtClean="0">
                <a:latin typeface="Gill Sans MT" panose="020B0502020104020203" pitchFamily="34" charset="0"/>
              </a:rPr>
              <a:t>Bottom Line</a:t>
            </a:r>
            <a:endParaRPr lang="en-GB" b="1" u="sng" dirty="0">
              <a:latin typeface="Gill Sans MT" panose="020B0502020104020203" pitchFamily="34" charset="0"/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20463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is World Vision?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Christian </a:t>
            </a:r>
            <a:r>
              <a:rPr lang="en-US" dirty="0" smtClean="0"/>
              <a:t>relief, development and advocacy organization </a:t>
            </a:r>
          </a:p>
          <a:p>
            <a:r>
              <a:rPr lang="en-US" dirty="0" smtClean="0"/>
              <a:t>dedicated </a:t>
            </a:r>
            <a:r>
              <a:rPr lang="en-US" dirty="0"/>
              <a:t>to working with children, </a:t>
            </a:r>
            <a:r>
              <a:rPr lang="en-US" dirty="0" smtClean="0"/>
              <a:t>families </a:t>
            </a:r>
            <a:r>
              <a:rPr lang="en-US" dirty="0"/>
              <a:t>and </a:t>
            </a:r>
            <a:r>
              <a:rPr lang="en-US" dirty="0" smtClean="0"/>
              <a:t>communities </a:t>
            </a:r>
          </a:p>
          <a:p>
            <a:r>
              <a:rPr lang="en-US" dirty="0"/>
              <a:t>t</a:t>
            </a:r>
            <a:r>
              <a:rPr lang="en-US" dirty="0" smtClean="0"/>
              <a:t>o overcome poverty </a:t>
            </a:r>
            <a:r>
              <a:rPr lang="en-US" dirty="0"/>
              <a:t>and injustice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$2.7 Billion in revenue (2013)</a:t>
            </a:r>
          </a:p>
          <a:p>
            <a:r>
              <a:rPr lang="en-US" dirty="0" smtClean="0"/>
              <a:t>45,000 staff in nearly 100 countries</a:t>
            </a:r>
          </a:p>
          <a:p>
            <a:r>
              <a:rPr lang="en-US" dirty="0" smtClean="0"/>
              <a:t>(</a:t>
            </a:r>
            <a:r>
              <a:rPr lang="en-US" i="1" dirty="0">
                <a:hlinkClick r:id="rId2"/>
              </a:rPr>
              <a:t>www.worldvision.org</a:t>
            </a:r>
            <a:r>
              <a:rPr lang="en-US" dirty="0" smtClean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99910-43B9-473D-9CDF-A272289705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40" y="2495550"/>
            <a:ext cx="3621459" cy="26479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58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CSR?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971550"/>
            <a:ext cx="3200400" cy="685800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 smtClean="0"/>
              <a:t>To look good?</a:t>
            </a:r>
            <a:endParaRPr lang="en-GB" sz="3600" b="1" dirty="0"/>
          </a:p>
        </p:txBody>
      </p:sp>
      <p:pic>
        <p:nvPicPr>
          <p:cNvPr id="22530" name="Picture 2" descr="JohnAbrah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3068"/>
            <a:ext cx="3048000" cy="29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24400" y="971550"/>
            <a:ext cx="3200400" cy="685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b="1" dirty="0" smtClean="0">
                <a:solidFill>
                  <a:srgbClr val="FFC000"/>
                </a:solidFill>
              </a:rPr>
              <a:t>To do good?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711" y="4545384"/>
            <a:ext cx="2666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John </a:t>
            </a:r>
            <a:r>
              <a:rPr lang="en-GB" dirty="0" smtClean="0"/>
              <a:t>Abraham (Wikipedia)</a:t>
            </a:r>
          </a:p>
        </p:txBody>
      </p:sp>
      <p:sp>
        <p:nvSpPr>
          <p:cNvPr id="8" name="Oval 7"/>
          <p:cNvSpPr/>
          <p:nvPr/>
        </p:nvSpPr>
        <p:spPr>
          <a:xfrm>
            <a:off x="3733800" y="1047750"/>
            <a:ext cx="660910" cy="519351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GB" b="1" dirty="0" smtClean="0"/>
              <a:t>OR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30</a:t>
            </a:fld>
            <a:endParaRPr lang="en-GB"/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pic>
        <p:nvPicPr>
          <p:cNvPr id="2051" name="Picture 3" descr="C:\Users\aparris\Downloads\D115-0589-021_486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10" y="1657350"/>
            <a:ext cx="4527380" cy="30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39550" y="4674868"/>
            <a:ext cx="4170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 smtClean="0"/>
              <a:t>Mailu</a:t>
            </a:r>
            <a:r>
              <a:rPr lang="en-GB" dirty="0" smtClean="0"/>
              <a:t> </a:t>
            </a:r>
            <a:r>
              <a:rPr lang="en-GB" dirty="0" err="1" smtClean="0"/>
              <a:t>Terefa</a:t>
            </a:r>
            <a:r>
              <a:rPr lang="en-GB" dirty="0" smtClean="0"/>
              <a:t>,  VisionFund client in Ethiopia</a:t>
            </a:r>
          </a:p>
        </p:txBody>
      </p:sp>
    </p:spTree>
    <p:extLst>
      <p:ext uri="{BB962C8B-B14F-4D97-AF65-F5344CB8AC3E}">
        <p14:creationId xmlns:p14="http://schemas.microsoft.com/office/powerpoint/2010/main" val="30808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/>
      <p:bldP spid="8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Donor demands of NGOs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31</a:t>
            </a:fld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6019800" y="1858131"/>
            <a:ext cx="2564674" cy="156232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Partner with the private sector!</a:t>
            </a:r>
            <a:endParaRPr lang="en-GB" sz="2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9827" y="1200150"/>
            <a:ext cx="2133600" cy="1066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Evidence of impact!</a:t>
            </a:r>
            <a:endParaRPr lang="en-GB" sz="28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4400" y="3028950"/>
            <a:ext cx="3429000" cy="1066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Increasing value for money!</a:t>
            </a:r>
            <a:endParaRPr lang="en-GB" sz="28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95600" y="1714500"/>
            <a:ext cx="2286000" cy="1066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Innovation!</a:t>
            </a:r>
            <a:endParaRPr lang="en-GB" sz="28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14071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CSR Options</a:t>
            </a:r>
            <a:endParaRPr lang="en-GB" dirty="0"/>
          </a:p>
        </p:txBody>
      </p:sp>
      <p:pic>
        <p:nvPicPr>
          <p:cNvPr id="23563" name="Picture 11" descr="C:\Users\aparris\Pictures\2014 Panasonic Photos\P1010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/>
          <a:stretch/>
        </p:blipFill>
        <p:spPr bwMode="auto">
          <a:xfrm>
            <a:off x="6778337" y="819150"/>
            <a:ext cx="2213264" cy="314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C:\Users\aparris\Pictures\2014 Kodak Photos\100_71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r="43765"/>
          <a:stretch/>
        </p:blipFill>
        <p:spPr bwMode="auto">
          <a:xfrm>
            <a:off x="5486400" y="2620336"/>
            <a:ext cx="1981200" cy="23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29294" y="1102662"/>
            <a:ext cx="1463040" cy="1602850"/>
            <a:chOff x="26124" y="356651"/>
            <a:chExt cx="2926080" cy="3205699"/>
          </a:xfrm>
        </p:grpSpPr>
        <p:pic>
          <p:nvPicPr>
            <p:cNvPr id="23556" name="Picture 4" descr="http://tritoninc.com/wp-content/themes/triton/images/earthrecyc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54" y="356651"/>
              <a:ext cx="2276118" cy="2482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26124" y="2838668"/>
              <a:ext cx="2926080" cy="723682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GB" sz="1600" b="1" dirty="0" smtClean="0">
                  <a:latin typeface="Gill Sans MT" panose="020B0502020104020203" pitchFamily="34" charset="0"/>
                </a:rPr>
                <a:t>Environmental</a:t>
              </a:r>
              <a:endParaRPr lang="en-GB" sz="16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089760" y="1238359"/>
            <a:ext cx="1107328" cy="1485791"/>
            <a:chOff x="1628398" y="400050"/>
            <a:chExt cx="2214656" cy="2971581"/>
          </a:xfrm>
        </p:grpSpPr>
        <p:pic>
          <p:nvPicPr>
            <p:cNvPr id="23558" name="Picture 6" descr="https://m1.behance.net/rendition/modules/31942291/disp/6aa13f961788530678d826202a6e6b4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398" y="400050"/>
              <a:ext cx="2214656" cy="221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1795744" y="2647949"/>
              <a:ext cx="1828800" cy="72368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latin typeface="Gill Sans MT" panose="020B0502020104020203" pitchFamily="34" charset="0"/>
                </a:rPr>
                <a:t>Social</a:t>
              </a:r>
              <a:endParaRPr lang="en-GB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78710" y="3099454"/>
            <a:ext cx="1188720" cy="1529696"/>
            <a:chOff x="3481659" y="655359"/>
            <a:chExt cx="2377440" cy="3059391"/>
          </a:xfrm>
        </p:grpSpPr>
        <p:pic>
          <p:nvPicPr>
            <p:cNvPr id="23560" name="Picture 8" descr="http://www.clipartbest.com/cliparts/yTk/ejE/yTkejEG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889" y="655359"/>
              <a:ext cx="1793048" cy="2304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481659" y="2991068"/>
              <a:ext cx="2377440" cy="723682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tx1"/>
                  </a:solidFill>
                  <a:latin typeface="Gill Sans MT" panose="020B0502020104020203" pitchFamily="34" charset="0"/>
                </a:rPr>
                <a:t>Financial</a:t>
              </a:r>
              <a:endParaRPr lang="en-GB" b="1" dirty="0">
                <a:solidFill>
                  <a:schemeClr val="tx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621572" y="558607"/>
            <a:ext cx="1855428" cy="1007336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Gill Sans MT" panose="020B0502020104020203" pitchFamily="34" charset="0"/>
              </a:rPr>
              <a:t>Partnership</a:t>
            </a:r>
          </a:p>
          <a:p>
            <a:pPr algn="ctr"/>
            <a:r>
              <a:rPr lang="en-GB" sz="2000" b="1" dirty="0" smtClean="0">
                <a:latin typeface="Gill Sans MT" panose="020B0502020104020203" pitchFamily="34" charset="0"/>
              </a:rPr>
              <a:t>to build Capacity</a:t>
            </a:r>
            <a:endParaRPr lang="en-GB" sz="2000" b="1" dirty="0">
              <a:latin typeface="Gill Sans MT" panose="020B0502020104020203" pitchFamily="34" charset="0"/>
            </a:endParaRPr>
          </a:p>
        </p:txBody>
      </p:sp>
      <p:sp>
        <p:nvSpPr>
          <p:cNvPr id="4" name="AutoShape 14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2" descr="http://upload.wikimedia.org/wikipedia/commons/f/fb/Yes_check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4" descr="http://upload.wikimedia.org/wikipedia/commons/f/fb/Yes_check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6" descr="http://upload.wikimedia.org/wikipedia/commons/f/fb/Yes_check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31" descr="http://upload.wikimedia.org/wikipedia/commons/f/fb/Yes_check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585" name="Picture 33" descr="http://julienbraida.com/wp-content/uploads/2015/03/green-check-mark-png.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55" y="1585708"/>
            <a:ext cx="786245" cy="7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3" descr="http://julienbraida.com/wp-content/uploads/2015/03/green-check-mark-png.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55" y="1527843"/>
            <a:ext cx="786245" cy="7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3" descr="http://julienbraida.com/wp-content/uploads/2015/03/green-check-mark-png.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64" y="3444429"/>
            <a:ext cx="786245" cy="7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32</a:t>
            </a:fld>
            <a:endParaRPr lang="en-GB"/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pic>
        <p:nvPicPr>
          <p:cNvPr id="1026" name="Picture 2" descr="http://www.toyota-global.com/showroom/emblem/passion/images/passion_img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698" y="2800350"/>
            <a:ext cx="1134470" cy="9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96267" y="3562350"/>
            <a:ext cx="1685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 smtClean="0">
                <a:latin typeface="Gill Sans MT" panose="020B0502020104020203" pitchFamily="34" charset="0"/>
              </a:rPr>
              <a:t>Meals per Hour</a:t>
            </a:r>
          </a:p>
          <a:p>
            <a:pPr algn="ctr"/>
            <a:r>
              <a:rPr lang="en-GB" sz="1200" b="1" dirty="0" smtClean="0">
                <a:latin typeface="Gill Sans MT" panose="020B0502020104020203" pitchFamily="34" charset="0"/>
                <a:hlinkClick r:id="rId9"/>
              </a:rPr>
              <a:t>http</a:t>
            </a:r>
            <a:r>
              <a:rPr lang="en-GB" sz="1200" b="1" dirty="0">
                <a:latin typeface="Gill Sans MT" panose="020B0502020104020203" pitchFamily="34" charset="0"/>
                <a:hlinkClick r:id="rId9"/>
              </a:rPr>
              <a:t>://www.tssc.com</a:t>
            </a:r>
            <a:r>
              <a:rPr lang="en-GB" sz="1200" b="1" dirty="0" smtClean="0">
                <a:latin typeface="Gill Sans MT" panose="020B0502020104020203" pitchFamily="34" charset="0"/>
                <a:hlinkClick r:id="rId9"/>
              </a:rPr>
              <a:t>/</a:t>
            </a:r>
            <a:endParaRPr lang="en-GB" sz="1200" b="1" dirty="0" smtClean="0">
              <a:latin typeface="Gill Sans MT" panose="020B0502020104020203" pitchFamily="34" charset="0"/>
            </a:endParaRPr>
          </a:p>
        </p:txBody>
      </p:sp>
      <p:pic>
        <p:nvPicPr>
          <p:cNvPr id="1028" name="Picture 4" descr="Honsh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019550"/>
            <a:ext cx="1135794" cy="5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tates.phillipmartin.info/colorado/colorado_greenback_cutthroat_trout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84" y="1585709"/>
            <a:ext cx="1443173" cy="10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What Do You Have to Offer?</a:t>
            </a:r>
            <a:endParaRPr lang="en-GB" sz="4000" dirty="0"/>
          </a:p>
        </p:txBody>
      </p:sp>
      <p:sp>
        <p:nvSpPr>
          <p:cNvPr id="3" name="Rounded Rectangle 2"/>
          <p:cNvSpPr/>
          <p:nvPr/>
        </p:nvSpPr>
        <p:spPr>
          <a:xfrm>
            <a:off x="762000" y="120015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</a:rPr>
              <a:t>Expertise in…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2182955"/>
            <a:ext cx="19812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Innovation</a:t>
            </a:r>
            <a:endParaRPr lang="en-GB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373582" y="1370732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Lean Six Sigma</a:t>
            </a:r>
            <a:endParaRPr lang="en-GB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048000" y="2343150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Strategy</a:t>
            </a:r>
            <a:endParaRPr lang="en-GB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09600" y="3105150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HR</a:t>
            </a:r>
            <a:endParaRPr lang="en-GB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172200" y="2182955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Marketing</a:t>
            </a:r>
            <a:endParaRPr lang="en-GB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143000" y="4130386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Warehousing</a:t>
            </a:r>
            <a:endParaRPr lang="en-GB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810000" y="3333750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Distribution</a:t>
            </a:r>
            <a:endParaRPr lang="en-GB" sz="2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743700" y="3181350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Technology</a:t>
            </a:r>
            <a:endParaRPr lang="en-GB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429375" y="1204911"/>
            <a:ext cx="2133600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Finance</a:t>
            </a:r>
            <a:endParaRPr lang="en-GB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410200" y="4171950"/>
            <a:ext cx="2798618" cy="685800"/>
          </a:xfrm>
          <a:prstGeom prst="round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C000"/>
                </a:solidFill>
              </a:rPr>
              <a:t>Your Skill &amp; Passion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33</a:t>
            </a:fld>
            <a:endParaRPr lang="en-GB"/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417250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http://www.doctors20.com/wp-content/uploads/2011/09/glo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47" y="1352550"/>
            <a:ext cx="2116531" cy="20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Where Can You Fight?</a:t>
            </a:r>
            <a:endParaRPr lang="en-GB" sz="4000" dirty="0"/>
          </a:p>
        </p:txBody>
      </p:sp>
      <p:pic>
        <p:nvPicPr>
          <p:cNvPr id="24578" name="Picture 2" descr="http://www.sabc.co.za/wps/wcm/connect/1f6201804a1b02129180d913c0ecd4aa/chris-hani-bara-hospital.jpg?MOD=AJPERES&amp;CACHEID=1f6201804a1b02129180d913c0ecd4a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/>
          <a:stretch/>
        </p:blipFill>
        <p:spPr bwMode="auto">
          <a:xfrm>
            <a:off x="5615387" y="835611"/>
            <a:ext cx="3290209" cy="163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electives.net/photos/user_photos/45/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83" y="3105150"/>
            <a:ext cx="2852618" cy="17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05583" y="2505670"/>
            <a:ext cx="3309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Chris Hani Baragwanath </a:t>
            </a:r>
            <a:r>
              <a:rPr lang="en-GB" b="1" dirty="0" smtClean="0"/>
              <a:t>Hospital</a:t>
            </a:r>
          </a:p>
          <a:p>
            <a:pPr algn="ctr"/>
            <a:r>
              <a:rPr lang="en-GB" b="1" dirty="0" smtClean="0"/>
              <a:t>(In South Africa, with BMGI)</a:t>
            </a:r>
            <a:endParaRPr lang="en-GB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66611" y="2876550"/>
            <a:ext cx="1770641" cy="1434940"/>
            <a:chOff x="116315" y="2952750"/>
            <a:chExt cx="2374890" cy="2024236"/>
          </a:xfrm>
        </p:grpSpPr>
        <p:sp>
          <p:nvSpPr>
            <p:cNvPr id="5" name="Rectangle 4"/>
            <p:cNvSpPr/>
            <p:nvPr/>
          </p:nvSpPr>
          <p:spPr>
            <a:xfrm>
              <a:off x="1303760" y="2952750"/>
              <a:ext cx="1187445" cy="2024236"/>
            </a:xfrm>
            <a:prstGeom prst="rect">
              <a:avLst/>
            </a:prstGeom>
            <a:pattFill prst="horzBrick">
              <a:fgClr>
                <a:schemeClr val="bg1">
                  <a:lumMod val="50000"/>
                </a:schemeClr>
              </a:fgClr>
              <a:bgClr>
                <a:srgbClr val="C00000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702" name="Picture 6" descr="Denver Rescue Miss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15" y="2952750"/>
              <a:ext cx="2374890" cy="202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2843459" y="1968387"/>
            <a:ext cx="2139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And anywhere in-between!</a:t>
            </a:r>
            <a:endParaRPr lang="en-GB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34</a:t>
            </a:fld>
            <a:endParaRPr lang="en-GB"/>
          </a:p>
        </p:txBody>
      </p:sp>
      <p:sp>
        <p:nvSpPr>
          <p:cNvPr id="15" name="Footer Placeholder 5"/>
          <p:cNvSpPr txBox="1">
            <a:spLocks/>
          </p:cNvSpPr>
          <p:nvPr/>
        </p:nvSpPr>
        <p:spPr>
          <a:xfrm rot="16200000">
            <a:off x="7505700" y="2686050"/>
            <a:ext cx="3048000" cy="228600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 smtClean="0"/>
              <a:t>These two photos are not from WV, but were found online</a:t>
            </a:r>
            <a:endParaRPr lang="en-GB" sz="10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970740" y="3714750"/>
            <a:ext cx="1884544" cy="523220"/>
            <a:chOff x="2853489" y="1276350"/>
            <a:chExt cx="1884544" cy="523220"/>
          </a:xfrm>
        </p:grpSpPr>
        <p:pic>
          <p:nvPicPr>
            <p:cNvPr id="2050" name="Picture 2" descr="Hom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211" b="24529"/>
            <a:stretch/>
          </p:blipFill>
          <p:spPr bwMode="auto">
            <a:xfrm>
              <a:off x="3652222" y="1347049"/>
              <a:ext cx="1085811" cy="361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853489" y="1276350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>
                  <a:solidFill>
                    <a:srgbClr val="339933"/>
                  </a:solidFill>
                  <a:latin typeface="Gill Sans MT" panose="020B0502020104020203" pitchFamily="34" charset="0"/>
                </a:rPr>
                <a:t>MIT</a:t>
              </a:r>
              <a:endParaRPr lang="en-GB" sz="2800" b="1" dirty="0">
                <a:solidFill>
                  <a:srgbClr val="339933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052" name="Picture 4" descr="http://upload.wikimedia.org/wikipedia/en/6/64/Project_CUR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6" y="1168658"/>
            <a:ext cx="1067830" cy="161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9454" y="4248150"/>
            <a:ext cx="238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  <a:latin typeface="Gill Sans MT" panose="020B0502020104020203" pitchFamily="34" charset="0"/>
                <a:hlinkClick r:id="rId8"/>
              </a:rPr>
              <a:t>www.lean4ngo.org</a:t>
            </a:r>
            <a:endParaRPr lang="en-GB" sz="2000" b="1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5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take a moment…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discuss at your tables</a:t>
            </a:r>
          </a:p>
          <a:p>
            <a:r>
              <a:rPr lang="en-GB" dirty="0" smtClean="0"/>
              <a:t>Brainstorm partnering ideas</a:t>
            </a:r>
          </a:p>
          <a:p>
            <a:pPr lvl="1"/>
            <a:r>
              <a:rPr lang="en-GB" dirty="0" smtClean="0"/>
              <a:t>What do you have to share?</a:t>
            </a:r>
          </a:p>
          <a:p>
            <a:pPr lvl="1"/>
            <a:r>
              <a:rPr lang="en-GB" dirty="0" smtClean="0"/>
              <a:t>Who may be potential partners?</a:t>
            </a:r>
          </a:p>
          <a:p>
            <a:r>
              <a:rPr lang="en-GB" dirty="0" smtClean="0"/>
              <a:t>Identify next steps</a:t>
            </a:r>
          </a:p>
        </p:txBody>
      </p:sp>
      <p:pic>
        <p:nvPicPr>
          <p:cNvPr id="33794" name="Picture 2" descr="http://upload.wikimedia.org/wikipedia/commons/thumb/3/3c/Crystal_Clear_app_ktip.svg/2000px-Crystal_Clear_app_ktip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r="10339"/>
          <a:stretch/>
        </p:blipFill>
        <p:spPr bwMode="auto">
          <a:xfrm>
            <a:off x="6180992" y="1085850"/>
            <a:ext cx="2810608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0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parris\Documents\Work Files\East Africa\PE_PI in East Africa\Publishing PE_PI in East Africa\Lean and Six Sigma World Conference\D385-0244-265_4801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32"/>
            <a:ext cx="9144000" cy="514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714750"/>
            <a:ext cx="5791200" cy="1200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</a:p>
          <a:p>
            <a:pPr marL="0" indent="0">
              <a:buNone/>
            </a:pP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Andrew_Parris@wvi.org</a:t>
            </a:r>
            <a:endParaRPr lang="en-GB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72" y="0"/>
            <a:ext cx="2050228" cy="2800350"/>
          </a:xfrm>
        </p:spPr>
        <p:txBody>
          <a:bodyPr anchor="t">
            <a:normAutofit/>
          </a:bodyPr>
          <a:lstStyle/>
          <a:p>
            <a:pPr algn="ctr"/>
            <a:r>
              <a:rPr lang="en-GB" b="1" dirty="0" smtClean="0">
                <a:ln w="9525">
                  <a:solidFill>
                    <a:srgbClr val="000099"/>
                  </a:solidFill>
                </a:ln>
                <a:solidFill>
                  <a:srgbClr val="FFC000"/>
                </a:solidFill>
              </a:rPr>
              <a:t>Dream of a better world</a:t>
            </a:r>
            <a:endParaRPr lang="en-GB" b="1" dirty="0">
              <a:ln w="9525">
                <a:solidFill>
                  <a:srgbClr val="00009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13228" y="753753"/>
            <a:ext cx="3030772" cy="1513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n w="9525">
                  <a:solidFill>
                    <a:srgbClr val="000099"/>
                  </a:solidFill>
                </a:ln>
                <a:solidFill>
                  <a:srgbClr val="FFC000"/>
                </a:solidFill>
              </a:rPr>
              <a:t>Make a difference</a:t>
            </a:r>
            <a:endParaRPr lang="en-GB" b="1" dirty="0">
              <a:ln w="9525">
                <a:solidFill>
                  <a:srgbClr val="000099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19" y="0"/>
            <a:ext cx="2697482" cy="11239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36</a:t>
            </a:fld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91400" y="2419350"/>
            <a:ext cx="1735013" cy="1992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n w="9525">
                  <a:solidFill>
                    <a:srgbClr val="000099"/>
                  </a:solidFill>
                </a:ln>
                <a:solidFill>
                  <a:srgbClr val="FFC000"/>
                </a:solidFill>
              </a:rPr>
              <a:t>Join the fight</a:t>
            </a:r>
            <a:endParaRPr lang="en-GB" b="1" dirty="0">
              <a:ln w="9525">
                <a:solidFill>
                  <a:srgbClr val="00009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pic>
        <p:nvPicPr>
          <p:cNvPr id="13" name="Picture 2" descr="C:\Users\aparris\Documents\Work Files\Lean &amp; Six Sigma\BMGI\BMGI Summit 2015\BMGI-Logo-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33818"/>
            <a:ext cx="1116672" cy="3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2114550"/>
            <a:ext cx="7812088" cy="102155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Details of </a:t>
            </a:r>
            <a:br>
              <a:rPr lang="en-GB" dirty="0" smtClean="0"/>
            </a:br>
            <a:r>
              <a:rPr lang="en-GB" dirty="0" smtClean="0"/>
              <a:t>World Vision Process Excellence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4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381000" y="838200"/>
            <a:ext cx="8458200" cy="28575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17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45720" tIns="0" rIns="45720"/>
          <a:lstStyle/>
          <a:p>
            <a:pPr marL="231775" indent="-231775"/>
            <a:r>
              <a:rPr lang="en-GB" sz="1600" b="1" u="sng" dirty="0">
                <a:solidFill>
                  <a:schemeClr val="bg1"/>
                </a:solidFill>
              </a:rPr>
              <a:t>Effective</a:t>
            </a:r>
            <a:r>
              <a:rPr lang="en-GB" sz="1600" dirty="0">
                <a:solidFill>
                  <a:schemeClr val="bg1"/>
                </a:solidFill>
              </a:rPr>
              <a:t>: Our processes are reliable and timely, and enable transformation</a:t>
            </a:r>
          </a:p>
          <a:p>
            <a:pPr marL="231775" indent="-231775">
              <a:buFontTx/>
              <a:buChar char="•"/>
            </a:pPr>
            <a:r>
              <a:rPr lang="en-GB" sz="1400" b="1" dirty="0"/>
              <a:t>Reliable</a:t>
            </a:r>
            <a:r>
              <a:rPr lang="en-GB" sz="1400" dirty="0"/>
              <a:t>: </a:t>
            </a:r>
            <a:r>
              <a:rPr lang="en-GB" sz="1400" i="1" dirty="0"/>
              <a:t>They consistently and safely deliver quality, valued outputs and results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Timely</a:t>
            </a:r>
            <a:r>
              <a:rPr lang="en-GB" sz="1400" dirty="0"/>
              <a:t>: </a:t>
            </a:r>
            <a:r>
              <a:rPr lang="en-GB" sz="1400" i="1" dirty="0"/>
              <a:t>They flow smoothly (minimum hand-offs, delays, rework) to provide output when it is needed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Transformation</a:t>
            </a:r>
            <a:r>
              <a:rPr lang="en-GB" sz="1400" dirty="0"/>
              <a:t>: </a:t>
            </a:r>
            <a:r>
              <a:rPr lang="en-GB" sz="1400" i="1" dirty="0"/>
              <a:t>They contribute to or facilitate contribution to “Life in all its fullness”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381000" y="1695450"/>
            <a:ext cx="8458200" cy="285750"/>
          </a:xfrm>
          <a:prstGeom prst="roundRect">
            <a:avLst>
              <a:gd name="adj" fmla="val 16667"/>
            </a:avLst>
          </a:prstGeom>
          <a:solidFill>
            <a:srgbClr val="9FA81E"/>
          </a:solidFill>
          <a:ln w="317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45720" tIns="0" rIns="45720"/>
          <a:lstStyle/>
          <a:p>
            <a:pPr marL="231775" indent="-231775"/>
            <a:r>
              <a:rPr lang="en-GB" sz="1600" b="1" u="sng" dirty="0">
                <a:solidFill>
                  <a:schemeClr val="bg1"/>
                </a:solidFill>
              </a:rPr>
              <a:t>Efficient</a:t>
            </a:r>
            <a:r>
              <a:rPr lang="en-GB" sz="1600" dirty="0">
                <a:solidFill>
                  <a:schemeClr val="bg1"/>
                </a:solidFill>
              </a:rPr>
              <a:t>: Our processes are simple, standard, and integrated</a:t>
            </a:r>
          </a:p>
          <a:p>
            <a:pPr marL="231775" indent="-231775">
              <a:buFontTx/>
              <a:buChar char="•"/>
            </a:pPr>
            <a:r>
              <a:rPr lang="en-GB" sz="1400" b="1" dirty="0"/>
              <a:t>Simple</a:t>
            </a:r>
            <a:r>
              <a:rPr lang="en-GB" sz="1400" dirty="0"/>
              <a:t>: </a:t>
            </a:r>
            <a:r>
              <a:rPr lang="en-GB" sz="1400" i="1" dirty="0"/>
              <a:t>They are intuitive, clear, concise, visually organised, and easy to perform correctly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Standard</a:t>
            </a:r>
            <a:r>
              <a:rPr lang="en-GB" sz="1400" dirty="0"/>
              <a:t>: </a:t>
            </a:r>
            <a:r>
              <a:rPr lang="en-GB" sz="1400" i="1" dirty="0"/>
              <a:t>They use defined, common workflows, tools, roles &amp; responsibilities, policies, and expectations</a:t>
            </a:r>
            <a:r>
              <a:rPr lang="en-GB" sz="1400" dirty="0"/>
              <a:t> </a:t>
            </a:r>
            <a:endParaRPr lang="en-GB" sz="1400" i="1" dirty="0"/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Integrated</a:t>
            </a:r>
            <a:r>
              <a:rPr lang="en-GB" sz="1400" dirty="0"/>
              <a:t>: </a:t>
            </a:r>
            <a:r>
              <a:rPr lang="en-GB" sz="1400" i="1" dirty="0"/>
              <a:t>They seamlessly integrate with other processes and into a larger, optimised system</a:t>
            </a: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381000" y="2552700"/>
            <a:ext cx="8458200" cy="285750"/>
          </a:xfrm>
          <a:prstGeom prst="roundRect">
            <a:avLst>
              <a:gd name="adj" fmla="val 16667"/>
            </a:avLst>
          </a:prstGeom>
          <a:solidFill>
            <a:srgbClr val="F1AB00"/>
          </a:solidFill>
          <a:ln w="317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45720" tIns="0" rIns="45720"/>
          <a:lstStyle/>
          <a:p>
            <a:pPr marL="231775" indent="-231775"/>
            <a:r>
              <a:rPr lang="en-GB" sz="1600" b="1" u="sng" dirty="0">
                <a:solidFill>
                  <a:schemeClr val="bg1"/>
                </a:solidFill>
              </a:rPr>
              <a:t>Appropriate</a:t>
            </a:r>
            <a:r>
              <a:rPr lang="en-GB" sz="1600" dirty="0">
                <a:solidFill>
                  <a:schemeClr val="bg1"/>
                </a:solidFill>
              </a:rPr>
              <a:t>: We respect all stakeholders, are flexible, and use appropriate technology</a:t>
            </a:r>
          </a:p>
          <a:p>
            <a:pPr marL="231775" indent="-231775">
              <a:buFontTx/>
              <a:buChar char="•"/>
            </a:pPr>
            <a:r>
              <a:rPr lang="en-GB" sz="1400" b="1" dirty="0"/>
              <a:t>Respect</a:t>
            </a:r>
            <a:r>
              <a:rPr lang="en-GB" sz="1400" dirty="0"/>
              <a:t>: </a:t>
            </a:r>
            <a:r>
              <a:rPr lang="en-GB" sz="1400" i="1" dirty="0"/>
              <a:t>We honour all who are involved in or affected by our work, and their values and beliefs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Flexibility</a:t>
            </a:r>
            <a:r>
              <a:rPr lang="en-GB" sz="1400" dirty="0"/>
              <a:t>: </a:t>
            </a:r>
            <a:r>
              <a:rPr lang="en-GB" sz="1400" i="1" dirty="0"/>
              <a:t>We adapt to different contexts and respond easily to changing situations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Technology</a:t>
            </a:r>
            <a:r>
              <a:rPr lang="en-GB" sz="1400" dirty="0"/>
              <a:t>: </a:t>
            </a:r>
            <a:r>
              <a:rPr lang="en-GB" sz="1400" i="1" dirty="0"/>
              <a:t>We use reliable technology that is appropriate to the purpose, user, and use environment</a:t>
            </a: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381000" y="3409950"/>
            <a:ext cx="8458200" cy="285750"/>
          </a:xfrm>
          <a:prstGeom prst="roundRect">
            <a:avLst>
              <a:gd name="adj" fmla="val 16667"/>
            </a:avLst>
          </a:prstGeom>
          <a:solidFill>
            <a:srgbClr val="809FCF"/>
          </a:solidFill>
          <a:ln w="317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45720" tIns="0" rIns="45720"/>
          <a:lstStyle/>
          <a:p>
            <a:pPr marL="231775" indent="-231775"/>
            <a:r>
              <a:rPr lang="en-GB" sz="1600" b="1" u="sng" dirty="0">
                <a:solidFill>
                  <a:schemeClr val="bg1"/>
                </a:solidFill>
              </a:rPr>
              <a:t>Empowering</a:t>
            </a:r>
            <a:r>
              <a:rPr lang="en-GB" sz="1600" dirty="0">
                <a:solidFill>
                  <a:schemeClr val="bg1"/>
                </a:solidFill>
              </a:rPr>
              <a:t>: We make decisions locally, partner with stakeholders, and have needed capacity</a:t>
            </a:r>
          </a:p>
          <a:p>
            <a:pPr marL="231775" indent="-231775">
              <a:buFontTx/>
              <a:buChar char="•"/>
            </a:pPr>
            <a:r>
              <a:rPr lang="en-GB" sz="1400" b="1" dirty="0"/>
              <a:t>Local Decisions</a:t>
            </a:r>
            <a:r>
              <a:rPr lang="en-GB" sz="1400" dirty="0"/>
              <a:t>: </a:t>
            </a:r>
            <a:r>
              <a:rPr lang="en-GB" sz="1400" i="1" dirty="0"/>
              <a:t>We make decisions transparently and as close to the action as possible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Partnering</a:t>
            </a:r>
            <a:r>
              <a:rPr lang="en-GB" sz="1400" dirty="0"/>
              <a:t>: </a:t>
            </a:r>
            <a:r>
              <a:rPr lang="en-GB" sz="1400" i="1" dirty="0"/>
              <a:t>We work with stakeholders to increase capacity, teamwork, outputs, and results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US" sz="1400" b="1" dirty="0"/>
              <a:t>Capacity</a:t>
            </a:r>
            <a:r>
              <a:rPr lang="en-US" sz="1400" dirty="0"/>
              <a:t>:</a:t>
            </a:r>
            <a:r>
              <a:rPr lang="en-US" sz="1400" i="1" dirty="0"/>
              <a:t> We have the tools, skills, knowledge, and work culture we need to achieve outputs and results</a:t>
            </a:r>
            <a:endParaRPr lang="en-GB" sz="1400" i="1" dirty="0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81000" y="4267200"/>
            <a:ext cx="8458200" cy="285750"/>
          </a:xfrm>
          <a:prstGeom prst="roundRect">
            <a:avLst>
              <a:gd name="adj" fmla="val 16667"/>
            </a:avLst>
          </a:prstGeom>
          <a:solidFill>
            <a:srgbClr val="2E77AA"/>
          </a:solidFill>
          <a:ln w="317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lIns="45720" tIns="0" rIns="45720"/>
          <a:lstStyle/>
          <a:p>
            <a:pPr marL="231775" indent="-231775"/>
            <a:r>
              <a:rPr lang="en-GB" sz="1600" b="1" u="sng" dirty="0">
                <a:solidFill>
                  <a:schemeClr val="bg1"/>
                </a:solidFill>
              </a:rPr>
              <a:t>Continuously Improving</a:t>
            </a:r>
            <a:r>
              <a:rPr lang="en-GB" sz="1600" dirty="0">
                <a:solidFill>
                  <a:schemeClr val="bg1"/>
                </a:solidFill>
              </a:rPr>
              <a:t>: We are accountable, correct problems quickly, and apply learning</a:t>
            </a:r>
          </a:p>
          <a:p>
            <a:pPr marL="231775" indent="-231775">
              <a:buFontTx/>
              <a:buChar char="•"/>
            </a:pPr>
            <a:r>
              <a:rPr lang="en-GB" sz="1400" b="1" dirty="0"/>
              <a:t>Accountability</a:t>
            </a:r>
            <a:r>
              <a:rPr lang="en-GB" sz="1400" dirty="0"/>
              <a:t>: </a:t>
            </a:r>
            <a:r>
              <a:rPr lang="en-GB" sz="1400" i="1" dirty="0"/>
              <a:t>We own, measure, report, review, and act on process performance, outputs, and results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Correcting Problems Quickly</a:t>
            </a:r>
            <a:r>
              <a:rPr lang="en-GB" sz="1400" dirty="0"/>
              <a:t>: </a:t>
            </a:r>
            <a:r>
              <a:rPr lang="en-GB" sz="1400" i="1" dirty="0"/>
              <a:t>We make problems visible, promptly investigate them, and address root causes</a:t>
            </a:r>
          </a:p>
          <a:p>
            <a:pPr marL="231775" indent="-231775">
              <a:lnSpc>
                <a:spcPts val="1400"/>
              </a:lnSpc>
              <a:buFontTx/>
              <a:buChar char="•"/>
            </a:pPr>
            <a:r>
              <a:rPr lang="en-GB" sz="1400" b="1" dirty="0"/>
              <a:t>Learning</a:t>
            </a:r>
            <a:r>
              <a:rPr lang="en-GB" sz="1400" dirty="0"/>
              <a:t>: </a:t>
            </a:r>
            <a:r>
              <a:rPr lang="en-GB" sz="1400" i="1" dirty="0"/>
              <a:t>We reflect, and proactively develop, apply, and share learning, best practices, and innovation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6200" y="171450"/>
            <a:ext cx="7543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20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GB" sz="3200" b="1" dirty="0">
                <a:ln w="11430"/>
                <a:solidFill>
                  <a:srgbClr val="00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World Vision Process Excellence</a:t>
            </a:r>
          </a:p>
        </p:txBody>
      </p:sp>
    </p:spTree>
    <p:extLst>
      <p:ext uri="{BB962C8B-B14F-4D97-AF65-F5344CB8AC3E}">
        <p14:creationId xmlns:p14="http://schemas.microsoft.com/office/powerpoint/2010/main" val="162337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Land of 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Plenty</a:t>
            </a:r>
            <a:endParaRPr lang="en-GB" dirty="0"/>
          </a:p>
        </p:txBody>
      </p:sp>
      <p:pic>
        <p:nvPicPr>
          <p:cNvPr id="4098" name="Picture 2" descr="http://images.clipartpanda.com/school-house-images-schoolhouse-clip-art-live-love-laugh-everyday-in-kindergarten--july-2011-pictu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935084"/>
            <a:ext cx="1216024" cy="17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ipartlord.com/wp-content/uploads/2013/10/hospit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81772"/>
            <a:ext cx="1698624" cy="14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15" y="1147327"/>
            <a:ext cx="1102948" cy="14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s://encrypted-tbn0.gstatic.com/images?q=tbn:ANd9GcSMytuDdftktA8HCiC2SkuM4TpB9lvqACOoeHIRGewrG2DMDR3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1" y="2343150"/>
            <a:ext cx="1393190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soft9000.com/blog9000/images/CrowdFundedDiplomac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45" y="995355"/>
            <a:ext cx="1267555" cy="158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587266"/>
            <a:ext cx="1314450" cy="13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2" descr="Image result for me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4" descr="Image result for me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6" descr="Image result for me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491"/>
            <a:ext cx="1747636" cy="139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732162"/>
            <a:ext cx="1203325" cy="126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72" y="2750801"/>
            <a:ext cx="1139465" cy="16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 descr="http://pixabay.com/static/uploads/photo/2014/04/03/00/38/landscape-308960_6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30" y="2885257"/>
            <a:ext cx="1949105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4</a:t>
            </a:fld>
            <a:endParaRPr lang="en-GB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  <p:pic>
        <p:nvPicPr>
          <p:cNvPr id="22" name="Picture 2" descr="Government Present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768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clipartpanda.com/peace-clip-art-dT6G9baT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4" y="1352550"/>
            <a:ext cx="1073026" cy="1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Experience of 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Poverty</a:t>
            </a:r>
            <a:endParaRPr lang="en-GB" dirty="0"/>
          </a:p>
        </p:txBody>
      </p:sp>
      <p:pic>
        <p:nvPicPr>
          <p:cNvPr id="4098" name="Picture 2" descr="http://images.clipartpanda.com/school-house-images-schoolhouse-clip-art-live-love-laugh-everyday-in-kindergarten--july-2011-pictu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935084"/>
            <a:ext cx="1216024" cy="17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ipartlord.com/wp-content/uploads/2013/10/hospit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81772"/>
            <a:ext cx="1698624" cy="14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15" y="1147327"/>
            <a:ext cx="1102948" cy="144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s://encrypted-tbn0.gstatic.com/images?q=tbn:ANd9GcSMytuDdftktA8HCiC2SkuM4TpB9lvqACOoeHIRGewrG2DMDR3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1" y="2343150"/>
            <a:ext cx="1393190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soft9000.com/blog9000/images/CrowdFundedDiplomac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45" y="995355"/>
            <a:ext cx="1267555" cy="158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587266"/>
            <a:ext cx="1314450" cy="13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2" descr="Image result for me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24" descr="Image result for me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6" descr="Image result for me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491"/>
            <a:ext cx="1747636" cy="139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732162"/>
            <a:ext cx="1203325" cy="126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72" y="2750801"/>
            <a:ext cx="1139465" cy="16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 descr="http://pixabay.com/static/uploads/photo/2014/04/03/00/38/landscape-308960_6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30" y="2885257"/>
            <a:ext cx="1949105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5</a:t>
            </a:fld>
            <a:endParaRPr lang="en-GB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  <p:pic>
        <p:nvPicPr>
          <p:cNvPr id="34" name="Picture 4" descr="http://images.clipartpanda.com/peace-clip-art-dT6G9baT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4" y="1352550"/>
            <a:ext cx="1073026" cy="103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overnment Present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768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Walking with the Poor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6</a:t>
            </a:fld>
            <a:endParaRPr lang="en-GB"/>
          </a:p>
        </p:txBody>
      </p:sp>
      <p:pic>
        <p:nvPicPr>
          <p:cNvPr id="1027" name="Picture 3" descr="C:\Users\aparris\Downloads\D324-0292-15_3762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9600" r="14200"/>
          <a:stretch/>
        </p:blipFill>
        <p:spPr bwMode="auto">
          <a:xfrm>
            <a:off x="304800" y="1103940"/>
            <a:ext cx="4149198" cy="367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4400" y="1200150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Bradley Hand ITC" panose="03070402050302030203" pitchFamily="66" charset="0"/>
              </a:rPr>
              <a:t>Yes, we need your help. But don’t just give us things.  That only reinforces our sense of inferiority, and doesn’t really solve anything.</a:t>
            </a:r>
          </a:p>
          <a:p>
            <a:endParaRPr lang="en-GB" sz="1600" b="1" dirty="0">
              <a:latin typeface="Bradley Hand ITC" panose="03070402050302030203" pitchFamily="66" charset="0"/>
            </a:endParaRPr>
          </a:p>
          <a:p>
            <a:r>
              <a:rPr lang="en-GB" sz="2400" b="1" dirty="0" smtClean="0">
                <a:latin typeface="Bradley Hand ITC" panose="03070402050302030203" pitchFamily="66" charset="0"/>
              </a:rPr>
              <a:t>Rather, come, walk with us. Join us in our journey out of poverty. Be part of our story, and we will be part of yours.</a:t>
            </a:r>
            <a:endParaRPr lang="en-GB" sz="2400" b="1" dirty="0">
              <a:latin typeface="Bradley Hand ITC" panose="03070402050302030203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819150"/>
            <a:ext cx="2302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-book by Bryant Myers</a:t>
            </a:r>
            <a:endParaRPr lang="en-GB" i="1" dirty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32941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 Have Something to Give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7</a:t>
            </a:fld>
            <a:endParaRPr lang="en-GB"/>
          </a:p>
        </p:txBody>
      </p:sp>
      <p:pic>
        <p:nvPicPr>
          <p:cNvPr id="1030" name="Picture 6" descr="C:\Users\aparris\Downloads\D385-0244-237_4801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3510" r="7434"/>
          <a:stretch/>
        </p:blipFill>
        <p:spPr bwMode="auto">
          <a:xfrm>
            <a:off x="4572000" y="1047714"/>
            <a:ext cx="4451847" cy="36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104775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Bradley Hand ITC" panose="03070402050302030203" pitchFamily="66" charset="0"/>
              </a:rPr>
              <a:t>We have joy and hope for the future. We have ideas and resources. We want to do great things, and we need your help.</a:t>
            </a:r>
          </a:p>
          <a:p>
            <a:endParaRPr lang="en-GB" b="1" dirty="0">
              <a:latin typeface="Bradley Hand ITC" panose="03070402050302030203" pitchFamily="66" charset="0"/>
            </a:endParaRPr>
          </a:p>
          <a:p>
            <a:r>
              <a:rPr lang="en-GB" b="1" dirty="0" smtClean="0">
                <a:latin typeface="Bradley Hand ITC" panose="03070402050302030203" pitchFamily="66" charset="0"/>
              </a:rPr>
              <a:t>We understand poverty and have the street smarts to survive. Teach and empower us to change our world. And we will teach you many things, too.</a:t>
            </a:r>
          </a:p>
          <a:p>
            <a:endParaRPr lang="en-GB" b="1" dirty="0">
              <a:latin typeface="Bradley Hand ITC" panose="03070402050302030203" pitchFamily="66" charset="0"/>
            </a:endParaRPr>
          </a:p>
          <a:p>
            <a:r>
              <a:rPr lang="en-GB" b="1" dirty="0" smtClean="0">
                <a:latin typeface="Bradley Hand ITC" panose="03070402050302030203" pitchFamily="66" charset="0"/>
              </a:rPr>
              <a:t>If we band together, we will all benefit. We can make great music, and sing, and dance, and celebrate life.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" y="4914900"/>
            <a:ext cx="3333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</a:t>
            </a:r>
          </a:p>
        </p:txBody>
      </p:sp>
    </p:spTree>
    <p:extLst>
      <p:ext uri="{BB962C8B-B14F-4D97-AF65-F5344CB8AC3E}">
        <p14:creationId xmlns:p14="http://schemas.microsoft.com/office/powerpoint/2010/main" val="21250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How Does WV Fight Poverty?</a:t>
            </a:r>
            <a:endParaRPr lang="en-GB" sz="3600" dirty="0"/>
          </a:p>
        </p:txBody>
      </p:sp>
      <p:sp>
        <p:nvSpPr>
          <p:cNvPr id="5" name="Oval 4">
            <a:hlinkClick r:id="rId3"/>
          </p:cNvPr>
          <p:cNvSpPr/>
          <p:nvPr/>
        </p:nvSpPr>
        <p:spPr>
          <a:xfrm>
            <a:off x="405747" y="971550"/>
            <a:ext cx="914400" cy="45720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Gill Sans MT" panose="020B0502020104020203" pitchFamily="34" charset="0"/>
              </a:rPr>
              <a:t>Video</a:t>
            </a:r>
            <a:endParaRPr lang="en-GB" sz="1200" b="1" dirty="0">
              <a:latin typeface="Gill Sans MT" panose="020B0502020104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8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25694" y="1504950"/>
            <a:ext cx="1474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smtClean="0"/>
              <a:t>Community</a:t>
            </a:r>
          </a:p>
          <a:p>
            <a:pPr algn="ctr"/>
            <a:r>
              <a:rPr lang="en-GB" b="1" smtClean="0"/>
              <a:t>Development</a:t>
            </a:r>
            <a:endParaRPr lang="en-GB" b="1" dirty="0"/>
          </a:p>
        </p:txBody>
      </p:sp>
      <p:pic>
        <p:nvPicPr>
          <p:cNvPr id="9" name="nCVWcQnDX8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6400" y="947737"/>
            <a:ext cx="7086600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3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How Does WV Fight Poverty?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47934" y="3063875"/>
            <a:ext cx="2209800" cy="1641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 smtClean="0"/>
              <a:t>Plan how we will work together</a:t>
            </a:r>
          </a:p>
        </p:txBody>
      </p:sp>
      <p:sp>
        <p:nvSpPr>
          <p:cNvPr id="8" name="Oval 7"/>
          <p:cNvSpPr/>
          <p:nvPr/>
        </p:nvSpPr>
        <p:spPr>
          <a:xfrm>
            <a:off x="600075" y="1235075"/>
            <a:ext cx="1828800" cy="1828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ill Sans MT" panose="020B0502020104020203" pitchFamily="34" charset="0"/>
              </a:rPr>
              <a:t>Listen</a:t>
            </a:r>
            <a:endParaRPr lang="en-GB" sz="3200" dirty="0">
              <a:latin typeface="Gill Sans MT" panose="020B05020201040202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33675" y="1235075"/>
            <a:ext cx="1828800" cy="1828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3200" dirty="0" smtClean="0">
                <a:latin typeface="Gill Sans MT" panose="020B0502020104020203" pitchFamily="34" charset="0"/>
              </a:rPr>
              <a:t>Develop</a:t>
            </a:r>
            <a:endParaRPr lang="en-GB" sz="3200" dirty="0">
              <a:latin typeface="Gill Sans MT" panose="020B05020201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867275" y="1235075"/>
            <a:ext cx="1828800" cy="1828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ill Sans MT" panose="020B0502020104020203" pitchFamily="34" charset="0"/>
              </a:rPr>
              <a:t>Act</a:t>
            </a:r>
            <a:endParaRPr lang="en-GB" sz="3200" dirty="0">
              <a:latin typeface="Gill Sans MT" panose="020B050202010402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00875" y="1235075"/>
            <a:ext cx="1828800" cy="1828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ill Sans MT" panose="020B0502020104020203" pitchFamily="34" charset="0"/>
              </a:rPr>
              <a:t>Train</a:t>
            </a:r>
            <a:endParaRPr lang="en-GB" sz="3200" dirty="0">
              <a:latin typeface="Gill Sans MT" panose="020B0502020104020203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4334" y="3063875"/>
            <a:ext cx="2209800" cy="164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 smtClean="0"/>
              <a:t>Understand the problems and goals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81534" y="3063875"/>
            <a:ext cx="2209800" cy="164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 smtClean="0"/>
              <a:t>Address the root causes of poverty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15134" y="3063875"/>
            <a:ext cx="2209800" cy="164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 smtClean="0"/>
              <a:t>Build capacity to ensure sustainability</a:t>
            </a:r>
            <a:endParaRPr lang="en-GB" sz="2400" b="1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4845957"/>
            <a:ext cx="33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  <a:sym typeface="Wingdings" pitchFamily="2" charset="2"/>
              </a:rPr>
              <a:t>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BMGI Summit – 12 May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World Vision 2015, all rights reserved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3D755-0293-4899-BAED-95D26865FFD5}" type="slidenum">
              <a:rPr lang="en-GB" smtClean="0"/>
              <a:t>9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600075" y="4476750"/>
            <a:ext cx="1304925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Gill Sans MT" panose="020B0502020104020203" pitchFamily="34" charset="0"/>
              </a:rPr>
              <a:t>Define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81200" y="4476750"/>
            <a:ext cx="1304925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Gill Sans MT" panose="020B0502020104020203" pitchFamily="34" charset="0"/>
              </a:rPr>
              <a:t>Measure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52800" y="4476750"/>
            <a:ext cx="1304925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Gill Sans MT" panose="020B0502020104020203" pitchFamily="34" charset="0"/>
              </a:rPr>
              <a:t>Analyse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33971" y="4476750"/>
            <a:ext cx="1304925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Gill Sans MT" panose="020B0502020104020203" pitchFamily="34" charset="0"/>
              </a:rPr>
              <a:t>Improve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67571" y="4476750"/>
            <a:ext cx="1304925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Gill Sans MT" panose="020B0502020104020203" pitchFamily="34" charset="0"/>
              </a:rPr>
              <a:t>Control</a:t>
            </a: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63359E-7 L 0.03177 7.63359E-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7170</TotalTime>
  <Words>1881</Words>
  <Application>Microsoft Office PowerPoint</Application>
  <PresentationFormat>On-screen Show (16:9)</PresentationFormat>
  <Paragraphs>368</Paragraphs>
  <Slides>38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Fighting Poverty with Lean Six Sigma</vt:lpstr>
      <vt:lpstr>Outline</vt:lpstr>
      <vt:lpstr>Who is World Vision?</vt:lpstr>
      <vt:lpstr>Land of Plenty</vt:lpstr>
      <vt:lpstr>Experience of Poverty</vt:lpstr>
      <vt:lpstr>Walking with the Poor</vt:lpstr>
      <vt:lpstr>We Have Something to Give</vt:lpstr>
      <vt:lpstr>How Does WV Fight Poverty?</vt:lpstr>
      <vt:lpstr>How Does WV Fight Poverty?</vt:lpstr>
      <vt:lpstr>Transformational Development</vt:lpstr>
      <vt:lpstr>Fighting Poverty is Hard!</vt:lpstr>
      <vt:lpstr>And Very Rewarding…</vt:lpstr>
      <vt:lpstr>Common problems…</vt:lpstr>
      <vt:lpstr>WV Process Excellence</vt:lpstr>
      <vt:lpstr>WV Process Excellence</vt:lpstr>
      <vt:lpstr>WV Process Excellence Goal</vt:lpstr>
      <vt:lpstr>How Can LSS Fight Poverty?</vt:lpstr>
      <vt:lpstr>Process Excellence means…</vt:lpstr>
      <vt:lpstr>A Few Facts About East Africa</vt:lpstr>
      <vt:lpstr>East Africa - Geography</vt:lpstr>
      <vt:lpstr>East Africa – Key Indicators (UNDP, 2012)</vt:lpstr>
      <vt:lpstr>LSS Fighting Poverty in East Africa</vt:lpstr>
      <vt:lpstr>LSS in WV East Africa</vt:lpstr>
      <vt:lpstr>My L6s Black Belts</vt:lpstr>
      <vt:lpstr>Abebe Nigatu (Ethiopia)</vt:lpstr>
      <vt:lpstr>Darine Ndihokubwayo                      (Burundi)</vt:lpstr>
      <vt:lpstr>Erick Gesure (Kenya)</vt:lpstr>
      <vt:lpstr>How Can You Help the Fight?</vt:lpstr>
      <vt:lpstr>CSR</vt:lpstr>
      <vt:lpstr>Why CSR?</vt:lpstr>
      <vt:lpstr>Donor demands of NGOs</vt:lpstr>
      <vt:lpstr>CSR Options</vt:lpstr>
      <vt:lpstr>What Do You Have to Offer?</vt:lpstr>
      <vt:lpstr>Where Can You Fight?</vt:lpstr>
      <vt:lpstr>Please take a moment…</vt:lpstr>
      <vt:lpstr>Dream of a better world</vt:lpstr>
      <vt:lpstr>Details of  World Vision Process Excellence</vt:lpstr>
      <vt:lpstr>PowerPoint Presentation</vt:lpstr>
    </vt:vector>
  </TitlesOfParts>
  <Company>World Vision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Parris</dc:creator>
  <cp:lastModifiedBy>Andrew Parris</cp:lastModifiedBy>
  <cp:revision>272</cp:revision>
  <dcterms:created xsi:type="dcterms:W3CDTF">2015-04-22T22:11:16Z</dcterms:created>
  <dcterms:modified xsi:type="dcterms:W3CDTF">2015-05-14T03:53:57Z</dcterms:modified>
</cp:coreProperties>
</file>