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1" r:id="rId3"/>
    <p:sldId id="261" r:id="rId4"/>
    <p:sldId id="257" r:id="rId5"/>
    <p:sldId id="269" r:id="rId6"/>
    <p:sldId id="264" r:id="rId7"/>
    <p:sldId id="263" r:id="rId8"/>
    <p:sldId id="259" r:id="rId9"/>
    <p:sldId id="265" r:id="rId10"/>
    <p:sldId id="266" r:id="rId11"/>
    <p:sldId id="260" r:id="rId12"/>
    <p:sldId id="267" r:id="rId13"/>
    <p:sldId id="268" r:id="rId14"/>
    <p:sldId id="270" r:id="rId15"/>
    <p:sldId id="272" r:id="rId16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88888-6D02-48DC-9614-EE8BE0B14440}" type="datetimeFigureOut">
              <a:rPr lang="en-AU" smtClean="0"/>
              <a:t>18/10/2016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54797-493B-496B-8A7F-AC4A425D24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09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4797-493B-496B-8A7F-AC4A425D249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125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4797-493B-496B-8A7F-AC4A425D249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144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4797-493B-496B-8A7F-AC4A425D249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652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4797-493B-496B-8A7F-AC4A425D249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033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4797-493B-496B-8A7F-AC4A425D249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1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4797-493B-496B-8A7F-AC4A425D249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77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4797-493B-496B-8A7F-AC4A425D249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18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4797-493B-496B-8A7F-AC4A425D249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36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4797-493B-496B-8A7F-AC4A425D249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510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4797-493B-496B-8A7F-AC4A425D249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253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4797-493B-496B-8A7F-AC4A425D249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94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4797-493B-496B-8A7F-AC4A425D249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0217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4797-493B-496B-8A7F-AC4A425D249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64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4797-493B-496B-8A7F-AC4A425D249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11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E4D1-6395-4629-8946-7B519E4B2024}" type="datetimeFigureOut">
              <a:rPr lang="en-AU" smtClean="0"/>
              <a:t>18/10/2016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AED1-4011-4FBE-8ECF-2EFC460E6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95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E4D1-6395-4629-8946-7B519E4B2024}" type="datetimeFigureOut">
              <a:rPr lang="en-AU" smtClean="0"/>
              <a:t>18/10/2016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AED1-4011-4FBE-8ECF-2EFC460E6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278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E4D1-6395-4629-8946-7B519E4B2024}" type="datetimeFigureOut">
              <a:rPr lang="en-AU" smtClean="0"/>
              <a:t>18/10/2016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AED1-4011-4FBE-8ECF-2EFC460E6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967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4" y="2223013"/>
            <a:ext cx="7962664" cy="1225818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56A0D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340" y="3886201"/>
            <a:ext cx="6088441" cy="86091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B07-6335-E241-9495-2A1060FC9F4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AEC-5C4A-624A-ADCD-518E263427D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710745" y="1"/>
            <a:ext cx="2481255" cy="7369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9" name="Picture 8" descr="wv_logo_equal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846" y="1"/>
            <a:ext cx="2598153" cy="8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34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B07-6335-E241-9495-2A1060FC9F4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AEC-5C4A-624A-ADCD-518E263427D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B07-6335-E241-9495-2A1060FC9F4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AEC-5C4A-624A-ADCD-518E263427D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9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52" y="3310770"/>
            <a:ext cx="870450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53" y="2479387"/>
            <a:ext cx="8119852" cy="831383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6A0D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B07-6335-E241-9495-2A1060FC9F4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AEC-5C4A-624A-ADCD-518E263427D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" name="Picture 6" descr="wv_logo_equal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846" y="1"/>
            <a:ext cx="2598153" cy="8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41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B07-6335-E241-9495-2A1060FC9F4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AEC-5C4A-624A-ADCD-518E263427D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7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B07-6335-E241-9495-2A1060FC9F4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AEC-5C4A-624A-ADCD-518E263427D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39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B07-6335-E241-9495-2A1060FC9F4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AEC-5C4A-624A-ADCD-518E263427D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14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B07-6335-E241-9495-2A1060FC9F4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AEC-5C4A-624A-ADCD-518E263427D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E4D1-6395-4629-8946-7B519E4B2024}" type="datetimeFigureOut">
              <a:rPr lang="en-AU" smtClean="0"/>
              <a:t>18/10/2016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AED1-4011-4FBE-8ECF-2EFC460E6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4576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656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v_logo_equal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846" y="1"/>
            <a:ext cx="2598153" cy="8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61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B07-6335-E241-9495-2A1060FC9F4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AEC-5C4A-624A-ADCD-518E263427D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16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B07-6335-E241-9495-2A1060FC9F4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AEC-5C4A-624A-ADCD-518E263427D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99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B07-6335-E241-9495-2A1060FC9F4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AEC-5C4A-624A-ADCD-518E263427D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07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CB07-6335-E241-9495-2A1060FC9F4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10/18/2016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AEC-5C4A-624A-ADCD-518E263427D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E4D1-6395-4629-8946-7B519E4B2024}" type="datetimeFigureOut">
              <a:rPr lang="en-AU" smtClean="0"/>
              <a:t>18/10/2016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AED1-4011-4FBE-8ECF-2EFC460E6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373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E4D1-6395-4629-8946-7B519E4B2024}" type="datetimeFigureOut">
              <a:rPr lang="en-AU" smtClean="0"/>
              <a:t>18/10/2016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AED1-4011-4FBE-8ECF-2EFC460E6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970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E4D1-6395-4629-8946-7B519E4B2024}" type="datetimeFigureOut">
              <a:rPr lang="en-AU" smtClean="0"/>
              <a:t>18/10/2016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AED1-4011-4FBE-8ECF-2EFC460E6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173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E4D1-6395-4629-8946-7B519E4B2024}" type="datetimeFigureOut">
              <a:rPr lang="en-AU" smtClean="0"/>
              <a:t>18/10/2016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AED1-4011-4FBE-8ECF-2EFC460E6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234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E4D1-6395-4629-8946-7B519E4B2024}" type="datetimeFigureOut">
              <a:rPr lang="en-AU" smtClean="0"/>
              <a:t>18/10/2016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AED1-4011-4FBE-8ECF-2EFC460E6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494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E4D1-6395-4629-8946-7B519E4B2024}" type="datetimeFigureOut">
              <a:rPr lang="en-AU" smtClean="0"/>
              <a:t>18/10/2016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AED1-4011-4FBE-8ECF-2EFC460E6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474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E4D1-6395-4629-8946-7B519E4B2024}" type="datetimeFigureOut">
              <a:rPr lang="en-AU" smtClean="0"/>
              <a:t>18/10/2016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AED1-4011-4FBE-8ECF-2EFC460E6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209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E4D1-6395-4629-8946-7B519E4B2024}" type="datetimeFigureOut">
              <a:rPr lang="en-AU" smtClean="0"/>
              <a:t>18/10/2016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AED1-4011-4FBE-8ECF-2EFC460E66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05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181123" y="2"/>
            <a:ext cx="2010876" cy="4703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11" name="Picture 10" descr="wv_logo_equal_rgb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369" y="1"/>
            <a:ext cx="1843631" cy="6286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3CCB07-6335-E241-9495-2A1060FC9F42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 defTabSz="457200"/>
              <a:t>10/18/2016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DFAAEC-5C4A-624A-ADCD-518E263427D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10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6A97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6A0D3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78F1E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4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075" y="1506682"/>
            <a:ext cx="5971998" cy="19431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70C0"/>
                </a:solidFill>
              </a:rPr>
              <a:t>Health of Women, Adolescents and Children in Aleppo &amp; </a:t>
            </a:r>
            <a:r>
              <a:rPr lang="en-AU" dirty="0" err="1">
                <a:solidFill>
                  <a:srgbClr val="0070C0"/>
                </a:solidFill>
              </a:rPr>
              <a:t>Idleb</a:t>
            </a:r>
            <a:r>
              <a:rPr lang="en-AU" dirty="0">
                <a:solidFill>
                  <a:srgbClr val="0070C0"/>
                </a:solidFill>
              </a:rPr>
              <a:t> Governorates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365" y="3667991"/>
            <a:ext cx="7481454" cy="1558635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World Vision Turkey </a:t>
            </a:r>
            <a:r>
              <a:rPr lang="en-AU" dirty="0" smtClean="0"/>
              <a:t>with</a:t>
            </a:r>
            <a:endParaRPr lang="en-AU" dirty="0"/>
          </a:p>
          <a:p>
            <a:r>
              <a:rPr lang="en-AU" dirty="0"/>
              <a:t>Hand in Hand, Syria Relief, Syria Relief and Development, Syrian Charity, and Violet</a:t>
            </a:r>
          </a:p>
          <a:p>
            <a:r>
              <a:rPr lang="en-AU" dirty="0"/>
              <a:t>Core Group presentation </a:t>
            </a:r>
          </a:p>
          <a:p>
            <a:r>
              <a:rPr lang="en-AU" dirty="0"/>
              <a:t>Tuesday 18</a:t>
            </a:r>
            <a:r>
              <a:rPr lang="en-AU" baseline="30000" dirty="0"/>
              <a:t>th</a:t>
            </a:r>
            <a:r>
              <a:rPr lang="en-AU" dirty="0"/>
              <a:t> October</a:t>
            </a:r>
          </a:p>
          <a:p>
            <a:r>
              <a:rPr lang="en-AU" dirty="0"/>
              <a:t>Hussein </a:t>
            </a:r>
            <a:r>
              <a:rPr lang="en-AU" dirty="0" err="1"/>
              <a:t>Assaf</a:t>
            </a:r>
            <a:r>
              <a:rPr lang="en-AU" dirty="0"/>
              <a:t> &amp; Claire Beck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30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WV interventions in Northern Syria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690688"/>
            <a:ext cx="5829300" cy="5167312"/>
          </a:xfrm>
        </p:spPr>
        <p:txBody>
          <a:bodyPr>
            <a:normAutofit/>
          </a:bodyPr>
          <a:lstStyle/>
          <a:p>
            <a:r>
              <a:rPr lang="en-US" dirty="0">
                <a:cs typeface="Aparajita" panose="020B0604020202020204" pitchFamily="34" charset="0"/>
              </a:rPr>
              <a:t>Support the running and management of </a:t>
            </a:r>
            <a:r>
              <a:rPr lang="en-US" dirty="0" smtClean="0">
                <a:cs typeface="Aparajita" panose="020B0604020202020204" pitchFamily="34" charset="0"/>
              </a:rPr>
              <a:t>a number of  Hospitals</a:t>
            </a:r>
            <a:endParaRPr lang="en-US" dirty="0">
              <a:cs typeface="Aparajita" panose="020B0604020202020204" pitchFamily="34" charset="0"/>
            </a:endParaRPr>
          </a:p>
          <a:p>
            <a:r>
              <a:rPr lang="en-US" dirty="0">
                <a:cs typeface="Aparajita" panose="020B0604020202020204" pitchFamily="34" charset="0"/>
              </a:rPr>
              <a:t>Train/refresh hospital staff on evidence-based  interventions </a:t>
            </a:r>
            <a:r>
              <a:rPr lang="en-US" dirty="0" smtClean="0">
                <a:cs typeface="Aparajita" panose="020B0604020202020204" pitchFamily="34" charset="0"/>
              </a:rPr>
              <a:t>(</a:t>
            </a:r>
            <a:r>
              <a:rPr lang="en-US" dirty="0">
                <a:cs typeface="Aparajita" panose="020B0604020202020204" pitchFamily="34" charset="0"/>
              </a:rPr>
              <a:t>C</a:t>
            </a:r>
            <a:r>
              <a:rPr lang="en-US" dirty="0" smtClean="0">
                <a:cs typeface="Aparajita" panose="020B0604020202020204" pitchFamily="34" charset="0"/>
              </a:rPr>
              <a:t>EmONC</a:t>
            </a:r>
            <a:r>
              <a:rPr lang="en-US" dirty="0">
                <a:cs typeface="Aparajita" panose="020B0604020202020204" pitchFamily="34" charset="0"/>
              </a:rPr>
              <a:t>, IMNCI, IYCF-e, </a:t>
            </a:r>
            <a:r>
              <a:rPr lang="en-US" dirty="0" smtClean="0">
                <a:cs typeface="Aparajita" panose="020B0604020202020204" pitchFamily="34" charset="0"/>
              </a:rPr>
              <a:t>CMAM)</a:t>
            </a:r>
            <a:endParaRPr lang="en-US" dirty="0">
              <a:cs typeface="Aparajita" panose="020B0604020202020204" pitchFamily="34" charset="0"/>
            </a:endParaRPr>
          </a:p>
          <a:p>
            <a:r>
              <a:rPr lang="en-US" dirty="0" smtClean="0">
                <a:cs typeface="Aparajita" panose="020B0604020202020204" pitchFamily="34" charset="0"/>
              </a:rPr>
              <a:t>Distribute </a:t>
            </a:r>
            <a:r>
              <a:rPr lang="en-US" dirty="0">
                <a:cs typeface="Aparajita" panose="020B0604020202020204" pitchFamily="34" charset="0"/>
              </a:rPr>
              <a:t>clean delivery </a:t>
            </a:r>
            <a:r>
              <a:rPr lang="en-US" dirty="0" smtClean="0">
                <a:cs typeface="Aparajita" panose="020B0604020202020204" pitchFamily="34" charset="0"/>
              </a:rPr>
              <a:t>kits</a:t>
            </a:r>
          </a:p>
          <a:p>
            <a:r>
              <a:rPr lang="en-US" dirty="0" smtClean="0">
                <a:cs typeface="Aparajita" panose="020B0604020202020204" pitchFamily="34" charset="0"/>
              </a:rPr>
              <a:t>Support WAYCS</a:t>
            </a:r>
          </a:p>
          <a:p>
            <a:r>
              <a:rPr lang="en-US" dirty="0" smtClean="0">
                <a:cs typeface="Aparajita" panose="020B0604020202020204" pitchFamily="34" charset="0"/>
              </a:rPr>
              <a:t>Support of WASH facilities in camps </a:t>
            </a:r>
            <a:r>
              <a:rPr lang="en-US" smtClean="0">
                <a:cs typeface="Aparajita" panose="020B0604020202020204" pitchFamily="34" charset="0"/>
              </a:rPr>
              <a:t>communities and </a:t>
            </a:r>
            <a:r>
              <a:rPr lang="en-US" dirty="0" smtClean="0">
                <a:cs typeface="Aparajita" panose="020B0604020202020204" pitchFamily="34" charset="0"/>
              </a:rPr>
              <a:t>health facilities</a:t>
            </a:r>
            <a:endParaRPr lang="en-A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56" y="1955801"/>
            <a:ext cx="6331744" cy="422116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482" y="0"/>
            <a:ext cx="1045518" cy="6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0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09"/>
            <a:ext cx="10515600" cy="1325563"/>
          </a:xfrm>
        </p:spPr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WAYCS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300" y="1320800"/>
            <a:ext cx="5778500" cy="553720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Community outreach by CHW – IYCF,CMAM, IMCI, RH,PFA</a:t>
            </a:r>
          </a:p>
          <a:p>
            <a:r>
              <a:rPr lang="en-AU" dirty="0" smtClean="0"/>
              <a:t>Support to Women and children through health and nutrition and protection education IYCF – including </a:t>
            </a:r>
          </a:p>
          <a:p>
            <a:pPr lvl="1"/>
            <a:r>
              <a:rPr lang="en-AU" dirty="0" smtClean="0"/>
              <a:t>Breastfeeding and relactation support  </a:t>
            </a:r>
          </a:p>
          <a:p>
            <a:pPr lvl="2"/>
            <a:r>
              <a:rPr lang="en-US" dirty="0" smtClean="0"/>
              <a:t>Only 20-40% children &lt;6months are exclusively </a:t>
            </a:r>
            <a:r>
              <a:rPr lang="en-US" dirty="0"/>
              <a:t>breastfeeding </a:t>
            </a:r>
            <a:endParaRPr lang="en-US" dirty="0" smtClean="0"/>
          </a:p>
          <a:p>
            <a:pPr lvl="2"/>
            <a:r>
              <a:rPr lang="en-US" dirty="0" smtClean="0"/>
              <a:t>Approximately half the children 0-5 months receive formula or raw milk</a:t>
            </a:r>
            <a:endParaRPr lang="en-AU" dirty="0"/>
          </a:p>
          <a:p>
            <a:pPr lvl="2"/>
            <a:r>
              <a:rPr lang="en-US" dirty="0" smtClean="0"/>
              <a:t>Between 35-60% children &lt; 6 months received </a:t>
            </a:r>
            <a:r>
              <a:rPr lang="en-US" dirty="0"/>
              <a:t>water in addition to breast </a:t>
            </a:r>
            <a:r>
              <a:rPr lang="en-US" dirty="0" smtClean="0"/>
              <a:t>milk</a:t>
            </a:r>
          </a:p>
          <a:p>
            <a:pPr lvl="1"/>
            <a:r>
              <a:rPr lang="en-US" dirty="0" smtClean="0"/>
              <a:t>Complementary feeding. </a:t>
            </a:r>
            <a:endParaRPr lang="en-AU" dirty="0" smtClean="0"/>
          </a:p>
          <a:p>
            <a:r>
              <a:rPr lang="en-AU" dirty="0" smtClean="0"/>
              <a:t>Screening for acute malnutrition and referral to Atmeh and Azaz hospitals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247900"/>
            <a:ext cx="5705263" cy="321197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482" y="0"/>
            <a:ext cx="1045518" cy="6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93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57200"/>
            <a:ext cx="4568825" cy="812800"/>
          </a:xfrm>
        </p:spPr>
        <p:txBody>
          <a:bodyPr>
            <a:noAutofit/>
          </a:bodyPr>
          <a:lstStyle/>
          <a:p>
            <a:r>
              <a:rPr lang="en-AU" sz="4400" dirty="0" smtClean="0">
                <a:solidFill>
                  <a:srgbClr val="0070C0"/>
                </a:solidFill>
              </a:rPr>
              <a:t>WAYCS continued</a:t>
            </a:r>
            <a:endParaRPr lang="en-AU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6311899"/>
          </a:xfrm>
        </p:spPr>
        <p:txBody>
          <a:bodyPr>
            <a:normAutofit lnSpcReduction="10000"/>
          </a:bodyPr>
          <a:lstStyle/>
          <a:p>
            <a:r>
              <a:rPr lang="en-AU" dirty="0"/>
              <a:t>Antenatal </a:t>
            </a:r>
            <a:r>
              <a:rPr lang="en-AU" dirty="0" smtClean="0"/>
              <a:t>care </a:t>
            </a:r>
            <a:r>
              <a:rPr lang="en-AU" dirty="0"/>
              <a:t>and </a:t>
            </a:r>
            <a:r>
              <a:rPr lang="en-AU" dirty="0" smtClean="0"/>
              <a:t>pre birth education. </a:t>
            </a:r>
            <a:endParaRPr lang="en-AU" dirty="0" smtClean="0">
              <a:solidFill>
                <a:srgbClr val="00B0F0"/>
              </a:solidFill>
            </a:endParaRPr>
          </a:p>
          <a:p>
            <a:r>
              <a:rPr lang="en-AU" dirty="0" smtClean="0"/>
              <a:t>Nutrition </a:t>
            </a:r>
            <a:r>
              <a:rPr lang="en-AU" dirty="0"/>
              <a:t>education for </a:t>
            </a:r>
            <a:r>
              <a:rPr lang="en-AU" dirty="0" smtClean="0"/>
              <a:t>pregnant and lactating women and adolescents.</a:t>
            </a:r>
          </a:p>
          <a:p>
            <a:r>
              <a:rPr lang="en-AU" dirty="0" smtClean="0"/>
              <a:t>Privacy and a safe meeting space for women outside the tents and temporary shelter.</a:t>
            </a:r>
          </a:p>
          <a:p>
            <a:r>
              <a:rPr lang="en-AU" dirty="0" smtClean="0"/>
              <a:t>Support groups and counselling corner.</a:t>
            </a:r>
          </a:p>
          <a:p>
            <a:r>
              <a:rPr lang="en-AU" dirty="0" smtClean="0"/>
              <a:t>Referral for medical treatment.</a:t>
            </a:r>
          </a:p>
          <a:p>
            <a:r>
              <a:rPr lang="en-AU" dirty="0" smtClean="0"/>
              <a:t>Community information, protection education and support.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482" y="0"/>
            <a:ext cx="1045518" cy="633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093" y="1614488"/>
            <a:ext cx="5448300" cy="45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Challenges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33500"/>
            <a:ext cx="11150600" cy="60071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Security Challenges</a:t>
            </a:r>
            <a:r>
              <a:rPr lang="en-US" sz="3200" dirty="0" smtClean="0"/>
              <a:t>: Bombing of Health Facilities and Ambulances.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Physical Access</a:t>
            </a:r>
            <a:r>
              <a:rPr lang="en-US" sz="3200" dirty="0" smtClean="0"/>
              <a:t>: to besieged areas and hard to reach areas.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Human  Resources</a:t>
            </a:r>
            <a:r>
              <a:rPr lang="en-US" sz="3200" dirty="0" smtClean="0"/>
              <a:t>: the majority of health staff fled to the border area </a:t>
            </a:r>
            <a:r>
              <a:rPr lang="en-US" sz="3200" dirty="0"/>
              <a:t>and  </a:t>
            </a:r>
            <a:r>
              <a:rPr lang="en-US" sz="3200" dirty="0" smtClean="0"/>
              <a:t>neighboring countries.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Remote access</a:t>
            </a:r>
            <a:r>
              <a:rPr lang="en-US" sz="3200" dirty="0" smtClean="0"/>
              <a:t>:  limited so the majority of staff in the field can not attend training in Turkey, and Turkey based staff can not visit the field for management and support.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Communications</a:t>
            </a:r>
            <a:r>
              <a:rPr lang="en-US" sz="3200" dirty="0" smtClean="0"/>
              <a:t>: limited phone coverage, limited internet access.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482" y="0"/>
            <a:ext cx="1045518" cy="6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rgbClr val="0070C0"/>
                </a:solidFill>
              </a:rPr>
              <a:t>Thankyou for listening 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5948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>
                <a:solidFill>
                  <a:srgbClr val="0070C0"/>
                </a:solidFill>
              </a:rPr>
              <a:t>World Vision Turkey in partnership with Syrians</a:t>
            </a:r>
            <a:endParaRPr lang="en-AU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825624"/>
            <a:ext cx="5765800" cy="4664075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WV Turkey has been working in Northern Syria since 2013. </a:t>
            </a:r>
          </a:p>
          <a:p>
            <a:r>
              <a:rPr lang="en-AU" dirty="0" smtClean="0"/>
              <a:t>Aleppo Governorate: </a:t>
            </a:r>
            <a:r>
              <a:rPr lang="en-AU" dirty="0" err="1" smtClean="0"/>
              <a:t>Jarablus</a:t>
            </a:r>
            <a:r>
              <a:rPr lang="en-AU" dirty="0" smtClean="0"/>
              <a:t> &amp; </a:t>
            </a:r>
            <a:r>
              <a:rPr lang="en-AU" dirty="0" err="1" smtClean="0"/>
              <a:t>Manbej</a:t>
            </a:r>
            <a:r>
              <a:rPr lang="en-AU" dirty="0" smtClean="0"/>
              <a:t> Districts</a:t>
            </a:r>
          </a:p>
          <a:p>
            <a:r>
              <a:rPr lang="en-AU" dirty="0" smtClean="0"/>
              <a:t>Health, WASH, Protection, NFI, Food Security.</a:t>
            </a:r>
          </a:p>
          <a:p>
            <a:r>
              <a:rPr lang="en-AU" dirty="0" smtClean="0"/>
              <a:t>With local partners </a:t>
            </a:r>
          </a:p>
          <a:p>
            <a:pPr lvl="1"/>
            <a:r>
              <a:rPr lang="en-AU" dirty="0" smtClean="0"/>
              <a:t>Hand </a:t>
            </a:r>
            <a:r>
              <a:rPr lang="en-AU" dirty="0"/>
              <a:t>in Hand, </a:t>
            </a:r>
            <a:endParaRPr lang="en-AU" dirty="0" smtClean="0"/>
          </a:p>
          <a:p>
            <a:pPr lvl="1"/>
            <a:r>
              <a:rPr lang="en-AU" dirty="0" smtClean="0"/>
              <a:t>Syria </a:t>
            </a:r>
            <a:r>
              <a:rPr lang="en-AU" dirty="0"/>
              <a:t>Relief, </a:t>
            </a:r>
            <a:endParaRPr lang="en-AU" dirty="0" smtClean="0"/>
          </a:p>
          <a:p>
            <a:pPr lvl="1"/>
            <a:r>
              <a:rPr lang="en-AU" dirty="0" smtClean="0"/>
              <a:t>Syria </a:t>
            </a:r>
            <a:r>
              <a:rPr lang="en-AU" dirty="0"/>
              <a:t>Relief and Development, </a:t>
            </a:r>
            <a:endParaRPr lang="en-AU" dirty="0" smtClean="0"/>
          </a:p>
          <a:p>
            <a:pPr lvl="1"/>
            <a:r>
              <a:rPr lang="en-AU" dirty="0" smtClean="0"/>
              <a:t>Syrian </a:t>
            </a:r>
            <a:r>
              <a:rPr lang="en-AU" dirty="0"/>
              <a:t>Charity, </a:t>
            </a:r>
            <a:endParaRPr lang="en-AU" dirty="0" smtClean="0"/>
          </a:p>
          <a:p>
            <a:pPr lvl="1"/>
            <a:r>
              <a:rPr lang="en-AU" dirty="0" smtClean="0"/>
              <a:t>Violet</a:t>
            </a:r>
            <a:endParaRPr lang="en-AU" dirty="0"/>
          </a:p>
          <a:p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93552" y="1825625"/>
            <a:ext cx="6404039" cy="4261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482" y="0"/>
            <a:ext cx="1045518" cy="6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3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82" y="192160"/>
            <a:ext cx="11087100" cy="1325563"/>
          </a:xfrm>
        </p:spPr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Health needs women, adolescents and children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Because of the crisis over 1 million children under five have not been reached by routine immunization services, out of an estimated 2.9 million.  Where services available access to vaccines can be limited.</a:t>
            </a:r>
          </a:p>
          <a:p>
            <a:r>
              <a:rPr lang="en-US" dirty="0" smtClean="0"/>
              <a:t>Increasing number of child marriages.</a:t>
            </a:r>
          </a:p>
          <a:p>
            <a:r>
              <a:rPr lang="en-US" dirty="0" smtClean="0"/>
              <a:t>Lack of medicines and treatment for chronic illnesses, including hypertension, diabetes, TB</a:t>
            </a:r>
          </a:p>
          <a:p>
            <a:r>
              <a:rPr lang="en-US" dirty="0" smtClean="0"/>
              <a:t>The number of people seeking mental health care is increasing, especially those suffering from depression, anxiety, psychosis and stress related conditions. </a:t>
            </a:r>
          </a:p>
          <a:p>
            <a:pPr lvl="1"/>
            <a:r>
              <a:rPr lang="en-US" sz="2800" dirty="0" smtClean="0"/>
              <a:t>Most of families have experienced the loss of a family member or close friend due to continued fighting.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94" y="0"/>
            <a:ext cx="1242506" cy="7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4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Nutrition 2016 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082" y="1384300"/>
            <a:ext cx="6599536" cy="5473700"/>
          </a:xfrm>
        </p:spPr>
        <p:txBody>
          <a:bodyPr>
            <a:normAutofit/>
          </a:bodyPr>
          <a:lstStyle/>
          <a:p>
            <a:r>
              <a:rPr lang="en-US" dirty="0"/>
              <a:t>3.16 million children under five years of age and pregnant and lactating women (PLW) in Syria are at risk of </a:t>
            </a:r>
            <a:r>
              <a:rPr lang="en-US" dirty="0" smtClean="0"/>
              <a:t>malnutrition.</a:t>
            </a:r>
            <a:endParaRPr lang="en-AU" dirty="0"/>
          </a:p>
          <a:p>
            <a:r>
              <a:rPr lang="en-US" dirty="0"/>
              <a:t>86,000 children aged 6-59 months suffer from acute </a:t>
            </a:r>
            <a:r>
              <a:rPr lang="en-US" dirty="0" smtClean="0"/>
              <a:t>malnutrition.</a:t>
            </a:r>
          </a:p>
          <a:p>
            <a:r>
              <a:rPr lang="en-US" dirty="0" smtClean="0"/>
              <a:t>Over </a:t>
            </a:r>
            <a:r>
              <a:rPr lang="en-US" dirty="0"/>
              <a:t>600,000 children aged 6-59 months have micro-nutrient deficiencies. </a:t>
            </a:r>
            <a:endParaRPr lang="en-US" dirty="0" smtClean="0"/>
          </a:p>
          <a:p>
            <a:r>
              <a:rPr lang="en-US" dirty="0" smtClean="0"/>
              <a:t>1.8 </a:t>
            </a:r>
            <a:r>
              <a:rPr lang="en-US" dirty="0"/>
              <a:t>million children under five years of age </a:t>
            </a:r>
            <a:r>
              <a:rPr lang="en-US" dirty="0" smtClean="0"/>
              <a:t>require supplementary  </a:t>
            </a:r>
            <a:r>
              <a:rPr lang="en-US" dirty="0"/>
              <a:t>feeding </a:t>
            </a:r>
            <a:r>
              <a:rPr lang="en-US" dirty="0" smtClean="0"/>
              <a:t>support to </a:t>
            </a:r>
            <a:r>
              <a:rPr lang="en-US" dirty="0"/>
              <a:t>ensure an </a:t>
            </a:r>
            <a:r>
              <a:rPr lang="en-US" dirty="0" smtClean="0"/>
              <a:t>adequate nutrition </a:t>
            </a:r>
            <a:r>
              <a:rPr lang="en-US" dirty="0"/>
              <a:t>status</a:t>
            </a:r>
            <a:r>
              <a:rPr lang="en-US" dirty="0" smtClean="0"/>
              <a:t>.</a:t>
            </a:r>
            <a:endParaRPr lang="en-A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59" y="0"/>
            <a:ext cx="3873500" cy="688029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482" y="0"/>
            <a:ext cx="1045518" cy="6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7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SRH issues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100"/>
            <a:ext cx="10515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estimated 300,000 women are pregnant and need targeted support – deliveries, emergency obstetric care, ante and post natal services. </a:t>
            </a:r>
          </a:p>
          <a:p>
            <a:pPr lvl="1"/>
            <a:r>
              <a:rPr lang="en-US" dirty="0" smtClean="0"/>
              <a:t>A severe shortage in skilled-birth attendants, including obstetricians, resulting in major obstacles to providing care to an pregnant women who need targeted support. </a:t>
            </a:r>
          </a:p>
          <a:p>
            <a:pPr lvl="1"/>
            <a:r>
              <a:rPr lang="en-US" dirty="0" smtClean="0"/>
              <a:t>Many clinics and maternity facilities staffed by nurses and midwives rather than doctors.</a:t>
            </a:r>
          </a:p>
          <a:p>
            <a:pPr lvl="1"/>
            <a:r>
              <a:rPr lang="en-US" dirty="0" smtClean="0"/>
              <a:t>Women still want to deliver in hospital or midwife homes, but sanitation can be poor.</a:t>
            </a:r>
          </a:p>
          <a:p>
            <a:pPr lvl="1"/>
            <a:r>
              <a:rPr lang="en-US" dirty="0" smtClean="0"/>
              <a:t>Limited post natal care – as women reluctant to visit hospital for complications.</a:t>
            </a:r>
            <a:endParaRPr lang="en-AU" dirty="0" smtClean="0"/>
          </a:p>
          <a:p>
            <a:r>
              <a:rPr lang="en-US" dirty="0" smtClean="0"/>
              <a:t>Increasing number of women and girls needing post rape support and treatment.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482" y="0"/>
            <a:ext cx="1045518" cy="6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5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457200"/>
            <a:ext cx="5005388" cy="863600"/>
          </a:xfrm>
        </p:spPr>
        <p:txBody>
          <a:bodyPr>
            <a:noAutofit/>
          </a:bodyPr>
          <a:lstStyle/>
          <a:p>
            <a:r>
              <a:rPr lang="en-AU" sz="4400" dirty="0" smtClean="0">
                <a:solidFill>
                  <a:srgbClr val="0070C0"/>
                </a:solidFill>
              </a:rPr>
              <a:t>Health care services</a:t>
            </a:r>
            <a:endParaRPr lang="en-AU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888" y="641783"/>
            <a:ext cx="6172200" cy="63305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Continued attack on health facilities and medical staff, and most health facilities are operating in buildings not designed for health service delivery.</a:t>
            </a:r>
          </a:p>
          <a:p>
            <a:r>
              <a:rPr lang="en-US" dirty="0" smtClean="0"/>
              <a:t>The shortage of specialized medical staff, ambulances, equipment and medical supplies led to an increased number of preventable deaths. </a:t>
            </a:r>
          </a:p>
          <a:p>
            <a:r>
              <a:rPr lang="en-US" dirty="0"/>
              <a:t>E</a:t>
            </a:r>
            <a:r>
              <a:rPr lang="en-US" dirty="0" smtClean="0"/>
              <a:t>xodus of qualified healthcare workers, a 60 per cent drop in local production of pharmaceuticals, and a 50 per cent increase in prices of locally produced pharmaceuticals.</a:t>
            </a:r>
          </a:p>
          <a:p>
            <a:r>
              <a:rPr lang="en-US" dirty="0" smtClean="0"/>
              <a:t>Only 10 per cent of primary health care centers provide basic mental health services.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6816"/>
            <a:ext cx="5389331" cy="3804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482" y="0"/>
            <a:ext cx="1045518" cy="6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6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24791"/>
          </a:xfrm>
        </p:spPr>
        <p:txBody>
          <a:bodyPr>
            <a:normAutofit/>
          </a:bodyPr>
          <a:lstStyle/>
          <a:p>
            <a:r>
              <a:rPr lang="en-AU" sz="4400" dirty="0" smtClean="0">
                <a:solidFill>
                  <a:srgbClr val="0070C0"/>
                </a:solidFill>
              </a:rPr>
              <a:t>Living conditions</a:t>
            </a:r>
            <a:endParaRPr lang="en-AU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767512" cy="59848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Lack of basic services including electricity, fuel, safe drinking water and basic sanitation services lead to increased vulnerability to disease outbreaks.</a:t>
            </a:r>
          </a:p>
          <a:p>
            <a:r>
              <a:rPr lang="en-US" dirty="0" smtClean="0"/>
              <a:t>Living conditions are crowded due to living with host communities, in unfinished buildings or tents with little protection from the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environmental factors (heat in summer and cold in winter). Plus constant movement to safer locations.</a:t>
            </a:r>
          </a:p>
          <a:p>
            <a:r>
              <a:rPr lang="en-US" dirty="0" smtClean="0"/>
              <a:t>Limited access to basic needs - nutritious food, fuel for cooking and heating, livelihoods, education and social support. </a:t>
            </a:r>
          </a:p>
          <a:p>
            <a:r>
              <a:rPr lang="en-US" dirty="0" smtClean="0"/>
              <a:t>Many households have sent male family members to Turkey or Jordan in hope for work and receiving remittances. 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482" y="0"/>
            <a:ext cx="1045518" cy="633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4846"/>
            <a:ext cx="5081155" cy="37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2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Atmeh Women’s and Children's hospital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58674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Covers the need of women and children in the border camps and a radius of up to 80 Km.</a:t>
            </a:r>
          </a:p>
          <a:p>
            <a:pPr marL="0" indent="0">
              <a:buNone/>
            </a:pPr>
            <a:r>
              <a:rPr lang="en-US" dirty="0" smtClean="0"/>
              <a:t>Women’s Health Services include</a:t>
            </a:r>
          </a:p>
          <a:p>
            <a:r>
              <a:rPr lang="en-US" dirty="0" smtClean="0"/>
              <a:t>Comprehensive reproductive health services</a:t>
            </a:r>
          </a:p>
          <a:p>
            <a:r>
              <a:rPr lang="en-US" dirty="0" smtClean="0"/>
              <a:t>Pre and post natal care</a:t>
            </a:r>
          </a:p>
          <a:p>
            <a:r>
              <a:rPr lang="en-US" dirty="0" smtClean="0"/>
              <a:t>Gynecologic surgery</a:t>
            </a:r>
          </a:p>
          <a:p>
            <a:r>
              <a:rPr lang="en-US" dirty="0" smtClean="0"/>
              <a:t>Labour and delivery</a:t>
            </a:r>
          </a:p>
          <a:p>
            <a:r>
              <a:rPr lang="en-US" dirty="0" smtClean="0"/>
              <a:t>In-patient unit with 20 beds</a:t>
            </a:r>
          </a:p>
          <a:p>
            <a:r>
              <a:rPr lang="en-US" dirty="0" smtClean="0"/>
              <a:t>A separate women's outpatient clinic</a:t>
            </a:r>
          </a:p>
          <a:p>
            <a:r>
              <a:rPr lang="en-US" dirty="0" smtClean="0"/>
              <a:t>Staffing includes: a gynecologist, resident doctor, senior midwives and nursing staff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482" y="0"/>
            <a:ext cx="1045518" cy="633845"/>
          </a:xfrm>
          <a:prstGeom prst="rect">
            <a:avLst/>
          </a:prstGeom>
        </p:spPr>
      </p:pic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9800"/>
            <a:ext cx="5775678" cy="3248819"/>
          </a:xfrm>
        </p:spPr>
      </p:pic>
    </p:spTree>
    <p:extLst>
      <p:ext uri="{BB962C8B-B14F-4D97-AF65-F5344CB8AC3E}">
        <p14:creationId xmlns:p14="http://schemas.microsoft.com/office/powerpoint/2010/main" val="266138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Atmeh Hospital cont</a:t>
            </a:r>
            <a:r>
              <a:rPr lang="en-AU" dirty="0" smtClean="0"/>
              <a:t>.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22050"/>
            <a:ext cx="5626100" cy="49292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 Health and pediatric services include</a:t>
            </a:r>
          </a:p>
          <a:p>
            <a:r>
              <a:rPr 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beds for inpatients</a:t>
            </a:r>
          </a:p>
          <a:p>
            <a:r>
              <a:rPr lang="en-US" dirty="0" smtClean="0"/>
              <a:t>The neo-natal unit  with 14 incubators 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3 phototherapy units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utpatient clinic for routine and emergency cases with referral to inpatient ward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IMCI clinic </a:t>
            </a:r>
            <a:endParaRPr lang="en-US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reatment for acute malnutrition</a:t>
            </a:r>
          </a:p>
          <a:p>
            <a:endParaRPr lang="en-US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8" name="Content Placeholder 5"/>
          <p:cNvSpPr>
            <a:spLocks noGrp="1"/>
          </p:cNvSpPr>
          <p:nvPr/>
        </p:nvSpPr>
        <p:spPr>
          <a:xfrm>
            <a:off x="3474027" y="125333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482" y="0"/>
            <a:ext cx="1045518" cy="633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177" y="1522051"/>
            <a:ext cx="5562838" cy="49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M2020 PPT templates_FINAL">
  <a:themeElements>
    <a:clrScheme name="DM2020 Colours">
      <a:dk1>
        <a:srgbClr val="006A97"/>
      </a:dk1>
      <a:lt1>
        <a:srgbClr val="FFFFFF"/>
      </a:lt1>
      <a:dk2>
        <a:srgbClr val="56A0D3"/>
      </a:dk2>
      <a:lt2>
        <a:srgbClr val="FFFFFF"/>
      </a:lt2>
      <a:accent1>
        <a:srgbClr val="006A97"/>
      </a:accent1>
      <a:accent2>
        <a:srgbClr val="56A0D3"/>
      </a:accent2>
      <a:accent3>
        <a:srgbClr val="F78F1E"/>
      </a:accent3>
      <a:accent4>
        <a:srgbClr val="998B7D"/>
      </a:accent4>
      <a:accent5>
        <a:srgbClr val="006A97"/>
      </a:accent5>
      <a:accent6>
        <a:srgbClr val="56A0D3"/>
      </a:accent6>
      <a:hlink>
        <a:srgbClr val="F78F1E"/>
      </a:hlink>
      <a:folHlink>
        <a:srgbClr val="998B7D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EA Disaster Management  PPT templates_FINAL" id="{9728AB42-C47F-4D05-97FB-2C8914045435}" vid="{D29808F8-2BC3-4D4B-B36C-D195876E77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967</Words>
  <Application>Microsoft Office PowerPoint</Application>
  <PresentationFormat>Custom</PresentationFormat>
  <Paragraphs>104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DM2020 PPT templates_FINAL</vt:lpstr>
      <vt:lpstr>Health of Women, Adolescents and Children in Aleppo &amp; Idleb Governorates </vt:lpstr>
      <vt:lpstr>World Vision Turkey in partnership with Syrians</vt:lpstr>
      <vt:lpstr>Health needs women, adolescents and children</vt:lpstr>
      <vt:lpstr>Nutrition 2016 </vt:lpstr>
      <vt:lpstr>SRH issues</vt:lpstr>
      <vt:lpstr>Health care services</vt:lpstr>
      <vt:lpstr>Living conditions</vt:lpstr>
      <vt:lpstr>Atmeh Women’s and Children's hospital</vt:lpstr>
      <vt:lpstr>Atmeh Hospital cont. </vt:lpstr>
      <vt:lpstr>WV interventions in Northern Syria</vt:lpstr>
      <vt:lpstr>WAYCS</vt:lpstr>
      <vt:lpstr>WAYCS continued</vt:lpstr>
      <vt:lpstr>Challenges</vt:lpstr>
      <vt:lpstr>Thankyou for listening </vt:lpstr>
    </vt:vector>
  </TitlesOfParts>
  <Company>World Vision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Beck</dc:creator>
  <cp:lastModifiedBy>Sarah Crass</cp:lastModifiedBy>
  <cp:revision>41</cp:revision>
  <cp:lastPrinted>2016-10-18T02:59:31Z</cp:lastPrinted>
  <dcterms:created xsi:type="dcterms:W3CDTF">2016-10-12T20:28:36Z</dcterms:created>
  <dcterms:modified xsi:type="dcterms:W3CDTF">2016-10-18T15:35:32Z</dcterms:modified>
</cp:coreProperties>
</file>