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6" r:id="rId5"/>
    <p:sldId id="289" r:id="rId6"/>
    <p:sldId id="294" r:id="rId7"/>
    <p:sldId id="276" r:id="rId8"/>
    <p:sldId id="299" r:id="rId9"/>
    <p:sldId id="290" r:id="rId10"/>
    <p:sldId id="330" r:id="rId11"/>
    <p:sldId id="285" r:id="rId12"/>
    <p:sldId id="298" r:id="rId13"/>
    <p:sldId id="305" r:id="rId14"/>
    <p:sldId id="331" r:id="rId15"/>
    <p:sldId id="303" r:id="rId16"/>
    <p:sldId id="304" r:id="rId17"/>
    <p:sldId id="307" r:id="rId18"/>
    <p:sldId id="332" r:id="rId19"/>
    <p:sldId id="306" r:id="rId20"/>
    <p:sldId id="320" r:id="rId21"/>
    <p:sldId id="291" r:id="rId22"/>
    <p:sldId id="296" r:id="rId23"/>
    <p:sldId id="325" r:id="rId24"/>
    <p:sldId id="333" r:id="rId25"/>
    <p:sldId id="326" r:id="rId26"/>
    <p:sldId id="328" r:id="rId27"/>
    <p:sldId id="312" r:id="rId28"/>
    <p:sldId id="308" r:id="rId29"/>
    <p:sldId id="313" r:id="rId30"/>
    <p:sldId id="314" r:id="rId31"/>
    <p:sldId id="309" r:id="rId32"/>
    <p:sldId id="310" r:id="rId33"/>
    <p:sldId id="329" r:id="rId34"/>
    <p:sldId id="316" r:id="rId35"/>
    <p:sldId id="315" r:id="rId36"/>
    <p:sldId id="323" r:id="rId37"/>
    <p:sldId id="322" r:id="rId38"/>
    <p:sldId id="324" r:id="rId39"/>
    <p:sldId id="317" r:id="rId40"/>
    <p:sldId id="334"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5897D"/>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4673" autoAdjust="0"/>
  </p:normalViewPr>
  <p:slideViewPr>
    <p:cSldViewPr>
      <p:cViewPr>
        <p:scale>
          <a:sx n="60" d="100"/>
          <a:sy n="60" d="100"/>
        </p:scale>
        <p:origin x="-1194" y="-7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972CA44D-3234-428D-AED6-49DD8CEDAF18}" type="datetimeFigureOut">
              <a:rPr lang="en-US"/>
              <a:pPr/>
              <a:t>3/23/2015</a:t>
            </a:fld>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BCDE16CD-AC0E-42A2-BC65-E2C9A2A27448}" type="slidenum">
              <a:rPr lang="en-US"/>
              <a:pPr/>
              <a:t>‹#›</a:t>
            </a:fld>
            <a:endParaRPr lang="en-US"/>
          </a:p>
        </p:txBody>
      </p:sp>
    </p:spTree>
    <p:extLst>
      <p:ext uri="{BB962C8B-B14F-4D97-AF65-F5344CB8AC3E}">
        <p14:creationId xmlns:p14="http://schemas.microsoft.com/office/powerpoint/2010/main" val="8807557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pPr>
              <a:spcBef>
                <a:spcPct val="0"/>
              </a:spcBef>
            </a:pPr>
            <a:r>
              <a:rPr lang="en-US"/>
              <a:t>I’ll go through one of the problem stories with you. This would be in the form of a flip book, with the narrative on the back. We can talk about the drawings themselves afterwards if you’d like. </a:t>
            </a:r>
          </a:p>
          <a:p>
            <a:pPr>
              <a:spcBef>
                <a:spcPct val="0"/>
              </a:spcBef>
            </a:pPr>
            <a:endParaRPr lang="en-US"/>
          </a:p>
          <a:p>
            <a:pPr>
              <a:spcBef>
                <a:spcPct val="0"/>
              </a:spcBef>
            </a:pPr>
            <a:r>
              <a:rPr lang="en-US"/>
              <a:t>Clara esta embarazada. Empieza su dia molendo su maiz. Su olla esta lista para que pueda cocinar la comida para el dia. </a:t>
            </a:r>
          </a:p>
          <a:p>
            <a:pPr>
              <a:spcBef>
                <a:spcPct val="0"/>
              </a:spcBef>
            </a:pPr>
            <a:endParaRPr lang="en-US"/>
          </a:p>
          <a:p>
            <a:pPr>
              <a:spcBef>
                <a:spcPct val="0"/>
              </a:spcBef>
            </a:pPr>
            <a:endParaRPr lang="en-US"/>
          </a:p>
          <a:p>
            <a:pPr>
              <a:spcBef>
                <a:spcPct val="0"/>
              </a:spcBef>
            </a:pPr>
            <a:r>
              <a:rPr lang="en-US"/>
              <a:t>Biba is pregnant. She starts her day by grinding her maize. Her cooking pot is ready so she can begin to prepare food for the day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83E02-1805-4F5F-8628-5EF512F84525}" type="slidenum">
              <a:rPr lang="en-US" smtClean="0"/>
              <a:pPr/>
              <a:t>33</a:t>
            </a:fld>
            <a:endParaRPr lang="en-US"/>
          </a:p>
        </p:txBody>
      </p:sp>
    </p:spTree>
    <p:extLst>
      <p:ext uri="{BB962C8B-B14F-4D97-AF65-F5344CB8AC3E}">
        <p14:creationId xmlns:p14="http://schemas.microsoft.com/office/powerpoint/2010/main" val="1741646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83E02-1805-4F5F-8628-5EF512F84525}" type="slidenum">
              <a:rPr lang="en-US" smtClean="0"/>
              <a:pPr/>
              <a:t>35</a:t>
            </a:fld>
            <a:endParaRPr lang="en-US"/>
          </a:p>
        </p:txBody>
      </p:sp>
    </p:spTree>
    <p:extLst>
      <p:ext uri="{BB962C8B-B14F-4D97-AF65-F5344CB8AC3E}">
        <p14:creationId xmlns:p14="http://schemas.microsoft.com/office/powerpoint/2010/main" val="3207226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srcRect l="827" b="17743"/>
          <a:stretch>
            <a:fillRect/>
          </a:stretch>
        </p:blipFill>
        <p:spPr bwMode="auto">
          <a:xfrm>
            <a:off x="0" y="1447800"/>
            <a:ext cx="9144000" cy="5410200"/>
          </a:xfrm>
          <a:prstGeom prst="rect">
            <a:avLst/>
          </a:prstGeom>
          <a:noFill/>
          <a:ln w="9525">
            <a:noFill/>
            <a:miter lim="800000"/>
            <a:headEnd/>
            <a:tailEnd/>
          </a:ln>
        </p:spPr>
      </p:pic>
      <p:pic>
        <p:nvPicPr>
          <p:cNvPr id="5" name="Picture 7"/>
          <p:cNvPicPr>
            <a:picLocks noChangeAspect="1"/>
          </p:cNvPicPr>
          <p:nvPr/>
        </p:nvPicPr>
        <p:blipFill>
          <a:blip r:embed="rId3" cstate="print"/>
          <a:srcRect r="-833"/>
          <a:stretch>
            <a:fillRect/>
          </a:stretch>
        </p:blipFill>
        <p:spPr bwMode="auto">
          <a:xfrm>
            <a:off x="0" y="6364288"/>
            <a:ext cx="9220200" cy="493712"/>
          </a:xfrm>
          <a:prstGeom prst="rect">
            <a:avLst/>
          </a:prstGeom>
          <a:noFill/>
          <a:ln w="9525">
            <a:noFill/>
            <a:miter lim="800000"/>
            <a:headEnd/>
            <a:tailEnd/>
          </a:ln>
        </p:spPr>
      </p:pic>
      <p:pic>
        <p:nvPicPr>
          <p:cNvPr id="6" name="Picture 8"/>
          <p:cNvPicPr>
            <a:picLocks noChangeAspect="1"/>
          </p:cNvPicPr>
          <p:nvPr/>
        </p:nvPicPr>
        <p:blipFill>
          <a:blip r:embed="rId4" cstate="print"/>
          <a:srcRect/>
          <a:stretch>
            <a:fillRect/>
          </a:stretch>
        </p:blipFill>
        <p:spPr bwMode="auto">
          <a:xfrm>
            <a:off x="7372350" y="33338"/>
            <a:ext cx="1771650" cy="804862"/>
          </a:xfrm>
          <a:prstGeom prst="rect">
            <a:avLst/>
          </a:prstGeom>
          <a:noFill/>
          <a:ln w="9525">
            <a:noFill/>
            <a:miter lim="800000"/>
            <a:headEnd/>
            <a:tailEnd/>
          </a:ln>
        </p:spPr>
      </p:pic>
      <p:cxnSp>
        <p:nvCxnSpPr>
          <p:cNvPr id="7" name="Straight Connector 6"/>
          <p:cNvCxnSpPr/>
          <p:nvPr/>
        </p:nvCxnSpPr>
        <p:spPr>
          <a:xfrm>
            <a:off x="369888" y="762000"/>
            <a:ext cx="6335712"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58763" y="693738"/>
            <a:ext cx="6675437" cy="830262"/>
          </a:xfrm>
          <a:prstGeom prst="rect">
            <a:avLst/>
          </a:prstGeom>
        </p:spPr>
        <p:txBody>
          <a:bodyPr>
            <a:spAutoFit/>
          </a:bodyPr>
          <a:lstStyle/>
          <a:p>
            <a:pPr fontAlgn="auto">
              <a:spcBef>
                <a:spcPts val="0"/>
              </a:spcBef>
              <a:spcAft>
                <a:spcPts val="0"/>
              </a:spcAft>
              <a:defRPr/>
            </a:pPr>
            <a:r>
              <a:rPr lang="en-US" sz="4800" dirty="0">
                <a:latin typeface="Gill Sans MT" pitchFamily="34" charset="0"/>
                <a:cs typeface="+mn-cs"/>
              </a:rPr>
              <a:t>Global Health and WASH</a:t>
            </a:r>
          </a:p>
        </p:txBody>
      </p:sp>
      <p:sp>
        <p:nvSpPr>
          <p:cNvPr id="9" name="Rectangle 8"/>
          <p:cNvSpPr/>
          <p:nvPr/>
        </p:nvSpPr>
        <p:spPr>
          <a:xfrm>
            <a:off x="0" y="6411913"/>
            <a:ext cx="9144000" cy="369887"/>
          </a:xfrm>
          <a:prstGeom prst="rect">
            <a:avLst/>
          </a:prstGeom>
        </p:spPr>
        <p:txBody>
          <a:bodyPr>
            <a:spAutoFit/>
          </a:bodyPr>
          <a:lstStyle/>
          <a:p>
            <a:pPr algn="ctr" fontAlgn="auto">
              <a:spcBef>
                <a:spcPts val="0"/>
              </a:spcBef>
              <a:spcAft>
                <a:spcPts val="0"/>
              </a:spcAft>
              <a:defRPr/>
            </a:pPr>
            <a:r>
              <a:rPr lang="en-US" dirty="0">
                <a:solidFill>
                  <a:schemeClr val="bg1"/>
                </a:solidFill>
                <a:latin typeface="Gill Sans MT" pitchFamily="34" charset="0"/>
                <a:cs typeface="+mn-cs"/>
              </a:rPr>
              <a:t>Working in maternal and child health, nutrition, HIV and AIDS, and water, sanitation and hygiene</a:t>
            </a:r>
          </a:p>
        </p:txBody>
      </p:sp>
      <p:sp>
        <p:nvSpPr>
          <p:cNvPr id="3" name="Subtitle 2"/>
          <p:cNvSpPr>
            <a:spLocks noGrp="1"/>
          </p:cNvSpPr>
          <p:nvPr>
            <p:ph type="subTitle" idx="1"/>
          </p:nvPr>
        </p:nvSpPr>
        <p:spPr>
          <a:xfrm>
            <a:off x="2743200" y="1447800"/>
            <a:ext cx="6400800" cy="1752600"/>
          </a:xfrm>
        </p:spPr>
        <p:txBody>
          <a:bodyPr/>
          <a:lstStyle>
            <a:lvl1pPr marL="0" indent="0" algn="l">
              <a:buNone/>
              <a:defRPr>
                <a:solidFill>
                  <a:schemeClr val="bg1"/>
                </a:solidFill>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7F5D8-7789-46C6-99AF-0192C79A2E22}" type="datetimeFigureOut">
              <a:rPr lang="en-US" smtClean="0"/>
              <a:pPr/>
              <a:t>3/23/2015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8F299-1A19-4701-98A6-0C6C03DE72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4C10BD-7D61-48AC-8FF7-3F3D7B9252FB}" type="datetimeFigureOut">
              <a:rPr lang="en-US" smtClean="0"/>
              <a:pPr/>
              <a:t>3/23/2015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2D8C3-2D8A-4778-A387-6D7BC30B0C72}" type="slidenum">
              <a:rPr lang="en-US" smtClean="0"/>
              <a:pPr/>
              <a:t>‹#›</a:t>
            </a:fld>
            <a:endParaRPr lang="en-US"/>
          </a:p>
        </p:txBody>
      </p:sp>
    </p:spTree>
    <p:extLst>
      <p:ext uri="{BB962C8B-B14F-4D97-AF65-F5344CB8AC3E}">
        <p14:creationId xmlns:p14="http://schemas.microsoft.com/office/powerpoint/2010/main" val="2617993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0A7297-ED8B-41E0-A768-A0B5F8843E85}" type="datetimeFigureOut">
              <a:rPr lang="en-AU" smtClean="0"/>
              <a:pPr/>
              <a:t>23/03/2015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3224E7-40D0-4AAC-83C1-9566657DC44E}"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p:cNvPicPr>
            <a:picLocks noChangeAspect="1"/>
          </p:cNvPicPr>
          <p:nvPr/>
        </p:nvPicPr>
        <p:blipFill>
          <a:blip r:embed="rId2" cstate="print"/>
          <a:srcRect l="827" b="23537"/>
          <a:stretch>
            <a:fillRect/>
          </a:stretch>
        </p:blipFill>
        <p:spPr bwMode="auto">
          <a:xfrm>
            <a:off x="0" y="1844675"/>
            <a:ext cx="9144000" cy="5029200"/>
          </a:xfrm>
          <a:prstGeom prst="rect">
            <a:avLst/>
          </a:prstGeom>
          <a:noFill/>
          <a:ln w="9525">
            <a:noFill/>
            <a:miter lim="800000"/>
            <a:headEnd/>
            <a:tailEnd/>
          </a:ln>
        </p:spPr>
      </p:pic>
      <p:pic>
        <p:nvPicPr>
          <p:cNvPr id="3" name="Picture 7"/>
          <p:cNvPicPr>
            <a:picLocks noChangeAspect="1"/>
          </p:cNvPicPr>
          <p:nvPr/>
        </p:nvPicPr>
        <p:blipFill>
          <a:blip r:embed="rId3" cstate="print"/>
          <a:srcRect r="-833"/>
          <a:stretch>
            <a:fillRect/>
          </a:stretch>
        </p:blipFill>
        <p:spPr bwMode="auto">
          <a:xfrm>
            <a:off x="0" y="6380163"/>
            <a:ext cx="9220200" cy="493712"/>
          </a:xfrm>
          <a:prstGeom prst="rect">
            <a:avLst/>
          </a:prstGeom>
          <a:noFill/>
          <a:ln w="9525">
            <a:noFill/>
            <a:miter lim="800000"/>
            <a:headEnd/>
            <a:tailEnd/>
          </a:ln>
        </p:spPr>
      </p:pic>
      <p:sp>
        <p:nvSpPr>
          <p:cNvPr id="4" name="Rectangle 3"/>
          <p:cNvSpPr/>
          <p:nvPr/>
        </p:nvSpPr>
        <p:spPr>
          <a:xfrm>
            <a:off x="0" y="6411913"/>
            <a:ext cx="9144000" cy="369887"/>
          </a:xfrm>
          <a:prstGeom prst="rect">
            <a:avLst/>
          </a:prstGeom>
        </p:spPr>
        <p:txBody>
          <a:bodyPr>
            <a:spAutoFit/>
          </a:bodyPr>
          <a:lstStyle/>
          <a:p>
            <a:pPr algn="ctr" fontAlgn="auto">
              <a:spcBef>
                <a:spcPts val="0"/>
              </a:spcBef>
              <a:spcAft>
                <a:spcPts val="0"/>
              </a:spcAft>
              <a:defRPr/>
            </a:pPr>
            <a:r>
              <a:rPr lang="en-US" dirty="0">
                <a:solidFill>
                  <a:schemeClr val="bg1"/>
                </a:solidFill>
                <a:latin typeface="Gill Sans MT" pitchFamily="34" charset="0"/>
                <a:cs typeface="+mn-cs"/>
              </a:rPr>
              <a:t>Working in maternal and child health, nutrition, HIV and AIDS, and water, sanitation and hygiene</a:t>
            </a:r>
          </a:p>
        </p:txBody>
      </p:sp>
      <p:sp>
        <p:nvSpPr>
          <p:cNvPr id="5" name="Rectangle 4"/>
          <p:cNvSpPr/>
          <p:nvPr/>
        </p:nvSpPr>
        <p:spPr>
          <a:xfrm>
            <a:off x="258763" y="304800"/>
            <a:ext cx="3681412" cy="831850"/>
          </a:xfrm>
          <a:prstGeom prst="rect">
            <a:avLst/>
          </a:prstGeom>
        </p:spPr>
        <p:txBody>
          <a:bodyPr>
            <a:spAutoFit/>
          </a:bodyPr>
          <a:lstStyle/>
          <a:p>
            <a:pPr algn="ctr" fontAlgn="auto">
              <a:spcBef>
                <a:spcPts val="0"/>
              </a:spcBef>
              <a:spcAft>
                <a:spcPts val="0"/>
              </a:spcAft>
              <a:defRPr/>
            </a:pPr>
            <a:r>
              <a:rPr lang="en-US" sz="4800" dirty="0">
                <a:latin typeface="Gill Sans MT" pitchFamily="34" charset="0"/>
                <a:cs typeface="+mn-cs"/>
              </a:rPr>
              <a:t>Global Health</a:t>
            </a:r>
          </a:p>
        </p:txBody>
      </p:sp>
      <p:cxnSp>
        <p:nvCxnSpPr>
          <p:cNvPr id="6" name="Straight Connector 5"/>
          <p:cNvCxnSpPr/>
          <p:nvPr/>
        </p:nvCxnSpPr>
        <p:spPr>
          <a:xfrm>
            <a:off x="369888" y="388938"/>
            <a:ext cx="3532187"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pic>
        <p:nvPicPr>
          <p:cNvPr id="7" name="Picture 11"/>
          <p:cNvPicPr>
            <a:picLocks noChangeAspect="1"/>
          </p:cNvPicPr>
          <p:nvPr/>
        </p:nvPicPr>
        <p:blipFill>
          <a:blip r:embed="rId4" cstate="print"/>
          <a:srcRect/>
          <a:stretch>
            <a:fillRect/>
          </a:stretch>
        </p:blipFill>
        <p:spPr bwMode="auto">
          <a:xfrm>
            <a:off x="8001000" y="152400"/>
            <a:ext cx="990600" cy="1490663"/>
          </a:xfrm>
          <a:prstGeom prst="rect">
            <a:avLst/>
          </a:prstGeom>
          <a:noFill/>
          <a:ln w="9525">
            <a:noFill/>
            <a:miter lim="800000"/>
            <a:headEnd/>
            <a:tailEnd/>
          </a:ln>
        </p:spPr>
      </p:pic>
      <p:sp>
        <p:nvSpPr>
          <p:cNvPr id="8" name="Rectangle 7"/>
          <p:cNvSpPr/>
          <p:nvPr/>
        </p:nvSpPr>
        <p:spPr>
          <a:xfrm>
            <a:off x="369888" y="922338"/>
            <a:ext cx="3570287" cy="830262"/>
          </a:xfrm>
          <a:prstGeom prst="rect">
            <a:avLst/>
          </a:prstGeom>
        </p:spPr>
        <p:txBody>
          <a:bodyPr>
            <a:spAutoFit/>
          </a:bodyPr>
          <a:lstStyle/>
          <a:p>
            <a:pPr algn="ctr" fontAlgn="auto">
              <a:spcBef>
                <a:spcPts val="0"/>
              </a:spcBef>
              <a:spcAft>
                <a:spcPts val="0"/>
              </a:spcAft>
              <a:defRPr/>
            </a:pPr>
            <a:r>
              <a:rPr lang="en-US" sz="4800" dirty="0">
                <a:latin typeface="Gill Sans MT" pitchFamily="34" charset="0"/>
                <a:cs typeface="+mn-cs"/>
              </a:rPr>
              <a:t>and WASH</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4" name="Straight Connector 3"/>
          <p:cNvCxnSpPr/>
          <p:nvPr/>
        </p:nvCxnSpPr>
        <p:spPr>
          <a:xfrm>
            <a:off x="228600" y="388938"/>
            <a:ext cx="8686800"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8600" y="6400800"/>
            <a:ext cx="8686800" cy="0"/>
          </a:xfrm>
          <a:prstGeom prst="line">
            <a:avLst/>
          </a:prstGeom>
          <a:ln w="6350">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 y="6400800"/>
            <a:ext cx="8686800" cy="338138"/>
          </a:xfrm>
          <a:prstGeom prst="rect">
            <a:avLst/>
          </a:prstGeom>
        </p:spPr>
        <p:txBody>
          <a:bodyPr>
            <a:spAutoFit/>
          </a:bodyPr>
          <a:lstStyle/>
          <a:p>
            <a:pPr algn="ctr" fontAlgn="auto">
              <a:spcBef>
                <a:spcPts val="0"/>
              </a:spcBef>
              <a:spcAft>
                <a:spcPts val="0"/>
              </a:spcAft>
              <a:defRPr/>
            </a:pPr>
            <a:r>
              <a:rPr lang="en-US" sz="1600" dirty="0">
                <a:solidFill>
                  <a:srgbClr val="95897D"/>
                </a:solidFill>
                <a:latin typeface="Gill Sans MT" pitchFamily="34" charset="0"/>
                <a:cs typeface="+mn-cs"/>
              </a:rPr>
              <a:t>EMPOWER, EQUIP, ADVOCATE</a:t>
            </a:r>
          </a:p>
        </p:txBody>
      </p:sp>
      <p:sp>
        <p:nvSpPr>
          <p:cNvPr id="9" name="Rectangle 8"/>
          <p:cNvSpPr/>
          <p:nvPr/>
        </p:nvSpPr>
        <p:spPr>
          <a:xfrm>
            <a:off x="228600" y="119063"/>
            <a:ext cx="8686800" cy="338137"/>
          </a:xfrm>
          <a:prstGeom prst="rect">
            <a:avLst/>
          </a:prstGeom>
        </p:spPr>
        <p:txBody>
          <a:bodyPr>
            <a:spAutoFit/>
          </a:bodyPr>
          <a:lstStyle/>
          <a:p>
            <a:pPr algn="ctr" fontAlgn="auto">
              <a:spcBef>
                <a:spcPts val="0"/>
              </a:spcBef>
              <a:spcAft>
                <a:spcPts val="0"/>
              </a:spcAft>
              <a:defRPr/>
            </a:pPr>
            <a:r>
              <a:rPr lang="en-US" sz="1600" dirty="0">
                <a:solidFill>
                  <a:srgbClr val="95897D"/>
                </a:solidFill>
                <a:latin typeface="Gill Sans MT" pitchFamily="34" charset="0"/>
                <a:cs typeface="+mn-cs"/>
              </a:rPr>
              <a:t>GLOBAL HEALTH &amp; WASH</a:t>
            </a:r>
          </a:p>
        </p:txBody>
      </p:sp>
      <p:sp>
        <p:nvSpPr>
          <p:cNvPr id="7" name="Content Placeholder 2"/>
          <p:cNvSpPr>
            <a:spLocks noGrp="1"/>
          </p:cNvSpPr>
          <p:nvPr>
            <p:ph sz="half" idx="13"/>
          </p:nvPr>
        </p:nvSpPr>
        <p:spPr>
          <a:xfrm>
            <a:off x="381000" y="533400"/>
            <a:ext cx="8382000" cy="533400"/>
          </a:xfrm>
        </p:spPr>
        <p:txBody>
          <a:bodyPr/>
          <a:lstStyle>
            <a:lvl1pPr marL="0" indent="0">
              <a:buFontTx/>
              <a:buNone/>
              <a:defRPr sz="2800" baseline="0">
                <a:solidFill>
                  <a:srgbClr val="95897D"/>
                </a:solidFill>
                <a:latin typeface="Gill Sans MT"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2"/>
          <p:cNvSpPr>
            <a:spLocks noGrp="1"/>
          </p:cNvSpPr>
          <p:nvPr>
            <p:ph sz="half" idx="14"/>
          </p:nvPr>
        </p:nvSpPr>
        <p:spPr>
          <a:xfrm>
            <a:off x="381000" y="1219200"/>
            <a:ext cx="8382000" cy="4953000"/>
          </a:xfrm>
        </p:spPr>
        <p:txBody>
          <a:bodyPr/>
          <a:lstStyle>
            <a:lvl1pPr marL="342900" indent="-342900" rtl="0">
              <a:buFont typeface="Courier New" pitchFamily="49" charset="0"/>
              <a:buChar char="o"/>
              <a:defRPr lang="en-US" sz="2400" b="0" i="0" u="none" strike="noStrike" baseline="0" smtClean="0">
                <a:latin typeface="Gill Sans MT" pitchFamily="34" charset="0"/>
              </a:defRPr>
            </a:lvl1pPr>
            <a:lvl2pPr>
              <a:defRPr sz="2400">
                <a:latin typeface="Gill Sans MT" pitchFamily="34" charset="0"/>
              </a:defRPr>
            </a:lvl2pPr>
            <a:lvl3pPr>
              <a:defRPr sz="2000">
                <a:latin typeface="Gill Sans MT" pitchFamily="34" charset="0"/>
              </a:defRPr>
            </a:lvl3pPr>
            <a:lvl4pPr>
              <a:defRPr sz="1800">
                <a:latin typeface="Gill Sans MT" pitchFamily="34" charset="0"/>
              </a:defRPr>
            </a:lvl4pPr>
            <a:lvl5pPr>
              <a:defRPr sz="1800">
                <a:latin typeface="Gill Sans MT"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58B88E-AF34-4169-BB7B-596A2506E054}" type="datetimeFigureOut">
              <a:rPr lang="en-US"/>
              <a:pPr>
                <a:defRPr/>
              </a:pPr>
              <a:t>3/23/2015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A59DFB-1252-4687-8045-87700FFD82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523416-132C-4D6F-8DDD-6CCA550B5115}" type="datetimeFigureOut">
              <a:rPr lang="en-US"/>
              <a:pPr>
                <a:defRPr/>
              </a:pPr>
              <a:t>3/23/2015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741DEAF-21D1-4B10-AB23-CFB99B2CEE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2663DA-5584-4F42-B803-4AFE07C5AB3C}" type="datetimeFigureOut">
              <a:rPr lang="en-US"/>
              <a:pPr>
                <a:defRPr/>
              </a:pPr>
              <a:t>3/23/2015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7EBE52-011E-429B-B8CA-BE6738814CA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4BF043-9229-42C5-8C8C-A0EC5A92B4DB}" type="datetimeFigureOut">
              <a:rPr lang="en-US"/>
              <a:pPr>
                <a:defRPr/>
              </a:pPr>
              <a:t>3/23/2015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55853-69EF-4A24-9BD1-E0E0581FA4F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8E57D3-A1A0-4CE2-8DAC-C79D7B83710A}" type="datetimeFigureOut">
              <a:rPr lang="en-US"/>
              <a:pPr>
                <a:defRPr/>
              </a:pPr>
              <a:t>3/23/2015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9A6865-C531-4A51-A6A4-1834CC5DBA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2B55CE-8A6D-4C57-8DAE-68092AD7E3FD}" type="datetimeFigureOut">
              <a:rPr lang="en-US"/>
              <a:pPr>
                <a:defRPr/>
              </a:pPr>
              <a:t>3/23/2015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FD406F-FF36-4353-B922-B1910B37D1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71DB8EA-DB66-4892-B45B-ACD4690E36AF}" type="datetimeFigureOut">
              <a:rPr lang="en-US"/>
              <a:pPr>
                <a:defRPr/>
              </a:pPr>
              <a:t>3/23/2015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9C987DE-341A-49AF-9763-81A0700764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81" r:id="rId4"/>
    <p:sldLayoutId id="2147483682" r:id="rId5"/>
    <p:sldLayoutId id="2147483683" r:id="rId6"/>
    <p:sldLayoutId id="2147483684" r:id="rId7"/>
    <p:sldLayoutId id="2147483685" r:id="rId8"/>
    <p:sldLayoutId id="2147483686" r:id="rId9"/>
    <p:sldLayoutId id="2147483691" r:id="rId10"/>
    <p:sldLayoutId id="2147483692" r:id="rId11"/>
    <p:sldLayoutId id="2147483693"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wvcentral.org/community/health/Pages/CCM.aspx" TargetMode="External"/><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hyperlink" Target="https://www.wvcentral.org/community/health/HNH%20Wiki/Community%20Case%20Management%20Toolkit.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wvcentral.org/community/health/Documents/CCM%20Essentials%20-%20Guide.pdf" TargetMode="External"/><Relationship Id="rId7" Type="http://schemas.openxmlformats.org/officeDocument/2006/relationships/hyperlink" Target="http://www.who.int/workforcealliance/knowledge/toolkit/50.pdf" TargetMode="External"/><Relationship Id="rId2" Type="http://schemas.openxmlformats.org/officeDocument/2006/relationships/hyperlink" Target="https://www.wvcentral.org/community/health/Documents/CHW%20AIM%20April%202013.pdf" TargetMode="External"/><Relationship Id="rId1" Type="http://schemas.openxmlformats.org/officeDocument/2006/relationships/slideLayout" Target="../slideLayouts/slideLayout3.xml"/><Relationship Id="rId6" Type="http://schemas.openxmlformats.org/officeDocument/2006/relationships/hyperlink" Target="http://sc4ccm.jsi.com/tools-publications/supply-chain-and-ccm-resources/" TargetMode="External"/><Relationship Id="rId11" Type="http://schemas.openxmlformats.org/officeDocument/2006/relationships/image" Target="../media/image16.png"/><Relationship Id="rId5" Type="http://schemas.openxmlformats.org/officeDocument/2006/relationships/hyperlink" Target="http://ccmcentral.com/" TargetMode="External"/><Relationship Id="rId10" Type="http://schemas.openxmlformats.org/officeDocument/2006/relationships/image" Target="../media/image15.png"/><Relationship Id="rId4" Type="http://schemas.openxmlformats.org/officeDocument/2006/relationships/hyperlink" Target="https://www.wvcentral.org/community/health/Documents/CCM%20Toolbox%20-%20Save%20the%20Child.pdf" TargetMode="External"/><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2438400" y="1447800"/>
            <a:ext cx="6705600" cy="1752600"/>
          </a:xfrm>
        </p:spPr>
        <p:txBody>
          <a:bodyPr/>
          <a:lstStyle/>
          <a:p>
            <a:pPr eaLnBrk="1" hangingPunct="1">
              <a:lnSpc>
                <a:spcPct val="80000"/>
              </a:lnSpc>
            </a:pPr>
            <a:r>
              <a:rPr lang="en-US" sz="3600" b="1" dirty="0" smtClean="0"/>
              <a:t>iCCM Project Model Orientation Series</a:t>
            </a:r>
          </a:p>
          <a:p>
            <a:pPr eaLnBrk="1" hangingPunct="1">
              <a:lnSpc>
                <a:spcPct val="80000"/>
              </a:lnSpc>
            </a:pPr>
            <a:r>
              <a:rPr lang="en-US" sz="3600" b="1" dirty="0" smtClean="0"/>
              <a:t> July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ontent Placeholder 66"/>
          <p:cNvSpPr>
            <a:spLocks noGrp="1"/>
          </p:cNvSpPr>
          <p:nvPr>
            <p:ph sz="half" idx="13"/>
          </p:nvPr>
        </p:nvSpPr>
        <p:spPr/>
        <p:txBody>
          <a:bodyPr/>
          <a:lstStyle/>
          <a:p>
            <a:r>
              <a:rPr lang="en-GB" dirty="0" smtClean="0"/>
              <a:t> Target groups for iCCM interventions</a:t>
            </a:r>
            <a:endParaRPr lang="en-GB" dirty="0"/>
          </a:p>
        </p:txBody>
      </p:sp>
      <p:sp>
        <p:nvSpPr>
          <p:cNvPr id="68" name="Content Placeholder 67"/>
          <p:cNvSpPr>
            <a:spLocks noGrp="1"/>
          </p:cNvSpPr>
          <p:nvPr>
            <p:ph sz="half" idx="14"/>
          </p:nvPr>
        </p:nvSpPr>
        <p:spPr>
          <a:xfrm>
            <a:off x="381000" y="1219200"/>
            <a:ext cx="8511480" cy="4953000"/>
          </a:xfrm>
        </p:spPr>
        <p:txBody>
          <a:bodyPr/>
          <a:lstStyle/>
          <a:p>
            <a:pPr lvl="0">
              <a:buFont typeface="Arial" pitchFamily="34" charset="0"/>
              <a:buChar char="•"/>
              <a:defRPr/>
            </a:pPr>
            <a:r>
              <a:rPr lang="en-US" sz="2000" dirty="0"/>
              <a:t>Population </a:t>
            </a:r>
            <a:r>
              <a:rPr lang="en-US" sz="2000" dirty="0" smtClean="0"/>
              <a:t>living </a:t>
            </a:r>
            <a:r>
              <a:rPr lang="en-US" sz="2000" dirty="0"/>
              <a:t>five kilometers away from health facilities in our ADPs</a:t>
            </a:r>
          </a:p>
          <a:p>
            <a:pPr lvl="0">
              <a:buFont typeface="Arial" pitchFamily="34" charset="0"/>
              <a:buChar char="•"/>
              <a:defRPr/>
            </a:pPr>
            <a:r>
              <a:rPr lang="en-US" sz="2000" dirty="0"/>
              <a:t>Poor and vulnerable households (most of these are beyond five kilometers of health facilities)</a:t>
            </a:r>
          </a:p>
          <a:p>
            <a:endParaRPr lang="en-GB" sz="2000" dirty="0"/>
          </a:p>
        </p:txBody>
      </p:sp>
      <p:pic>
        <p:nvPicPr>
          <p:cNvPr id="27650" name="Picture 2" descr="25610242 bytes; 7360 x 4912; Pauline Nanfuka, 25, holding baby Florence, 6 months, talks with VIllage Health Team member, Sara Na"/>
          <p:cNvPicPr>
            <a:picLocks noChangeAspect="1" noChangeArrowheads="1"/>
          </p:cNvPicPr>
          <p:nvPr/>
        </p:nvPicPr>
        <p:blipFill>
          <a:blip r:embed="rId2" cstate="print">
            <a:lum bright="10000"/>
          </a:blip>
          <a:srcRect/>
          <a:stretch>
            <a:fillRect/>
          </a:stretch>
        </p:blipFill>
        <p:spPr bwMode="auto">
          <a:xfrm>
            <a:off x="2843808" y="2179149"/>
            <a:ext cx="6048000" cy="403396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381000" y="533400"/>
            <a:ext cx="3758952" cy="533400"/>
          </a:xfrm>
        </p:spPr>
        <p:txBody>
          <a:bodyPr/>
          <a:lstStyle/>
          <a:p>
            <a:r>
              <a:rPr lang="en-GB" sz="2400" b="1" dirty="0" smtClean="0"/>
              <a:t>360</a:t>
            </a:r>
            <a:r>
              <a:rPr lang="en-GB" sz="2400" b="1" dirty="0" smtClean="0">
                <a:latin typeface="Calibri"/>
                <a:cs typeface="Calibri"/>
              </a:rPr>
              <a:t>⁰ of support: households to </a:t>
            </a:r>
          </a:p>
          <a:p>
            <a:r>
              <a:rPr lang="en-GB" sz="2400" b="1" dirty="0" smtClean="0">
                <a:latin typeface="Calibri"/>
                <a:cs typeface="Calibri"/>
              </a:rPr>
              <a:t>health systems</a:t>
            </a:r>
            <a:endParaRPr lang="en-GB" sz="2400" b="1" dirty="0"/>
          </a:p>
        </p:txBody>
      </p:sp>
      <p:sp>
        <p:nvSpPr>
          <p:cNvPr id="3" name="Content Placeholder 2"/>
          <p:cNvSpPr>
            <a:spLocks noGrp="1"/>
          </p:cNvSpPr>
          <p:nvPr>
            <p:ph sz="half" idx="14"/>
          </p:nvPr>
        </p:nvSpPr>
        <p:spPr>
          <a:xfrm>
            <a:off x="381000" y="2060848"/>
            <a:ext cx="4046984" cy="4111352"/>
          </a:xfrm>
        </p:spPr>
        <p:txBody>
          <a:bodyPr/>
          <a:lstStyle/>
          <a:p>
            <a:r>
              <a:rPr lang="en-GB" sz="2000" dirty="0"/>
              <a:t>Family support </a:t>
            </a:r>
          </a:p>
          <a:p>
            <a:r>
              <a:rPr lang="en-GB" sz="2000" dirty="0"/>
              <a:t>Demand</a:t>
            </a:r>
          </a:p>
          <a:p>
            <a:r>
              <a:rPr lang="en-GB" sz="2000" dirty="0"/>
              <a:t>Preventive practices</a:t>
            </a:r>
          </a:p>
          <a:p>
            <a:r>
              <a:rPr lang="en-GB" sz="2000" dirty="0" smtClean="0"/>
              <a:t>Community systems</a:t>
            </a:r>
          </a:p>
          <a:p>
            <a:r>
              <a:rPr lang="en-GB" sz="2000" dirty="0" smtClean="0"/>
              <a:t>Supply chains</a:t>
            </a:r>
          </a:p>
          <a:p>
            <a:r>
              <a:rPr lang="en-GB" sz="2000" dirty="0" smtClean="0"/>
              <a:t>Referral, transport and communication</a:t>
            </a:r>
          </a:p>
          <a:p>
            <a:r>
              <a:rPr lang="en-GB" sz="2000" dirty="0" smtClean="0"/>
              <a:t>Training and supervision</a:t>
            </a:r>
          </a:p>
          <a:p>
            <a:r>
              <a:rPr lang="en-GB" sz="2000" dirty="0" smtClean="0"/>
              <a:t>IMCI based facility level secondary management</a:t>
            </a:r>
          </a:p>
          <a:p>
            <a:endParaRPr lang="en-GB" sz="2000" dirty="0"/>
          </a:p>
        </p:txBody>
      </p:sp>
      <p:pic>
        <p:nvPicPr>
          <p:cNvPr id="2050" name="Picture 2"/>
          <p:cNvPicPr>
            <a:picLocks noChangeAspect="1" noChangeArrowheads="1"/>
          </p:cNvPicPr>
          <p:nvPr/>
        </p:nvPicPr>
        <p:blipFill>
          <a:blip r:embed="rId2" cstate="print"/>
          <a:srcRect/>
          <a:stretch>
            <a:fillRect/>
          </a:stretch>
        </p:blipFill>
        <p:spPr bwMode="auto">
          <a:xfrm>
            <a:off x="4391472" y="404664"/>
            <a:ext cx="4752528" cy="61219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WHAT: iCCM Programming Strategy</a:t>
            </a:r>
            <a:endParaRPr lang="en-GB" dirty="0"/>
          </a:p>
        </p:txBody>
      </p:sp>
      <p:sp>
        <p:nvSpPr>
          <p:cNvPr id="4" name="Content Placeholder 1"/>
          <p:cNvSpPr>
            <a:spLocks noGrp="1"/>
          </p:cNvSpPr>
          <p:nvPr>
            <p:ph sz="half" idx="14"/>
          </p:nvPr>
        </p:nvSpPr>
        <p:spPr>
          <a:xfrm>
            <a:off x="381000" y="1219200"/>
            <a:ext cx="6063208" cy="4953000"/>
          </a:xfrm>
        </p:spPr>
        <p:txBody>
          <a:bodyPr>
            <a:normAutofit/>
          </a:bodyPr>
          <a:lstStyle/>
          <a:p>
            <a:r>
              <a:rPr lang="en-US" sz="1800" dirty="0" smtClean="0"/>
              <a:t>Four </a:t>
            </a:r>
            <a:r>
              <a:rPr lang="en-US" sz="1800" dirty="0"/>
              <a:t>building </a:t>
            </a:r>
            <a:r>
              <a:rPr lang="en-US" sz="1800" dirty="0" smtClean="0"/>
              <a:t>blocks</a:t>
            </a:r>
          </a:p>
          <a:p>
            <a:endParaRPr lang="en-US" sz="1800" dirty="0" smtClean="0"/>
          </a:p>
          <a:p>
            <a:pPr marL="514350" lvl="1" indent="-514350" eaLnBrk="1" hangingPunct="1">
              <a:spcBef>
                <a:spcPts val="600"/>
              </a:spcBef>
              <a:spcAft>
                <a:spcPts val="600"/>
              </a:spcAft>
              <a:buFont typeface="+mj-lt"/>
              <a:buAutoNum type="arabicPeriod"/>
            </a:pPr>
            <a:r>
              <a:rPr lang="en-US" sz="1800" b="1" dirty="0" smtClean="0"/>
              <a:t>Access </a:t>
            </a:r>
            <a:r>
              <a:rPr lang="en-US" sz="1800" dirty="0" smtClean="0"/>
              <a:t>(effective access): defined as access to trained providers and to appropriate medicines</a:t>
            </a:r>
          </a:p>
          <a:p>
            <a:pPr marL="514350" lvl="1" indent="-514350" eaLnBrk="1" hangingPunct="1">
              <a:spcBef>
                <a:spcPts val="600"/>
              </a:spcBef>
              <a:spcAft>
                <a:spcPts val="600"/>
              </a:spcAft>
              <a:buFont typeface="+mj-lt"/>
              <a:buAutoNum type="arabicPeriod"/>
            </a:pPr>
            <a:r>
              <a:rPr lang="en-US" sz="1800" b="1" dirty="0" smtClean="0"/>
              <a:t>Quality</a:t>
            </a:r>
            <a:r>
              <a:rPr lang="en-US" sz="1800" dirty="0" smtClean="0"/>
              <a:t>: standard protocols for services delivered, a quality assurance plan based on supervision and refresher trainings</a:t>
            </a:r>
          </a:p>
          <a:p>
            <a:pPr marL="514350" lvl="1" indent="-514350" eaLnBrk="1" hangingPunct="1">
              <a:spcBef>
                <a:spcPts val="600"/>
              </a:spcBef>
              <a:spcAft>
                <a:spcPts val="600"/>
              </a:spcAft>
              <a:buFont typeface="+mj-lt"/>
              <a:buAutoNum type="arabicPeriod"/>
            </a:pPr>
            <a:r>
              <a:rPr lang="en-US" sz="1800" b="1" dirty="0" smtClean="0"/>
              <a:t>Demand: </a:t>
            </a:r>
            <a:r>
              <a:rPr lang="en-US" sz="1800" dirty="0" smtClean="0"/>
              <a:t>CCM increases care seeking behavior by addressing common barriers to care seeking e.g. cost, transport, loss of productive time, and shortened distance</a:t>
            </a:r>
          </a:p>
          <a:p>
            <a:pPr marL="514350" lvl="1" indent="-514350" eaLnBrk="1" hangingPunct="1">
              <a:spcBef>
                <a:spcPts val="600"/>
              </a:spcBef>
              <a:spcAft>
                <a:spcPts val="600"/>
              </a:spcAft>
              <a:buFont typeface="+mj-lt"/>
              <a:buAutoNum type="arabicPeriod"/>
            </a:pPr>
            <a:r>
              <a:rPr lang="en-US" sz="1800" b="1" dirty="0" smtClean="0"/>
              <a:t>National Policy: </a:t>
            </a:r>
            <a:r>
              <a:rPr lang="en-US" sz="1800" dirty="0" smtClean="0"/>
              <a:t>seeking to influence the formulation (and implementation) of national policies that promote ICCM integration and scale up within the health services.</a:t>
            </a:r>
          </a:p>
          <a:p>
            <a:pPr lvl="1" eaLnBrk="1" hangingPunct="1"/>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iCCM Strategic Framework</a:t>
            </a:r>
            <a:endParaRPr lang="en-GB" dirty="0"/>
          </a:p>
        </p:txBody>
      </p:sp>
      <p:grpSp>
        <p:nvGrpSpPr>
          <p:cNvPr id="7" name="Group 6"/>
          <p:cNvGrpSpPr/>
          <p:nvPr/>
        </p:nvGrpSpPr>
        <p:grpSpPr>
          <a:xfrm>
            <a:off x="323528" y="1196752"/>
            <a:ext cx="8434614" cy="918460"/>
            <a:chOff x="0" y="121570"/>
            <a:chExt cx="8434614" cy="918460"/>
          </a:xfrm>
        </p:grpSpPr>
        <p:sp>
          <p:nvSpPr>
            <p:cNvPr id="8" name="Rounded Rectangle 7"/>
            <p:cNvSpPr/>
            <p:nvPr/>
          </p:nvSpPr>
          <p:spPr>
            <a:xfrm>
              <a:off x="0" y="121570"/>
              <a:ext cx="8434614" cy="918460"/>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Rounded Rectangle 4"/>
            <p:cNvSpPr/>
            <p:nvPr/>
          </p:nvSpPr>
          <p:spPr>
            <a:xfrm>
              <a:off x="26901" y="148471"/>
              <a:ext cx="8380812" cy="8646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To reduce mortality among children under 5 from common childhood illnesses by increasing the use of curative and preventive interventions. </a:t>
              </a:r>
              <a:r>
                <a:rPr lang="en-US" sz="2200" kern="1200" dirty="0" smtClean="0"/>
                <a:t> </a:t>
              </a:r>
              <a:endParaRPr lang="en-GB" sz="2200" kern="1200" dirty="0"/>
            </a:p>
          </p:txBody>
        </p:sp>
      </p:grpSp>
      <p:grpSp>
        <p:nvGrpSpPr>
          <p:cNvPr id="10" name="Group 9"/>
          <p:cNvGrpSpPr/>
          <p:nvPr/>
        </p:nvGrpSpPr>
        <p:grpSpPr>
          <a:xfrm>
            <a:off x="2350261" y="2204864"/>
            <a:ext cx="1980000" cy="921840"/>
            <a:chOff x="2026733" y="1129682"/>
            <a:chExt cx="2090794" cy="921840"/>
          </a:xfrm>
        </p:grpSpPr>
        <p:sp>
          <p:nvSpPr>
            <p:cNvPr id="11" name="Rounded Rectangle 10"/>
            <p:cNvSpPr/>
            <p:nvPr/>
          </p:nvSpPr>
          <p:spPr>
            <a:xfrm>
              <a:off x="2026733" y="1129682"/>
              <a:ext cx="2090794" cy="92184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Rounded Rectangle 6"/>
            <p:cNvSpPr/>
            <p:nvPr/>
          </p:nvSpPr>
          <p:spPr>
            <a:xfrm>
              <a:off x="2053733" y="1156682"/>
              <a:ext cx="2036794" cy="8678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Outcome 2. </a:t>
              </a:r>
            </a:p>
            <a:p>
              <a:pPr lvl="0" algn="ctr" defTabSz="533400">
                <a:lnSpc>
                  <a:spcPct val="90000"/>
                </a:lnSpc>
                <a:spcBef>
                  <a:spcPct val="0"/>
                </a:spcBef>
                <a:spcAft>
                  <a:spcPct val="35000"/>
                </a:spcAft>
              </a:pPr>
              <a:r>
                <a:rPr lang="en-GB" sz="1200" kern="1200" dirty="0" smtClean="0"/>
                <a:t>Children receive treatment in a prompt and timely manner</a:t>
              </a:r>
              <a:endParaRPr lang="en-GB" sz="1200" kern="1200" dirty="0"/>
            </a:p>
          </p:txBody>
        </p:sp>
      </p:grpSp>
      <p:grpSp>
        <p:nvGrpSpPr>
          <p:cNvPr id="13" name="Group 12"/>
          <p:cNvGrpSpPr/>
          <p:nvPr/>
        </p:nvGrpSpPr>
        <p:grpSpPr>
          <a:xfrm>
            <a:off x="323528" y="2217835"/>
            <a:ext cx="1980000" cy="921840"/>
            <a:chOff x="0" y="1142653"/>
            <a:chExt cx="1989800" cy="921840"/>
          </a:xfrm>
        </p:grpSpPr>
        <p:sp>
          <p:nvSpPr>
            <p:cNvPr id="14" name="Rounded Rectangle 13"/>
            <p:cNvSpPr/>
            <p:nvPr/>
          </p:nvSpPr>
          <p:spPr>
            <a:xfrm>
              <a:off x="0" y="1142653"/>
              <a:ext cx="1989800" cy="92184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Rounded Rectangle 8"/>
            <p:cNvSpPr/>
            <p:nvPr/>
          </p:nvSpPr>
          <p:spPr>
            <a:xfrm>
              <a:off x="27000" y="1169653"/>
              <a:ext cx="1935800" cy="8678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Outcome 1. </a:t>
              </a:r>
            </a:p>
            <a:p>
              <a:pPr lvl="0" algn="ctr" defTabSz="533400">
                <a:lnSpc>
                  <a:spcPct val="90000"/>
                </a:lnSpc>
                <a:spcBef>
                  <a:spcPct val="0"/>
                </a:spcBef>
                <a:spcAft>
                  <a:spcPct val="35000"/>
                </a:spcAft>
              </a:pPr>
              <a:r>
                <a:rPr lang="en-GB" sz="1200" kern="1200" dirty="0" smtClean="0"/>
                <a:t>Caregivers demand for essential health services</a:t>
              </a:r>
              <a:endParaRPr lang="en-GB" sz="1200" kern="1200" dirty="0"/>
            </a:p>
          </p:txBody>
        </p:sp>
      </p:grpSp>
      <p:grpSp>
        <p:nvGrpSpPr>
          <p:cNvPr id="16" name="Group 15"/>
          <p:cNvGrpSpPr/>
          <p:nvPr/>
        </p:nvGrpSpPr>
        <p:grpSpPr>
          <a:xfrm>
            <a:off x="4486925" y="2217835"/>
            <a:ext cx="1980000" cy="921840"/>
            <a:chOff x="4163397" y="1142653"/>
            <a:chExt cx="2211580" cy="921840"/>
          </a:xfrm>
        </p:grpSpPr>
        <p:sp>
          <p:nvSpPr>
            <p:cNvPr id="17" name="Rounded Rectangle 16"/>
            <p:cNvSpPr/>
            <p:nvPr/>
          </p:nvSpPr>
          <p:spPr>
            <a:xfrm>
              <a:off x="4163397" y="1142653"/>
              <a:ext cx="2211580" cy="92184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8" name="Rounded Rectangle 10"/>
            <p:cNvSpPr/>
            <p:nvPr/>
          </p:nvSpPr>
          <p:spPr>
            <a:xfrm>
              <a:off x="4190397" y="1169653"/>
              <a:ext cx="2157580" cy="8678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t>Outcome 3. </a:t>
              </a:r>
            </a:p>
            <a:p>
              <a:pPr lvl="0" algn="ctr" defTabSz="533400">
                <a:lnSpc>
                  <a:spcPct val="90000"/>
                </a:lnSpc>
                <a:spcBef>
                  <a:spcPct val="0"/>
                </a:spcBef>
                <a:spcAft>
                  <a:spcPct val="35000"/>
                </a:spcAft>
              </a:pPr>
              <a:r>
                <a:rPr lang="en-GB" sz="1200" kern="1200" dirty="0" smtClean="0"/>
                <a:t>Improved quality of services at the community level</a:t>
              </a:r>
              <a:endParaRPr lang="en-GB" sz="1200" kern="1200" dirty="0"/>
            </a:p>
          </p:txBody>
        </p:sp>
      </p:grpSp>
      <p:grpSp>
        <p:nvGrpSpPr>
          <p:cNvPr id="19" name="Group 18"/>
          <p:cNvGrpSpPr/>
          <p:nvPr/>
        </p:nvGrpSpPr>
        <p:grpSpPr>
          <a:xfrm>
            <a:off x="6723273" y="2217835"/>
            <a:ext cx="1980000" cy="921840"/>
            <a:chOff x="6399745" y="1142653"/>
            <a:chExt cx="1966973" cy="921840"/>
          </a:xfrm>
        </p:grpSpPr>
        <p:sp>
          <p:nvSpPr>
            <p:cNvPr id="20" name="Rounded Rectangle 19"/>
            <p:cNvSpPr/>
            <p:nvPr/>
          </p:nvSpPr>
          <p:spPr>
            <a:xfrm>
              <a:off x="6399745" y="1142653"/>
              <a:ext cx="1966973" cy="921840"/>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Rounded Rectangle 12"/>
            <p:cNvSpPr/>
            <p:nvPr/>
          </p:nvSpPr>
          <p:spPr>
            <a:xfrm>
              <a:off x="6426745" y="1169653"/>
              <a:ext cx="1912973" cy="8678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Outcome 4. </a:t>
              </a:r>
            </a:p>
            <a:p>
              <a:pPr lvl="0" algn="ctr" defTabSz="533400">
                <a:lnSpc>
                  <a:spcPct val="90000"/>
                </a:lnSpc>
                <a:spcBef>
                  <a:spcPct val="0"/>
                </a:spcBef>
                <a:spcAft>
                  <a:spcPct val="35000"/>
                </a:spcAft>
              </a:pPr>
              <a:r>
                <a:rPr lang="en-GB" sz="1200" kern="1200" dirty="0" smtClean="0"/>
                <a:t>Local health services are linked to and supportive of quality CCM.</a:t>
              </a:r>
              <a:endParaRPr lang="en-GB" sz="1200" kern="1200" dirty="0"/>
            </a:p>
          </p:txBody>
        </p:sp>
      </p:grpSp>
      <p:grpSp>
        <p:nvGrpSpPr>
          <p:cNvPr id="22" name="Group 21"/>
          <p:cNvGrpSpPr/>
          <p:nvPr/>
        </p:nvGrpSpPr>
        <p:grpSpPr>
          <a:xfrm>
            <a:off x="2339752" y="3140968"/>
            <a:ext cx="1980000" cy="684000"/>
            <a:chOff x="131689" y="3001866"/>
            <a:chExt cx="440414" cy="2192272"/>
          </a:xfrm>
        </p:grpSpPr>
        <p:sp>
          <p:nvSpPr>
            <p:cNvPr id="23" name="Rounded Rectangle 22"/>
            <p:cNvSpPr/>
            <p:nvPr/>
          </p:nvSpPr>
          <p:spPr>
            <a:xfrm>
              <a:off x="131689" y="3001866"/>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4" name="Rounded Rectangle 4"/>
            <p:cNvSpPr/>
            <p:nvPr/>
          </p:nvSpPr>
          <p:spPr>
            <a:xfrm>
              <a:off x="144588" y="3014765"/>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2.1 </a:t>
              </a:r>
            </a:p>
            <a:p>
              <a:pPr lvl="0" algn="ctr" defTabSz="222250">
                <a:lnSpc>
                  <a:spcPct val="90000"/>
                </a:lnSpc>
                <a:spcBef>
                  <a:spcPct val="0"/>
                </a:spcBef>
                <a:spcAft>
                  <a:spcPct val="35000"/>
                </a:spcAft>
              </a:pPr>
              <a:r>
                <a:rPr lang="en-GB" sz="1000" kern="1200" dirty="0" smtClean="0"/>
                <a:t>CCM treatment coverage by CHWs increased</a:t>
              </a:r>
            </a:p>
          </p:txBody>
        </p:sp>
      </p:grpSp>
      <p:grpSp>
        <p:nvGrpSpPr>
          <p:cNvPr id="25" name="Group 24"/>
          <p:cNvGrpSpPr/>
          <p:nvPr/>
        </p:nvGrpSpPr>
        <p:grpSpPr>
          <a:xfrm>
            <a:off x="2339752" y="3861048"/>
            <a:ext cx="1980000" cy="684000"/>
            <a:chOff x="590601" y="3001866"/>
            <a:chExt cx="440414" cy="2192272"/>
          </a:xfrm>
        </p:grpSpPr>
        <p:sp>
          <p:nvSpPr>
            <p:cNvPr id="26" name="Rounded Rectangle 25"/>
            <p:cNvSpPr/>
            <p:nvPr/>
          </p:nvSpPr>
          <p:spPr>
            <a:xfrm>
              <a:off x="590601" y="3001866"/>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27" name="Rounded Rectangle 6"/>
            <p:cNvSpPr/>
            <p:nvPr/>
          </p:nvSpPr>
          <p:spPr>
            <a:xfrm>
              <a:off x="603500" y="3014765"/>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2.2</a:t>
              </a:r>
            </a:p>
            <a:p>
              <a:pPr lvl="0" algn="ctr" defTabSz="222250">
                <a:lnSpc>
                  <a:spcPct val="90000"/>
                </a:lnSpc>
                <a:spcBef>
                  <a:spcPct val="0"/>
                </a:spcBef>
                <a:spcAft>
                  <a:spcPct val="35000"/>
                </a:spcAft>
              </a:pPr>
              <a:r>
                <a:rPr lang="en-GB" sz="1000" kern="1200" dirty="0" smtClean="0"/>
                <a:t>Caregivers enact timely and appropriate referral for severe cases (referral compliance)</a:t>
              </a:r>
            </a:p>
          </p:txBody>
        </p:sp>
      </p:grpSp>
      <p:grpSp>
        <p:nvGrpSpPr>
          <p:cNvPr id="28" name="Group 27"/>
          <p:cNvGrpSpPr/>
          <p:nvPr/>
        </p:nvGrpSpPr>
        <p:grpSpPr>
          <a:xfrm>
            <a:off x="2339752" y="4581128"/>
            <a:ext cx="1980000" cy="684000"/>
            <a:chOff x="1057074" y="3021704"/>
            <a:chExt cx="440414" cy="2192272"/>
          </a:xfrm>
        </p:grpSpPr>
        <p:sp>
          <p:nvSpPr>
            <p:cNvPr id="29" name="Rounded Rectangle 28"/>
            <p:cNvSpPr/>
            <p:nvPr/>
          </p:nvSpPr>
          <p:spPr>
            <a:xfrm>
              <a:off x="1057074"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0" name="Rounded Rectangle 8"/>
            <p:cNvSpPr/>
            <p:nvPr/>
          </p:nvSpPr>
          <p:spPr>
            <a:xfrm>
              <a:off x="1069973" y="303460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2.3</a:t>
              </a:r>
            </a:p>
            <a:p>
              <a:pPr lvl="0" algn="ctr" defTabSz="222250">
                <a:lnSpc>
                  <a:spcPct val="90000"/>
                </a:lnSpc>
                <a:spcBef>
                  <a:spcPct val="0"/>
                </a:spcBef>
                <a:spcAft>
                  <a:spcPct val="35000"/>
                </a:spcAft>
              </a:pPr>
              <a:r>
                <a:rPr lang="en-GB" sz="1000" kern="1200" dirty="0" smtClean="0"/>
                <a:t>Sick children receive appropriate home-based and post referral follow up by the CHW</a:t>
              </a:r>
            </a:p>
          </p:txBody>
        </p:sp>
      </p:grpSp>
      <p:grpSp>
        <p:nvGrpSpPr>
          <p:cNvPr id="31" name="Group 30"/>
          <p:cNvGrpSpPr/>
          <p:nvPr/>
        </p:nvGrpSpPr>
        <p:grpSpPr>
          <a:xfrm>
            <a:off x="2339752" y="5301208"/>
            <a:ext cx="1980000" cy="684000"/>
            <a:chOff x="1515986" y="3021704"/>
            <a:chExt cx="440414" cy="2192272"/>
          </a:xfrm>
        </p:grpSpPr>
        <p:sp>
          <p:nvSpPr>
            <p:cNvPr id="32" name="Rounded Rectangle 31"/>
            <p:cNvSpPr/>
            <p:nvPr/>
          </p:nvSpPr>
          <p:spPr>
            <a:xfrm>
              <a:off x="1515986"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3" name="Rounded Rectangle 10"/>
            <p:cNvSpPr/>
            <p:nvPr/>
          </p:nvSpPr>
          <p:spPr>
            <a:xfrm>
              <a:off x="1528885" y="3034604"/>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2.4</a:t>
              </a:r>
            </a:p>
            <a:p>
              <a:pPr lvl="0" algn="ctr" defTabSz="222250">
                <a:lnSpc>
                  <a:spcPct val="90000"/>
                </a:lnSpc>
                <a:spcBef>
                  <a:spcPct val="0"/>
                </a:spcBef>
                <a:spcAft>
                  <a:spcPct val="35000"/>
                </a:spcAft>
              </a:pPr>
              <a:r>
                <a:rPr lang="en-GB" sz="1000" kern="1200" dirty="0" smtClean="0"/>
                <a:t>Children or households at high risk of child death are identified and regularly monitored.</a:t>
              </a:r>
            </a:p>
          </p:txBody>
        </p:sp>
      </p:grpSp>
      <p:grpSp>
        <p:nvGrpSpPr>
          <p:cNvPr id="34" name="Group 33"/>
          <p:cNvGrpSpPr/>
          <p:nvPr/>
        </p:nvGrpSpPr>
        <p:grpSpPr>
          <a:xfrm>
            <a:off x="323528" y="3861048"/>
            <a:ext cx="1980000" cy="684000"/>
            <a:chOff x="2130217" y="3021704"/>
            <a:chExt cx="440414" cy="2192272"/>
          </a:xfrm>
        </p:grpSpPr>
        <p:sp>
          <p:nvSpPr>
            <p:cNvPr id="35" name="Rounded Rectangle 34"/>
            <p:cNvSpPr/>
            <p:nvPr/>
          </p:nvSpPr>
          <p:spPr>
            <a:xfrm>
              <a:off x="2130217"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6" name="Rounded Rectangle 12"/>
            <p:cNvSpPr/>
            <p:nvPr/>
          </p:nvSpPr>
          <p:spPr>
            <a:xfrm>
              <a:off x="2143116" y="303460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1.2 </a:t>
              </a:r>
            </a:p>
            <a:p>
              <a:pPr lvl="0" algn="ctr" defTabSz="222250">
                <a:lnSpc>
                  <a:spcPct val="90000"/>
                </a:lnSpc>
                <a:spcBef>
                  <a:spcPct val="0"/>
                </a:spcBef>
                <a:spcAft>
                  <a:spcPct val="35000"/>
                </a:spcAft>
              </a:pPr>
              <a:r>
                <a:rPr lang="en-GB" sz="1000" kern="1200" dirty="0" smtClean="0"/>
                <a:t>Caregivers counselled on optimal practices for home based care of the sick child</a:t>
              </a:r>
              <a:endParaRPr lang="en-GB" sz="1000" kern="1200" dirty="0"/>
            </a:p>
          </p:txBody>
        </p:sp>
      </p:grpSp>
      <p:grpSp>
        <p:nvGrpSpPr>
          <p:cNvPr id="37" name="Group 36"/>
          <p:cNvGrpSpPr/>
          <p:nvPr/>
        </p:nvGrpSpPr>
        <p:grpSpPr>
          <a:xfrm>
            <a:off x="323528" y="4581128"/>
            <a:ext cx="1980000" cy="684000"/>
            <a:chOff x="2589129" y="3021704"/>
            <a:chExt cx="440414" cy="2192272"/>
          </a:xfrm>
        </p:grpSpPr>
        <p:sp>
          <p:nvSpPr>
            <p:cNvPr id="38" name="Rounded Rectangle 37"/>
            <p:cNvSpPr/>
            <p:nvPr/>
          </p:nvSpPr>
          <p:spPr>
            <a:xfrm>
              <a:off x="2589129"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9" name="Rounded Rectangle 14"/>
            <p:cNvSpPr/>
            <p:nvPr/>
          </p:nvSpPr>
          <p:spPr>
            <a:xfrm>
              <a:off x="2602028" y="303460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1.3 </a:t>
              </a:r>
            </a:p>
            <a:p>
              <a:pPr lvl="0" algn="ctr" defTabSz="222250">
                <a:lnSpc>
                  <a:spcPct val="90000"/>
                </a:lnSpc>
                <a:spcBef>
                  <a:spcPct val="0"/>
                </a:spcBef>
                <a:spcAft>
                  <a:spcPct val="35000"/>
                </a:spcAft>
              </a:pPr>
              <a:r>
                <a:rPr lang="en-GB" sz="1000" kern="1200" dirty="0" smtClean="0"/>
                <a:t>CHWs conduct follow up visits for counselling and treatment adherence</a:t>
              </a:r>
            </a:p>
          </p:txBody>
        </p:sp>
      </p:grpSp>
      <p:grpSp>
        <p:nvGrpSpPr>
          <p:cNvPr id="40" name="Group 39"/>
          <p:cNvGrpSpPr/>
          <p:nvPr/>
        </p:nvGrpSpPr>
        <p:grpSpPr>
          <a:xfrm>
            <a:off x="323528" y="3140968"/>
            <a:ext cx="1980000" cy="684000"/>
            <a:chOff x="278213" y="2074466"/>
            <a:chExt cx="1071977" cy="719693"/>
          </a:xfrm>
        </p:grpSpPr>
        <p:sp>
          <p:nvSpPr>
            <p:cNvPr id="41" name="Rounded Rectangle 40"/>
            <p:cNvSpPr/>
            <p:nvPr/>
          </p:nvSpPr>
          <p:spPr>
            <a:xfrm>
              <a:off x="278213" y="2074466"/>
              <a:ext cx="1071977" cy="719693"/>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2" name="Rounded Rectangle 16"/>
            <p:cNvSpPr/>
            <p:nvPr/>
          </p:nvSpPr>
          <p:spPr>
            <a:xfrm>
              <a:off x="299292" y="2095545"/>
              <a:ext cx="1029819" cy="6775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1.1 </a:t>
              </a:r>
            </a:p>
            <a:p>
              <a:pPr lvl="0" algn="ctr" defTabSz="222250">
                <a:lnSpc>
                  <a:spcPct val="90000"/>
                </a:lnSpc>
                <a:spcBef>
                  <a:spcPct val="0"/>
                </a:spcBef>
                <a:spcAft>
                  <a:spcPct val="35000"/>
                </a:spcAft>
              </a:pPr>
              <a:r>
                <a:rPr lang="en-GB" sz="1000" kern="1200" dirty="0" smtClean="0"/>
                <a:t>Caregivers counselled on recognition and detection of symptoms of child illness</a:t>
              </a:r>
              <a:endParaRPr lang="en-GB" sz="1000" kern="1200" dirty="0"/>
            </a:p>
          </p:txBody>
        </p:sp>
      </p:grpSp>
      <p:grpSp>
        <p:nvGrpSpPr>
          <p:cNvPr id="43" name="Group 42"/>
          <p:cNvGrpSpPr/>
          <p:nvPr/>
        </p:nvGrpSpPr>
        <p:grpSpPr>
          <a:xfrm>
            <a:off x="4499992" y="3140968"/>
            <a:ext cx="1980000" cy="648000"/>
            <a:chOff x="4157013" y="3021704"/>
            <a:chExt cx="440414" cy="2192272"/>
          </a:xfrm>
        </p:grpSpPr>
        <p:sp>
          <p:nvSpPr>
            <p:cNvPr id="44" name="Rounded Rectangle 43"/>
            <p:cNvSpPr/>
            <p:nvPr/>
          </p:nvSpPr>
          <p:spPr>
            <a:xfrm>
              <a:off x="4157013"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5" name="Rounded Rectangle 18"/>
            <p:cNvSpPr/>
            <p:nvPr/>
          </p:nvSpPr>
          <p:spPr>
            <a:xfrm>
              <a:off x="4169912" y="303460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3.1 </a:t>
              </a:r>
            </a:p>
            <a:p>
              <a:pPr lvl="0" algn="ctr" defTabSz="222250">
                <a:lnSpc>
                  <a:spcPct val="90000"/>
                </a:lnSpc>
                <a:spcBef>
                  <a:spcPct val="0"/>
                </a:spcBef>
                <a:spcAft>
                  <a:spcPct val="35000"/>
                </a:spcAft>
              </a:pPr>
              <a:r>
                <a:rPr lang="en-GB" sz="1000" kern="1200" dirty="0" smtClean="0"/>
                <a:t>CHWs knowledge on case management increased</a:t>
              </a:r>
              <a:endParaRPr lang="en-GB" sz="1000" kern="1200" dirty="0"/>
            </a:p>
          </p:txBody>
        </p:sp>
      </p:grpSp>
      <p:grpSp>
        <p:nvGrpSpPr>
          <p:cNvPr id="46" name="Group 45"/>
          <p:cNvGrpSpPr/>
          <p:nvPr/>
        </p:nvGrpSpPr>
        <p:grpSpPr>
          <a:xfrm>
            <a:off x="4499992" y="3789040"/>
            <a:ext cx="1980000" cy="648000"/>
            <a:chOff x="4615925" y="3021704"/>
            <a:chExt cx="440414" cy="2192272"/>
          </a:xfrm>
        </p:grpSpPr>
        <p:sp>
          <p:nvSpPr>
            <p:cNvPr id="47" name="Rounded Rectangle 46"/>
            <p:cNvSpPr/>
            <p:nvPr/>
          </p:nvSpPr>
          <p:spPr>
            <a:xfrm>
              <a:off x="4615925"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8" name="Rounded Rectangle 20"/>
            <p:cNvSpPr/>
            <p:nvPr/>
          </p:nvSpPr>
          <p:spPr>
            <a:xfrm>
              <a:off x="4628824" y="303460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3.2 </a:t>
              </a:r>
            </a:p>
            <a:p>
              <a:pPr lvl="0" algn="ctr" defTabSz="222250">
                <a:lnSpc>
                  <a:spcPct val="90000"/>
                </a:lnSpc>
                <a:spcBef>
                  <a:spcPct val="0"/>
                </a:spcBef>
                <a:spcAft>
                  <a:spcPct val="35000"/>
                </a:spcAft>
              </a:pPr>
              <a:r>
                <a:rPr lang="en-GB" sz="1000" kern="1200" dirty="0" smtClean="0"/>
                <a:t>Trained CCM CHWs are routinely supervised</a:t>
              </a:r>
              <a:endParaRPr lang="en-GB" sz="1000" kern="1200" dirty="0"/>
            </a:p>
          </p:txBody>
        </p:sp>
      </p:grpSp>
      <p:grpSp>
        <p:nvGrpSpPr>
          <p:cNvPr id="49" name="Group 48"/>
          <p:cNvGrpSpPr/>
          <p:nvPr/>
        </p:nvGrpSpPr>
        <p:grpSpPr>
          <a:xfrm>
            <a:off x="4499992" y="4437112"/>
            <a:ext cx="1980000" cy="684000"/>
            <a:chOff x="5074836" y="3021704"/>
            <a:chExt cx="440414" cy="2192272"/>
          </a:xfrm>
        </p:grpSpPr>
        <p:sp>
          <p:nvSpPr>
            <p:cNvPr id="50" name="Rounded Rectangle 49"/>
            <p:cNvSpPr/>
            <p:nvPr/>
          </p:nvSpPr>
          <p:spPr>
            <a:xfrm>
              <a:off x="5074836"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1" name="Rounded Rectangle 22"/>
            <p:cNvSpPr/>
            <p:nvPr/>
          </p:nvSpPr>
          <p:spPr>
            <a:xfrm>
              <a:off x="5087735" y="303460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3.3</a:t>
              </a:r>
            </a:p>
            <a:p>
              <a:pPr lvl="0" algn="ctr" defTabSz="222250">
                <a:lnSpc>
                  <a:spcPct val="90000"/>
                </a:lnSpc>
                <a:spcBef>
                  <a:spcPct val="0"/>
                </a:spcBef>
                <a:spcAft>
                  <a:spcPct val="35000"/>
                </a:spcAft>
              </a:pPr>
              <a:r>
                <a:rPr lang="en-GB" sz="1000" kern="1200" dirty="0" smtClean="0"/>
                <a:t>Community health structures provide oversight and management of CCM services</a:t>
              </a:r>
              <a:endParaRPr lang="en-GB" sz="1000" kern="1200" dirty="0"/>
            </a:p>
          </p:txBody>
        </p:sp>
      </p:grpSp>
      <p:grpSp>
        <p:nvGrpSpPr>
          <p:cNvPr id="52" name="Group 51"/>
          <p:cNvGrpSpPr/>
          <p:nvPr/>
        </p:nvGrpSpPr>
        <p:grpSpPr>
          <a:xfrm>
            <a:off x="4499992" y="5121264"/>
            <a:ext cx="1980000" cy="684000"/>
            <a:chOff x="5533748" y="3021704"/>
            <a:chExt cx="440414" cy="2192272"/>
          </a:xfrm>
        </p:grpSpPr>
        <p:sp>
          <p:nvSpPr>
            <p:cNvPr id="53" name="Rounded Rectangle 52"/>
            <p:cNvSpPr/>
            <p:nvPr/>
          </p:nvSpPr>
          <p:spPr>
            <a:xfrm>
              <a:off x="5533748"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4" name="Rounded Rectangle 24"/>
            <p:cNvSpPr/>
            <p:nvPr/>
          </p:nvSpPr>
          <p:spPr>
            <a:xfrm>
              <a:off x="5546647" y="3034604"/>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3.4</a:t>
              </a:r>
            </a:p>
            <a:p>
              <a:pPr lvl="0" algn="ctr" defTabSz="222250">
                <a:lnSpc>
                  <a:spcPct val="90000"/>
                </a:lnSpc>
                <a:spcBef>
                  <a:spcPct val="0"/>
                </a:spcBef>
                <a:spcAft>
                  <a:spcPct val="35000"/>
                </a:spcAft>
              </a:pPr>
              <a:r>
                <a:rPr lang="en-GB" sz="1000" kern="1200" dirty="0" smtClean="0"/>
                <a:t>Community leaders promote awareness, uptake and quality of CCM services. </a:t>
              </a:r>
              <a:endParaRPr lang="en-GB" sz="1000" kern="1200" dirty="0"/>
            </a:p>
          </p:txBody>
        </p:sp>
      </p:grpSp>
      <p:grpSp>
        <p:nvGrpSpPr>
          <p:cNvPr id="55" name="Group 54"/>
          <p:cNvGrpSpPr/>
          <p:nvPr/>
        </p:nvGrpSpPr>
        <p:grpSpPr>
          <a:xfrm>
            <a:off x="4499992" y="5841344"/>
            <a:ext cx="1980000" cy="756008"/>
            <a:chOff x="5992660" y="3021704"/>
            <a:chExt cx="440414" cy="2423063"/>
          </a:xfrm>
        </p:grpSpPr>
        <p:sp>
          <p:nvSpPr>
            <p:cNvPr id="56" name="Rounded Rectangle 55"/>
            <p:cNvSpPr/>
            <p:nvPr/>
          </p:nvSpPr>
          <p:spPr>
            <a:xfrm>
              <a:off x="5992660" y="3021704"/>
              <a:ext cx="440414" cy="2423037"/>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57" name="Rounded Rectangle 26"/>
            <p:cNvSpPr/>
            <p:nvPr/>
          </p:nvSpPr>
          <p:spPr>
            <a:xfrm>
              <a:off x="6010499" y="327829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3.5</a:t>
              </a:r>
            </a:p>
            <a:p>
              <a:pPr lvl="0" algn="ctr" defTabSz="222250">
                <a:lnSpc>
                  <a:spcPct val="90000"/>
                </a:lnSpc>
                <a:spcBef>
                  <a:spcPct val="0"/>
                </a:spcBef>
                <a:spcAft>
                  <a:spcPct val="35000"/>
                </a:spcAft>
              </a:pPr>
              <a:r>
                <a:rPr lang="en-GB" sz="1000" kern="1200" dirty="0" smtClean="0"/>
                <a:t>Community medicines and stocks are well managed and are available to the CHWs</a:t>
              </a:r>
            </a:p>
          </p:txBody>
        </p:sp>
      </p:grpSp>
      <p:grpSp>
        <p:nvGrpSpPr>
          <p:cNvPr id="58" name="Group 57"/>
          <p:cNvGrpSpPr/>
          <p:nvPr/>
        </p:nvGrpSpPr>
        <p:grpSpPr>
          <a:xfrm>
            <a:off x="6732240" y="3140968"/>
            <a:ext cx="1980000" cy="684000"/>
            <a:chOff x="6544981" y="3021704"/>
            <a:chExt cx="440414" cy="2192272"/>
          </a:xfrm>
        </p:grpSpPr>
        <p:sp>
          <p:nvSpPr>
            <p:cNvPr id="59" name="Rounded Rectangle 58"/>
            <p:cNvSpPr/>
            <p:nvPr/>
          </p:nvSpPr>
          <p:spPr>
            <a:xfrm>
              <a:off x="6544981"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0" name="Rounded Rectangle 28"/>
            <p:cNvSpPr/>
            <p:nvPr/>
          </p:nvSpPr>
          <p:spPr>
            <a:xfrm>
              <a:off x="6557880" y="303460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4.1</a:t>
              </a:r>
            </a:p>
            <a:p>
              <a:pPr lvl="0" algn="ctr" defTabSz="222250">
                <a:lnSpc>
                  <a:spcPct val="90000"/>
                </a:lnSpc>
                <a:spcBef>
                  <a:spcPct val="0"/>
                </a:spcBef>
                <a:spcAft>
                  <a:spcPct val="35000"/>
                </a:spcAft>
              </a:pPr>
              <a:r>
                <a:rPr lang="en-US" sz="1000" kern="1200" dirty="0" smtClean="0"/>
                <a:t>Health systems and local partners have increased operational structures to support  CCM</a:t>
              </a:r>
              <a:endParaRPr lang="en-GB" sz="1000" kern="1200" dirty="0"/>
            </a:p>
          </p:txBody>
        </p:sp>
      </p:grpSp>
      <p:grpSp>
        <p:nvGrpSpPr>
          <p:cNvPr id="61" name="Group 60"/>
          <p:cNvGrpSpPr/>
          <p:nvPr/>
        </p:nvGrpSpPr>
        <p:grpSpPr>
          <a:xfrm>
            <a:off x="6732240" y="3861048"/>
            <a:ext cx="1980000" cy="864096"/>
            <a:chOff x="7003893" y="3021704"/>
            <a:chExt cx="440414" cy="2192272"/>
          </a:xfrm>
        </p:grpSpPr>
        <p:sp>
          <p:nvSpPr>
            <p:cNvPr id="62" name="Rounded Rectangle 61"/>
            <p:cNvSpPr/>
            <p:nvPr/>
          </p:nvSpPr>
          <p:spPr>
            <a:xfrm>
              <a:off x="7003893"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3" name="Rounded Rectangle 30"/>
            <p:cNvSpPr/>
            <p:nvPr/>
          </p:nvSpPr>
          <p:spPr>
            <a:xfrm>
              <a:off x="7016792" y="303460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4.2</a:t>
              </a:r>
            </a:p>
            <a:p>
              <a:pPr lvl="0" algn="ctr" defTabSz="222250">
                <a:lnSpc>
                  <a:spcPct val="90000"/>
                </a:lnSpc>
                <a:spcBef>
                  <a:spcPct val="0"/>
                </a:spcBef>
                <a:spcAft>
                  <a:spcPct val="35000"/>
                </a:spcAft>
              </a:pPr>
              <a:r>
                <a:rPr lang="en-GB" sz="1000" kern="1200" dirty="0" smtClean="0"/>
                <a:t>(HMIS) Data monitoring systems  include CCM indicators and are used for evidence based management and supervision</a:t>
              </a:r>
              <a:endParaRPr lang="en-GB" sz="1000" kern="1200" dirty="0"/>
            </a:p>
          </p:txBody>
        </p:sp>
      </p:grpSp>
      <p:grpSp>
        <p:nvGrpSpPr>
          <p:cNvPr id="64" name="Group 63"/>
          <p:cNvGrpSpPr/>
          <p:nvPr/>
        </p:nvGrpSpPr>
        <p:grpSpPr>
          <a:xfrm>
            <a:off x="6732240" y="4761224"/>
            <a:ext cx="1980000" cy="684000"/>
            <a:chOff x="7462805" y="3021704"/>
            <a:chExt cx="440414" cy="2192272"/>
          </a:xfrm>
        </p:grpSpPr>
        <p:sp>
          <p:nvSpPr>
            <p:cNvPr id="65" name="Rounded Rectangle 64"/>
            <p:cNvSpPr/>
            <p:nvPr/>
          </p:nvSpPr>
          <p:spPr>
            <a:xfrm>
              <a:off x="7462805"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6" name="Rounded Rectangle 32"/>
            <p:cNvSpPr/>
            <p:nvPr/>
          </p:nvSpPr>
          <p:spPr>
            <a:xfrm>
              <a:off x="7475704" y="3034603"/>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4.3</a:t>
              </a:r>
            </a:p>
            <a:p>
              <a:pPr lvl="0" algn="ctr" defTabSz="222250">
                <a:lnSpc>
                  <a:spcPct val="90000"/>
                </a:lnSpc>
                <a:spcBef>
                  <a:spcPct val="0"/>
                </a:spcBef>
                <a:spcAft>
                  <a:spcPct val="35000"/>
                </a:spcAft>
              </a:pPr>
              <a:r>
                <a:rPr lang="en-GB" sz="1000" kern="1200" dirty="0" smtClean="0"/>
                <a:t>CHW supervisors utilise improved CHW management systems, tools and job aids</a:t>
              </a:r>
              <a:endParaRPr lang="en-GB" sz="1000" kern="1200" dirty="0"/>
            </a:p>
          </p:txBody>
        </p:sp>
      </p:grpSp>
      <p:grpSp>
        <p:nvGrpSpPr>
          <p:cNvPr id="67" name="Group 66"/>
          <p:cNvGrpSpPr/>
          <p:nvPr/>
        </p:nvGrpSpPr>
        <p:grpSpPr>
          <a:xfrm>
            <a:off x="6732240" y="5481304"/>
            <a:ext cx="1980000" cy="684000"/>
            <a:chOff x="7921716" y="3021704"/>
            <a:chExt cx="440414" cy="2192272"/>
          </a:xfrm>
        </p:grpSpPr>
        <p:sp>
          <p:nvSpPr>
            <p:cNvPr id="68" name="Rounded Rectangle 67"/>
            <p:cNvSpPr/>
            <p:nvPr/>
          </p:nvSpPr>
          <p:spPr>
            <a:xfrm>
              <a:off x="7921716" y="3021704"/>
              <a:ext cx="440414" cy="2192272"/>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69" name="Rounded Rectangle 34"/>
            <p:cNvSpPr/>
            <p:nvPr/>
          </p:nvSpPr>
          <p:spPr>
            <a:xfrm>
              <a:off x="7934615" y="3034604"/>
              <a:ext cx="414616" cy="21664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en-GB" sz="1000" kern="1200" dirty="0" smtClean="0"/>
                <a:t>Output 4.4</a:t>
              </a:r>
            </a:p>
            <a:p>
              <a:pPr lvl="0" algn="ctr" defTabSz="222250">
                <a:lnSpc>
                  <a:spcPct val="90000"/>
                </a:lnSpc>
                <a:spcBef>
                  <a:spcPct val="0"/>
                </a:spcBef>
                <a:spcAft>
                  <a:spcPct val="35000"/>
                </a:spcAft>
              </a:pPr>
              <a:r>
                <a:rPr lang="en-GB" sz="1000" kern="1200" dirty="0" smtClean="0"/>
                <a:t>Medical supply chains are functional and continuous with no stock outs at facility levels </a:t>
              </a:r>
            </a:p>
          </p:txBody>
        </p:sp>
      </p:grpSp>
      <p:grpSp>
        <p:nvGrpSpPr>
          <p:cNvPr id="75" name="Group 74"/>
          <p:cNvGrpSpPr/>
          <p:nvPr/>
        </p:nvGrpSpPr>
        <p:grpSpPr>
          <a:xfrm>
            <a:off x="251520" y="1988840"/>
            <a:ext cx="8568952" cy="1224136"/>
            <a:chOff x="251520" y="1988840"/>
            <a:chExt cx="8568952" cy="1224136"/>
          </a:xfrm>
        </p:grpSpPr>
        <p:sp>
          <p:nvSpPr>
            <p:cNvPr id="71" name="Explosion 2 70"/>
            <p:cNvSpPr/>
            <p:nvPr/>
          </p:nvSpPr>
          <p:spPr>
            <a:xfrm>
              <a:off x="251520" y="2060848"/>
              <a:ext cx="2304256" cy="115212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Demand</a:t>
              </a:r>
              <a:endParaRPr lang="en-GB" dirty="0">
                <a:solidFill>
                  <a:srgbClr val="FF0000"/>
                </a:solidFill>
              </a:endParaRPr>
            </a:p>
          </p:txBody>
        </p:sp>
        <p:sp>
          <p:nvSpPr>
            <p:cNvPr id="72" name="Explosion 2 71"/>
            <p:cNvSpPr/>
            <p:nvPr/>
          </p:nvSpPr>
          <p:spPr>
            <a:xfrm>
              <a:off x="2267744" y="2060848"/>
              <a:ext cx="2304256" cy="115212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Access</a:t>
              </a:r>
              <a:endParaRPr lang="en-GB" dirty="0">
                <a:solidFill>
                  <a:srgbClr val="FF0000"/>
                </a:solidFill>
              </a:endParaRPr>
            </a:p>
          </p:txBody>
        </p:sp>
        <p:sp>
          <p:nvSpPr>
            <p:cNvPr id="73" name="Explosion 2 72"/>
            <p:cNvSpPr/>
            <p:nvPr/>
          </p:nvSpPr>
          <p:spPr>
            <a:xfrm>
              <a:off x="4211960" y="2060848"/>
              <a:ext cx="2304256" cy="115212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Quality</a:t>
              </a:r>
              <a:endParaRPr lang="en-GB" dirty="0">
                <a:solidFill>
                  <a:srgbClr val="FF0000"/>
                </a:solidFill>
              </a:endParaRPr>
            </a:p>
          </p:txBody>
        </p:sp>
        <p:sp>
          <p:nvSpPr>
            <p:cNvPr id="74" name="Explosion 2 73"/>
            <p:cNvSpPr/>
            <p:nvPr/>
          </p:nvSpPr>
          <p:spPr>
            <a:xfrm>
              <a:off x="6516216" y="1988840"/>
              <a:ext cx="2304256" cy="1152128"/>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Systems</a:t>
              </a:r>
              <a:endParaRPr lang="en-GB" dirty="0">
                <a:solidFill>
                  <a:srgbClr val="FF0000"/>
                </a:solidFill>
              </a:endParaRPr>
            </a:p>
          </p:txBody>
        </p:sp>
      </p:grpSp>
      <p:sp>
        <p:nvSpPr>
          <p:cNvPr id="76" name="Up Arrow Callout 75"/>
          <p:cNvSpPr/>
          <p:nvPr/>
        </p:nvSpPr>
        <p:spPr>
          <a:xfrm>
            <a:off x="4499992" y="5805264"/>
            <a:ext cx="4320480" cy="79208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Think: Sustainable systems </a:t>
            </a:r>
            <a:r>
              <a:rPr lang="en-GB" i="1" dirty="0" smtClean="0"/>
              <a:t> not interventions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20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
                                            <p:bg/>
                                          </p:spTgt>
                                        </p:tgtEl>
                                        <p:attrNameLst>
                                          <p:attrName>style.visibility</p:attrName>
                                        </p:attrNameLst>
                                      </p:cBhvr>
                                      <p:to>
                                        <p:strVal val="visible"/>
                                      </p:to>
                                    </p:set>
                                    <p:animEffect transition="in" filter="fade">
                                      <p:cBhvr>
                                        <p:cTn id="12" dur="2000"/>
                                        <p:tgtEl>
                                          <p:spTgt spid="76">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6">
                                            <p:txEl>
                                              <p:pRg st="0" end="0"/>
                                            </p:txEl>
                                          </p:spTgt>
                                        </p:tgtEl>
                                        <p:attrNameLst>
                                          <p:attrName>style.visibility</p:attrName>
                                        </p:attrNameLst>
                                      </p:cBhvr>
                                      <p:to>
                                        <p:strVal val="visible"/>
                                      </p:to>
                                    </p:set>
                                    <p:animEffect transition="in" filter="fade">
                                      <p:cBhvr>
                                        <p:cTn id="15" dur="2000"/>
                                        <p:tgtEl>
                                          <p:spTgt spid="7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1" nodeType="clickEffect">
                                  <p:stCondLst>
                                    <p:cond delay="0"/>
                                  </p:stCondLst>
                                  <p:childTnLst>
                                    <p:set>
                                      <p:cBhvr>
                                        <p:cTn id="19" dur="1" fill="hold">
                                          <p:stCondLst>
                                            <p:cond delay="0"/>
                                          </p:stCondLst>
                                        </p:cTn>
                                        <p:tgtEl>
                                          <p:spTgt spid="76">
                                            <p:bg/>
                                          </p:spTgt>
                                        </p:tgtEl>
                                        <p:attrNameLst>
                                          <p:attrName>style.visibility</p:attrName>
                                        </p:attrNameLst>
                                      </p:cBhvr>
                                      <p:to>
                                        <p:strVal val="visible"/>
                                      </p:to>
                                    </p:set>
                                    <p:anim calcmode="lin" valueType="num">
                                      <p:cBhvr additive="base">
                                        <p:cTn id="20" dur="500" fill="hold"/>
                                        <p:tgtEl>
                                          <p:spTgt spid="76">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76">
                                            <p:bg/>
                                          </p:spTgt>
                                        </p:tgtEl>
                                        <p:attrNameLst>
                                          <p:attrName>ppt_y</p:attrName>
                                        </p:attrNameLst>
                                      </p:cBhvr>
                                      <p:tavLst>
                                        <p:tav tm="0">
                                          <p:val>
                                            <p:strVal val="1+#ppt_h/2"/>
                                          </p:val>
                                        </p:tav>
                                        <p:tav tm="100000">
                                          <p:val>
                                            <p:strVal val="#ppt_y"/>
                                          </p:val>
                                        </p:tav>
                                      </p:tavLst>
                                    </p:anim>
                                  </p:childTnLst>
                                </p:cTn>
                              </p:par>
                              <p:par>
                                <p:cTn id="22" presetID="2" presetClass="entr" presetSubtype="4" fill="hold" grpId="1" nodeType="withEffect">
                                  <p:stCondLst>
                                    <p:cond delay="0"/>
                                  </p:stCondLst>
                                  <p:childTnLst>
                                    <p:set>
                                      <p:cBhvr>
                                        <p:cTn id="23" dur="1" fill="hold">
                                          <p:stCondLst>
                                            <p:cond delay="0"/>
                                          </p:stCondLst>
                                        </p:cTn>
                                        <p:tgtEl>
                                          <p:spTgt spid="76">
                                            <p:txEl>
                                              <p:pRg st="0" end="0"/>
                                            </p:txEl>
                                          </p:spTgt>
                                        </p:tgtEl>
                                        <p:attrNameLst>
                                          <p:attrName>style.visibility</p:attrName>
                                        </p:attrNameLst>
                                      </p:cBhvr>
                                      <p:to>
                                        <p:strVal val="visible"/>
                                      </p:to>
                                    </p:set>
                                    <p:anim calcmode="lin" valueType="num">
                                      <p:cBhvr additive="base">
                                        <p:cTn id="24"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uild="allAtOnce" animBg="1"/>
      <p:bldP spid="76" grpI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iCCM Technical approaches - Integration of newborns</a:t>
            </a:r>
          </a:p>
          <a:p>
            <a:endParaRPr lang="en-GB" dirty="0"/>
          </a:p>
        </p:txBody>
      </p:sp>
      <p:pic>
        <p:nvPicPr>
          <p:cNvPr id="26626" name="Picture 2" descr="12261717 bytes; 6016 x 4016; Annette Maluga, 38, holds her month-old son, Robert Mukisa. In Uganda, World Vision Uganda works wit"/>
          <p:cNvPicPr>
            <a:picLocks noChangeAspect="1" noChangeArrowheads="1"/>
          </p:cNvPicPr>
          <p:nvPr/>
        </p:nvPicPr>
        <p:blipFill>
          <a:blip r:embed="rId2" cstate="print"/>
          <a:srcRect/>
          <a:stretch>
            <a:fillRect/>
          </a:stretch>
        </p:blipFill>
        <p:spPr bwMode="auto">
          <a:xfrm>
            <a:off x="179512" y="1172328"/>
            <a:ext cx="7560840" cy="5043022"/>
          </a:xfrm>
          <a:prstGeom prst="rect">
            <a:avLst/>
          </a:prstGeom>
          <a:noFill/>
        </p:spPr>
      </p:pic>
      <p:sp>
        <p:nvSpPr>
          <p:cNvPr id="3" name="Content Placeholder 2"/>
          <p:cNvSpPr>
            <a:spLocks noGrp="1"/>
          </p:cNvSpPr>
          <p:nvPr>
            <p:ph sz="half" idx="14"/>
          </p:nvPr>
        </p:nvSpPr>
        <p:spPr>
          <a:xfrm>
            <a:off x="4572000" y="1124744"/>
            <a:ext cx="4572000" cy="5112568"/>
          </a:xfrm>
          <a:solidFill>
            <a:srgbClr val="FFFFFF">
              <a:alpha val="85098"/>
            </a:srgbClr>
          </a:solidFill>
        </p:spPr>
        <p:txBody>
          <a:bodyPr/>
          <a:lstStyle/>
          <a:p>
            <a:pPr>
              <a:buNone/>
            </a:pPr>
            <a:r>
              <a:rPr lang="en-GB" b="1" i="1" dirty="0" smtClean="0"/>
              <a:t>Where policy permits: </a:t>
            </a:r>
            <a:endParaRPr lang="en-GB" sz="1800" b="1" i="1" dirty="0" smtClean="0"/>
          </a:p>
          <a:p>
            <a:r>
              <a:rPr lang="en-GB" sz="2000" i="1" dirty="0" smtClean="0"/>
              <a:t>Improved training on recognition and  referral of newborn infections </a:t>
            </a:r>
          </a:p>
          <a:p>
            <a:r>
              <a:rPr lang="en-GB" sz="2000" i="1" dirty="0" smtClean="0"/>
              <a:t>Integration of chlorhexidine cleaning of the cord stump</a:t>
            </a:r>
          </a:p>
          <a:p>
            <a:r>
              <a:rPr lang="en-GB" sz="2000" i="1" dirty="0" smtClean="0"/>
              <a:t>Improved detection and referral of breastfeeding difficulties</a:t>
            </a:r>
          </a:p>
          <a:p>
            <a:r>
              <a:rPr lang="en-GB" sz="2000" i="1" dirty="0" smtClean="0"/>
              <a:t>Antibiotic treatment of newborn sepsis</a:t>
            </a:r>
          </a:p>
          <a:p>
            <a:pPr>
              <a:buNone/>
            </a:pPr>
            <a:endParaRPr lang="en-GB" sz="2000" b="1" i="1" dirty="0" smtClean="0"/>
          </a:p>
          <a:p>
            <a:pPr>
              <a:buNone/>
            </a:pPr>
            <a:r>
              <a:rPr lang="en-GB" sz="2000" b="1" i="1" dirty="0" smtClean="0"/>
              <a:t>Where policies are lacking</a:t>
            </a:r>
          </a:p>
          <a:p>
            <a:pPr>
              <a:buFont typeface="Arial" charset="0"/>
              <a:buChar char="•"/>
            </a:pPr>
            <a:r>
              <a:rPr lang="en-GB" sz="2000" dirty="0" smtClean="0"/>
              <a:t>Engage advocacy efforts</a:t>
            </a:r>
          </a:p>
          <a:p>
            <a:pPr>
              <a:buFont typeface="Arial" charset="0"/>
              <a:buChar char="•"/>
            </a:pPr>
            <a:r>
              <a:rPr lang="en-GB" sz="2000" dirty="0" smtClean="0"/>
              <a:t>Partner up</a:t>
            </a:r>
          </a:p>
          <a:p>
            <a:pPr>
              <a:buFont typeface="Arial" charset="0"/>
              <a:buChar char="•"/>
            </a:pPr>
            <a:r>
              <a:rPr lang="en-GB" sz="2000" dirty="0" smtClean="0"/>
              <a:t>Further research needed...</a:t>
            </a:r>
          </a:p>
          <a:p>
            <a:pPr>
              <a:buFont typeface="Arial" charset="0"/>
              <a:buChar char="•"/>
            </a:pPr>
            <a:endParaRPr lang="en-GB" sz="2000" b="1" i="1" dirty="0" smtClean="0"/>
          </a:p>
          <a:p>
            <a:endParaRPr lang="en-GB" sz="2000" i="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Integration </a:t>
            </a:r>
            <a:r>
              <a:rPr lang="en-GB" dirty="0" err="1" smtClean="0"/>
              <a:t>contd</a:t>
            </a:r>
            <a:endParaRPr lang="en-GB" dirty="0"/>
          </a:p>
        </p:txBody>
      </p:sp>
      <p:sp>
        <p:nvSpPr>
          <p:cNvPr id="3" name="Content Placeholder 2"/>
          <p:cNvSpPr>
            <a:spLocks noGrp="1"/>
          </p:cNvSpPr>
          <p:nvPr>
            <p:ph sz="half" idx="14"/>
          </p:nvPr>
        </p:nvSpPr>
        <p:spPr>
          <a:xfrm>
            <a:off x="4499992" y="1219200"/>
            <a:ext cx="4263008" cy="4953000"/>
          </a:xfrm>
        </p:spPr>
        <p:txBody>
          <a:bodyPr/>
          <a:lstStyle/>
          <a:p>
            <a:r>
              <a:rPr lang="en-GB" sz="2000" b="1" i="1" dirty="0" smtClean="0"/>
              <a:t>Integrating nutrition, HIV &amp; TB</a:t>
            </a:r>
          </a:p>
          <a:p>
            <a:pPr lvl="1"/>
            <a:r>
              <a:rPr lang="en-GB" sz="1800" i="1" dirty="0" smtClean="0"/>
              <a:t>Support the recognition and referral of acute malnutrition or GMP</a:t>
            </a:r>
          </a:p>
          <a:p>
            <a:pPr lvl="1"/>
            <a:r>
              <a:rPr lang="en-GB" sz="1800" i="1" dirty="0" smtClean="0"/>
              <a:t>Integrate support for paediatric HIV and TB case identification and referral</a:t>
            </a:r>
          </a:p>
          <a:p>
            <a:pPr lvl="1"/>
            <a:r>
              <a:rPr lang="en-GB" sz="1800" i="1" dirty="0" smtClean="0"/>
              <a:t>Improve nutrition practices for infants and children through ttC or similar</a:t>
            </a:r>
          </a:p>
          <a:p>
            <a:pPr lvl="1"/>
            <a:r>
              <a:rPr lang="en-GB" sz="1800" i="1" dirty="0" smtClean="0"/>
              <a:t>Integrate nutrition treatment </a:t>
            </a:r>
            <a:r>
              <a:rPr lang="en-GB" sz="1800" i="1" dirty="0" err="1" smtClean="0"/>
              <a:t>protcols</a:t>
            </a:r>
            <a:r>
              <a:rPr lang="en-GB" sz="1800" i="1" dirty="0" smtClean="0"/>
              <a:t> where possible</a:t>
            </a:r>
          </a:p>
          <a:p>
            <a:pPr lvl="1"/>
            <a:r>
              <a:rPr lang="en-GB" sz="1800" i="1" dirty="0" smtClean="0"/>
              <a:t>Strengthen referral and counter referral communication</a:t>
            </a:r>
          </a:p>
          <a:p>
            <a:pPr lvl="1"/>
            <a:r>
              <a:rPr lang="en-GB" sz="1800" i="1" dirty="0" smtClean="0"/>
              <a:t>Ensure linkages between iCCM CHWs and HIV / CMAM facility based programmes</a:t>
            </a:r>
          </a:p>
          <a:p>
            <a:pPr lvl="1"/>
            <a:r>
              <a:rPr lang="en-GB" sz="1800" i="1" dirty="0" smtClean="0"/>
              <a:t>Further research needed.....</a:t>
            </a:r>
          </a:p>
          <a:p>
            <a:endParaRPr lang="en-GB" dirty="0"/>
          </a:p>
        </p:txBody>
      </p:sp>
      <p:pic>
        <p:nvPicPr>
          <p:cNvPr id="52226" name="Picture 2" descr="C:\Users\walkerp\Downloads\D345-0138-09_478100.JPG"/>
          <p:cNvPicPr>
            <a:picLocks noChangeAspect="1" noChangeArrowheads="1"/>
          </p:cNvPicPr>
          <p:nvPr/>
        </p:nvPicPr>
        <p:blipFill>
          <a:blip r:embed="rId2" cstate="print"/>
          <a:srcRect/>
          <a:stretch>
            <a:fillRect/>
          </a:stretch>
        </p:blipFill>
        <p:spPr bwMode="auto">
          <a:xfrm>
            <a:off x="323528" y="1268759"/>
            <a:ext cx="3744416" cy="499255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Package of services</a:t>
            </a:r>
            <a:endParaRPr lang="en-GB" dirty="0"/>
          </a:p>
        </p:txBody>
      </p:sp>
      <p:sp>
        <p:nvSpPr>
          <p:cNvPr id="3" name="Content Placeholder 2"/>
          <p:cNvSpPr>
            <a:spLocks noGrp="1"/>
          </p:cNvSpPr>
          <p:nvPr>
            <p:ph sz="half" idx="14"/>
          </p:nvPr>
        </p:nvSpPr>
        <p:spPr/>
        <p:txBody>
          <a:bodyPr/>
          <a:lstStyle/>
          <a:p>
            <a:r>
              <a:rPr lang="en-GB" sz="2000" dirty="0" smtClean="0"/>
              <a:t>Community</a:t>
            </a:r>
          </a:p>
          <a:p>
            <a:pPr lvl="1"/>
            <a:r>
              <a:rPr lang="en-GB" sz="2000" dirty="0" smtClean="0"/>
              <a:t>Promote demand for quality services and uptake of iCCM</a:t>
            </a:r>
          </a:p>
          <a:p>
            <a:pPr lvl="1"/>
            <a:r>
              <a:rPr lang="en-GB" sz="2000" dirty="0" smtClean="0"/>
              <a:t>Education on the detection of childhood infections</a:t>
            </a:r>
          </a:p>
          <a:p>
            <a:r>
              <a:rPr lang="en-GB" sz="2000" dirty="0" smtClean="0"/>
              <a:t>CHWs</a:t>
            </a:r>
          </a:p>
          <a:p>
            <a:pPr lvl="1"/>
            <a:r>
              <a:rPr lang="en-GB" sz="2000" dirty="0" smtClean="0"/>
              <a:t>Initial and ongoing training, on the job mentoring</a:t>
            </a:r>
          </a:p>
          <a:p>
            <a:pPr lvl="1"/>
            <a:r>
              <a:rPr lang="en-GB" sz="2000" dirty="0" smtClean="0"/>
              <a:t>Equipment, resources and job aids</a:t>
            </a:r>
          </a:p>
          <a:p>
            <a:pPr lvl="1"/>
            <a:r>
              <a:rPr lang="en-GB" sz="2000" dirty="0" smtClean="0"/>
              <a:t>Medicines and stock management</a:t>
            </a:r>
          </a:p>
          <a:p>
            <a:pPr lvl="1"/>
            <a:r>
              <a:rPr lang="en-GB" sz="2000" dirty="0" smtClean="0"/>
              <a:t>Monitoring and supportive supervision</a:t>
            </a:r>
          </a:p>
          <a:p>
            <a:r>
              <a:rPr lang="en-GB" sz="2000" dirty="0" smtClean="0"/>
              <a:t>Systems strengthening</a:t>
            </a:r>
          </a:p>
          <a:p>
            <a:pPr lvl="1"/>
            <a:r>
              <a:rPr lang="en-GB" sz="2000" dirty="0" smtClean="0"/>
              <a:t>IMCI based severe case management</a:t>
            </a:r>
          </a:p>
          <a:p>
            <a:pPr lvl="1"/>
            <a:r>
              <a:rPr lang="en-GB" sz="2000" dirty="0" smtClean="0"/>
              <a:t>Supply chain management</a:t>
            </a:r>
          </a:p>
          <a:p>
            <a:pPr lvl="1"/>
            <a:r>
              <a:rPr lang="en-GB" sz="2000" dirty="0" smtClean="0"/>
              <a:t>COMMs support</a:t>
            </a:r>
          </a:p>
          <a:p>
            <a:pPr lvl="1"/>
            <a:r>
              <a:rPr lang="en-GB" sz="2000" dirty="0" smtClean="0"/>
              <a:t>Referral support</a:t>
            </a:r>
          </a:p>
          <a:p>
            <a:pPr lvl="1"/>
            <a:r>
              <a:rPr lang="en-GB" sz="2000" dirty="0" smtClean="0"/>
              <a:t>Linkage and communication with health services</a:t>
            </a:r>
          </a:p>
          <a:p>
            <a:pPr lvl="1"/>
            <a:endParaRPr lang="en-GB" sz="2000" dirty="0" smtClean="0"/>
          </a:p>
          <a:p>
            <a:pPr lvl="1"/>
            <a:endParaRPr lang="en-GB"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364836" y="407816"/>
            <a:ext cx="4983972" cy="5541464"/>
          </a:xfrm>
          <a:prstGeom prst="rect">
            <a:avLst/>
          </a:prstGeom>
          <a:noFill/>
          <a:ln w="9525">
            <a:noFill/>
            <a:miter lim="800000"/>
            <a:headEnd/>
            <a:tailEnd/>
          </a:ln>
        </p:spPr>
      </p:pic>
      <p:grpSp>
        <p:nvGrpSpPr>
          <p:cNvPr id="5" name="Group 24"/>
          <p:cNvGrpSpPr>
            <a:grpSpLocks/>
          </p:cNvGrpSpPr>
          <p:nvPr/>
        </p:nvGrpSpPr>
        <p:grpSpPr bwMode="auto">
          <a:xfrm>
            <a:off x="5450105" y="1014952"/>
            <a:ext cx="2651428" cy="4719367"/>
            <a:chOff x="5572132" y="785794"/>
            <a:chExt cx="3143272" cy="5500726"/>
          </a:xfrm>
        </p:grpSpPr>
        <p:grpSp>
          <p:nvGrpSpPr>
            <p:cNvPr id="6" name="Group 22"/>
            <p:cNvGrpSpPr/>
            <p:nvPr/>
          </p:nvGrpSpPr>
          <p:grpSpPr>
            <a:xfrm>
              <a:off x="5572132" y="785794"/>
              <a:ext cx="1428760" cy="5500726"/>
              <a:chOff x="5572132" y="785794"/>
              <a:chExt cx="1428760" cy="5500726"/>
            </a:xfrm>
            <a:solidFill>
              <a:schemeClr val="accent1"/>
            </a:solidFill>
          </p:grpSpPr>
          <p:sp>
            <p:nvSpPr>
              <p:cNvPr id="8" name="Left Arrow 7"/>
              <p:cNvSpPr/>
              <p:nvPr/>
            </p:nvSpPr>
            <p:spPr>
              <a:xfrm>
                <a:off x="5572132" y="785794"/>
                <a:ext cx="1357322" cy="214314"/>
              </a:xfrm>
              <a:prstGeom prst="leftArrow">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Left Arrow 8"/>
              <p:cNvSpPr/>
              <p:nvPr/>
            </p:nvSpPr>
            <p:spPr>
              <a:xfrm>
                <a:off x="5572132" y="1214422"/>
                <a:ext cx="1357322" cy="214314"/>
              </a:xfrm>
              <a:prstGeom prst="leftArrow">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Left Arrow 9"/>
              <p:cNvSpPr/>
              <p:nvPr/>
            </p:nvSpPr>
            <p:spPr>
              <a:xfrm>
                <a:off x="5572132" y="1643050"/>
                <a:ext cx="1357322" cy="214314"/>
              </a:xfrm>
              <a:prstGeom prst="leftArrow">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Left Arrow 10"/>
              <p:cNvSpPr/>
              <p:nvPr/>
            </p:nvSpPr>
            <p:spPr>
              <a:xfrm>
                <a:off x="5572132" y="2071678"/>
                <a:ext cx="1357322" cy="214314"/>
              </a:xfrm>
              <a:prstGeom prst="leftArrow">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Left Arrow 11"/>
              <p:cNvSpPr/>
              <p:nvPr/>
            </p:nvSpPr>
            <p:spPr>
              <a:xfrm>
                <a:off x="5572132" y="3214686"/>
                <a:ext cx="1357322" cy="214314"/>
              </a:xfrm>
              <a:prstGeom prst="leftArrow">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Left Arrow 12"/>
              <p:cNvSpPr/>
              <p:nvPr/>
            </p:nvSpPr>
            <p:spPr>
              <a:xfrm>
                <a:off x="5572132" y="5214950"/>
                <a:ext cx="1357322" cy="214314"/>
              </a:xfrm>
              <a:prstGeom prst="leftArrow">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Left Arrow 13"/>
              <p:cNvSpPr/>
              <p:nvPr/>
            </p:nvSpPr>
            <p:spPr>
              <a:xfrm>
                <a:off x="5572132" y="6072206"/>
                <a:ext cx="1357322" cy="214314"/>
              </a:xfrm>
              <a:prstGeom prst="leftArrow">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ectangle 14"/>
              <p:cNvSpPr/>
              <p:nvPr/>
            </p:nvSpPr>
            <p:spPr>
              <a:xfrm>
                <a:off x="6858016" y="785794"/>
                <a:ext cx="142876" cy="5429288"/>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7" name="Rectangle 6"/>
            <p:cNvSpPr/>
            <p:nvPr/>
          </p:nvSpPr>
          <p:spPr>
            <a:xfrm>
              <a:off x="6858016" y="3071810"/>
              <a:ext cx="1857388" cy="57150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Advocacy role</a:t>
              </a:r>
            </a:p>
          </p:txBody>
        </p:sp>
      </p:grpSp>
      <p:grpSp>
        <p:nvGrpSpPr>
          <p:cNvPr id="16" name="Group 12"/>
          <p:cNvGrpSpPr>
            <a:grpSpLocks/>
          </p:cNvGrpSpPr>
          <p:nvPr/>
        </p:nvGrpSpPr>
        <p:grpSpPr bwMode="auto">
          <a:xfrm>
            <a:off x="5642063" y="514889"/>
            <a:ext cx="2530909" cy="4719368"/>
            <a:chOff x="5643570" y="357166"/>
            <a:chExt cx="3000396" cy="5500726"/>
          </a:xfrm>
        </p:grpSpPr>
        <p:grpSp>
          <p:nvGrpSpPr>
            <p:cNvPr id="17" name="Group 11"/>
            <p:cNvGrpSpPr>
              <a:grpSpLocks/>
            </p:cNvGrpSpPr>
            <p:nvPr/>
          </p:nvGrpSpPr>
          <p:grpSpPr bwMode="auto">
            <a:xfrm>
              <a:off x="5643570" y="357166"/>
              <a:ext cx="3000396" cy="5500726"/>
              <a:chOff x="5643570" y="357166"/>
              <a:chExt cx="3000396" cy="5500726"/>
            </a:xfrm>
          </p:grpSpPr>
          <p:sp>
            <p:nvSpPr>
              <p:cNvPr id="19" name="Left Arrow 2"/>
              <p:cNvSpPr/>
              <p:nvPr/>
            </p:nvSpPr>
            <p:spPr>
              <a:xfrm>
                <a:off x="5643570" y="357166"/>
                <a:ext cx="928693" cy="214314"/>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 name="Left Arrow 4"/>
              <p:cNvSpPr/>
              <p:nvPr/>
            </p:nvSpPr>
            <p:spPr>
              <a:xfrm>
                <a:off x="5643570" y="4714884"/>
                <a:ext cx="928693" cy="214313"/>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Left Arrow 5"/>
              <p:cNvSpPr/>
              <p:nvPr/>
            </p:nvSpPr>
            <p:spPr>
              <a:xfrm>
                <a:off x="5643570" y="5643578"/>
                <a:ext cx="928693" cy="214314"/>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Left Arrow 6"/>
              <p:cNvSpPr/>
              <p:nvPr/>
            </p:nvSpPr>
            <p:spPr>
              <a:xfrm>
                <a:off x="5643570" y="3643314"/>
                <a:ext cx="928693" cy="214314"/>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Left Arrow 7"/>
              <p:cNvSpPr/>
              <p:nvPr/>
            </p:nvSpPr>
            <p:spPr>
              <a:xfrm>
                <a:off x="5643570" y="2786058"/>
                <a:ext cx="928693" cy="214314"/>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Left Arrow 8"/>
              <p:cNvSpPr/>
              <p:nvPr/>
            </p:nvSpPr>
            <p:spPr>
              <a:xfrm>
                <a:off x="5643570" y="2428868"/>
                <a:ext cx="928693" cy="214313"/>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Rectangle 9"/>
              <p:cNvSpPr/>
              <p:nvPr/>
            </p:nvSpPr>
            <p:spPr>
              <a:xfrm>
                <a:off x="6500826" y="385741"/>
                <a:ext cx="71437" cy="540071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Rectangle 10"/>
              <p:cNvSpPr/>
              <p:nvPr/>
            </p:nvSpPr>
            <p:spPr>
              <a:xfrm>
                <a:off x="6572263" y="3000372"/>
                <a:ext cx="2071703" cy="57150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effectLst>
                      <a:outerShdw blurRad="38100" dist="38100" dir="2700000" algn="tl">
                        <a:srgbClr val="000000">
                          <a:alpha val="43137"/>
                        </a:srgbClr>
                      </a:outerShdw>
                    </a:effectLst>
                  </a:rPr>
                  <a:t>Community engagement</a:t>
                </a:r>
              </a:p>
            </p:txBody>
          </p:sp>
        </p:grpSp>
        <p:sp>
          <p:nvSpPr>
            <p:cNvPr id="18" name="Right Arrow 14"/>
            <p:cNvSpPr/>
            <p:nvPr/>
          </p:nvSpPr>
          <p:spPr>
            <a:xfrm flipH="1">
              <a:off x="5715007" y="3143248"/>
              <a:ext cx="1000132" cy="357189"/>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27" name="Group 41"/>
          <p:cNvGrpSpPr>
            <a:grpSpLocks/>
          </p:cNvGrpSpPr>
          <p:nvPr/>
        </p:nvGrpSpPr>
        <p:grpSpPr bwMode="auto">
          <a:xfrm>
            <a:off x="5592980" y="586327"/>
            <a:ext cx="2651428" cy="4719367"/>
            <a:chOff x="2571736" y="1357274"/>
            <a:chExt cx="3143272" cy="5500726"/>
          </a:xfrm>
        </p:grpSpPr>
        <p:sp>
          <p:nvSpPr>
            <p:cNvPr id="28" name="Left Arrow 27"/>
            <p:cNvSpPr/>
            <p:nvPr/>
          </p:nvSpPr>
          <p:spPr>
            <a:xfrm>
              <a:off x="2571736" y="3143224"/>
              <a:ext cx="1357323" cy="214315"/>
            </a:xfrm>
            <a:prstGeom prst="lef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Left Arrow 28"/>
            <p:cNvSpPr/>
            <p:nvPr/>
          </p:nvSpPr>
          <p:spPr>
            <a:xfrm>
              <a:off x="2571736" y="4286232"/>
              <a:ext cx="1357323" cy="214315"/>
            </a:xfrm>
            <a:prstGeom prst="leftArrow">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 name="Left Arrow 29"/>
            <p:cNvSpPr/>
            <p:nvPr/>
          </p:nvSpPr>
          <p:spPr>
            <a:xfrm>
              <a:off x="2571736" y="4714860"/>
              <a:ext cx="1357323" cy="214315"/>
            </a:xfrm>
            <a:prstGeom prst="lef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31" name="Group 25"/>
            <p:cNvGrpSpPr/>
            <p:nvPr/>
          </p:nvGrpSpPr>
          <p:grpSpPr>
            <a:xfrm>
              <a:off x="2571736" y="1357274"/>
              <a:ext cx="3143272" cy="5500726"/>
              <a:chOff x="5572132" y="785794"/>
              <a:chExt cx="3143272" cy="5500726"/>
            </a:xfrm>
            <a:solidFill>
              <a:schemeClr val="accent4">
                <a:lumMod val="60000"/>
                <a:lumOff val="40000"/>
              </a:schemeClr>
            </a:solidFill>
          </p:grpSpPr>
          <p:grpSp>
            <p:nvGrpSpPr>
              <p:cNvPr id="32" name="Group 22"/>
              <p:cNvGrpSpPr/>
              <p:nvPr/>
            </p:nvGrpSpPr>
            <p:grpSpPr>
              <a:xfrm>
                <a:off x="5572132" y="785794"/>
                <a:ext cx="1428760" cy="5500726"/>
                <a:chOff x="5572132" y="785794"/>
                <a:chExt cx="1428760" cy="5500726"/>
              </a:xfrm>
              <a:grpFill/>
            </p:grpSpPr>
            <p:sp>
              <p:nvSpPr>
                <p:cNvPr id="34" name="Left Arrow 28"/>
                <p:cNvSpPr/>
                <p:nvPr/>
              </p:nvSpPr>
              <p:spPr>
                <a:xfrm>
                  <a:off x="5572132" y="785794"/>
                  <a:ext cx="1357322" cy="214314"/>
                </a:xfrm>
                <a:prstGeom prst="leftArrow">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5" name="Left Arrow 29"/>
                <p:cNvSpPr/>
                <p:nvPr/>
              </p:nvSpPr>
              <p:spPr>
                <a:xfrm>
                  <a:off x="5572132" y="1214422"/>
                  <a:ext cx="1357322" cy="214314"/>
                </a:xfrm>
                <a:prstGeom prst="leftArrow">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Left Arrow 35"/>
                <p:cNvSpPr/>
                <p:nvPr/>
              </p:nvSpPr>
              <p:spPr>
                <a:xfrm>
                  <a:off x="5572132" y="1643050"/>
                  <a:ext cx="1357322" cy="214314"/>
                </a:xfrm>
                <a:prstGeom prst="leftArrow">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Left Arrow 36"/>
                <p:cNvSpPr/>
                <p:nvPr/>
              </p:nvSpPr>
              <p:spPr>
                <a:xfrm>
                  <a:off x="5572132" y="2071678"/>
                  <a:ext cx="1357322" cy="214314"/>
                </a:xfrm>
                <a:prstGeom prst="leftArrow">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Left Arrow 37"/>
                <p:cNvSpPr/>
                <p:nvPr/>
              </p:nvSpPr>
              <p:spPr>
                <a:xfrm>
                  <a:off x="5572132" y="3214686"/>
                  <a:ext cx="1357322" cy="214314"/>
                </a:xfrm>
                <a:prstGeom prst="leftArrow">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Left Arrow 38"/>
                <p:cNvSpPr/>
                <p:nvPr/>
              </p:nvSpPr>
              <p:spPr>
                <a:xfrm>
                  <a:off x="5572132" y="6072206"/>
                  <a:ext cx="1357322" cy="214314"/>
                </a:xfrm>
                <a:prstGeom prst="leftArrow">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 name="Rectangle 39"/>
                <p:cNvSpPr/>
                <p:nvPr/>
              </p:nvSpPr>
              <p:spPr>
                <a:xfrm>
                  <a:off x="6858016" y="785794"/>
                  <a:ext cx="142876" cy="5429288"/>
                </a:xfrm>
                <a:prstGeom prst="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33" name="Rectangle 32"/>
              <p:cNvSpPr/>
              <p:nvPr/>
            </p:nvSpPr>
            <p:spPr>
              <a:xfrm>
                <a:off x="6858016" y="3071810"/>
                <a:ext cx="1857388" cy="571504"/>
              </a:xfrm>
              <a:prstGeom prst="rect">
                <a:avLst/>
              </a:prstGeom>
              <a:grp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Direct / financial support</a:t>
                </a:r>
              </a:p>
            </p:txBody>
          </p:sp>
        </p:grpSp>
      </p:grpSp>
      <p:sp>
        <p:nvSpPr>
          <p:cNvPr id="41" name="TextBox 40"/>
          <p:cNvSpPr txBox="1"/>
          <p:nvPr/>
        </p:nvSpPr>
        <p:spPr>
          <a:xfrm>
            <a:off x="7343804" y="359580"/>
            <a:ext cx="1800195" cy="707886"/>
          </a:xfrm>
          <a:prstGeom prst="rect">
            <a:avLst/>
          </a:prstGeom>
          <a:noFill/>
        </p:spPr>
        <p:txBody>
          <a:bodyPr wrap="square" rtlCol="0">
            <a:spAutoFit/>
          </a:bodyPr>
          <a:lstStyle/>
          <a:p>
            <a:r>
              <a:rPr lang="en-GB" sz="2000" b="1" dirty="0" smtClean="0"/>
              <a:t>CHW  AIM Framework</a:t>
            </a:r>
            <a:endParaRPr lang="en-GB"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Our Approach</a:t>
            </a:r>
            <a:endParaRPr lang="en-GB" dirty="0"/>
          </a:p>
        </p:txBody>
      </p:sp>
      <p:sp>
        <p:nvSpPr>
          <p:cNvPr id="3" name="Content Placeholder 2"/>
          <p:cNvSpPr>
            <a:spLocks noGrp="1"/>
          </p:cNvSpPr>
          <p:nvPr>
            <p:ph sz="half" idx="14"/>
          </p:nvPr>
        </p:nvSpPr>
        <p:spPr/>
        <p:txBody>
          <a:bodyPr/>
          <a:lstStyle/>
          <a:p>
            <a:r>
              <a:rPr lang="en-GB" b="1" dirty="0" smtClean="0"/>
              <a:t>Current Technical </a:t>
            </a:r>
            <a:r>
              <a:rPr lang="en-GB" b="1" dirty="0"/>
              <a:t>Approaches</a:t>
            </a:r>
          </a:p>
          <a:p>
            <a:pPr lvl="2"/>
            <a:r>
              <a:rPr lang="en-GB" sz="1800" dirty="0" smtClean="0"/>
              <a:t>Integrated rather than single disease approaches</a:t>
            </a:r>
          </a:p>
          <a:p>
            <a:pPr lvl="2"/>
            <a:r>
              <a:rPr lang="en-GB" sz="1800" dirty="0" smtClean="0"/>
              <a:t>Include newborns </a:t>
            </a:r>
            <a:r>
              <a:rPr lang="en-GB" sz="1800" dirty="0"/>
              <a:t>in the iCCM model </a:t>
            </a:r>
            <a:r>
              <a:rPr lang="en-GB" sz="1800" dirty="0" smtClean="0"/>
              <a:t>where policies allow</a:t>
            </a:r>
          </a:p>
          <a:p>
            <a:pPr lvl="2"/>
            <a:r>
              <a:rPr lang="en-GB" sz="1800" dirty="0" smtClean="0"/>
              <a:t>For </a:t>
            </a:r>
            <a:r>
              <a:rPr lang="en-GB" sz="1800" dirty="0"/>
              <a:t>high hunger contexts, the integration of CMAM and </a:t>
            </a:r>
            <a:r>
              <a:rPr lang="en-GB" sz="1800" dirty="0" smtClean="0"/>
              <a:t>iCCM</a:t>
            </a:r>
            <a:endParaRPr lang="en-GB" sz="1800" dirty="0"/>
          </a:p>
          <a:p>
            <a:pPr lvl="2"/>
            <a:r>
              <a:rPr lang="en-GB" sz="1800" dirty="0" smtClean="0"/>
              <a:t>Paediatric </a:t>
            </a:r>
            <a:r>
              <a:rPr lang="en-GB" sz="1800" dirty="0"/>
              <a:t>TB &amp; HIV treatment should be integrated where possible</a:t>
            </a:r>
          </a:p>
          <a:p>
            <a:r>
              <a:rPr lang="en-GB" b="1" dirty="0" smtClean="0"/>
              <a:t>Applying CHW PoP -Principles </a:t>
            </a:r>
            <a:r>
              <a:rPr lang="en-GB" b="1" dirty="0"/>
              <a:t>of practice</a:t>
            </a:r>
          </a:p>
          <a:p>
            <a:pPr lvl="2"/>
            <a:r>
              <a:rPr lang="en-US" sz="1800" dirty="0" smtClean="0"/>
              <a:t>Formal </a:t>
            </a:r>
            <a:r>
              <a:rPr lang="en-US" sz="1800" dirty="0"/>
              <a:t>recognition and pushing up the </a:t>
            </a:r>
            <a:r>
              <a:rPr lang="en-US" sz="1800" dirty="0" smtClean="0"/>
              <a:t>cadre</a:t>
            </a:r>
          </a:p>
          <a:p>
            <a:pPr lvl="2"/>
            <a:r>
              <a:rPr lang="en-US" sz="1800" dirty="0" smtClean="0"/>
              <a:t>Promoting country ownership and leadership of the model and formal integration into health service</a:t>
            </a:r>
          </a:p>
          <a:p>
            <a:r>
              <a:rPr lang="en-US" b="1" dirty="0" smtClean="0"/>
              <a:t>Sustainable systems approach</a:t>
            </a:r>
            <a:endParaRPr lang="en-US" sz="2200" b="1" dirty="0" smtClean="0"/>
          </a:p>
          <a:p>
            <a:pPr lvl="2"/>
            <a:r>
              <a:rPr lang="en-US" sz="1800" dirty="0" smtClean="0"/>
              <a:t>Harmonize approaches amongst partners &amp; consortia – not ‘going it alone’</a:t>
            </a:r>
          </a:p>
          <a:p>
            <a:pPr lvl="2"/>
            <a:r>
              <a:rPr lang="en-US" sz="1800" dirty="0" smtClean="0"/>
              <a:t>iCCM is a health systems strengthening activity rather than a project</a:t>
            </a:r>
          </a:p>
          <a:p>
            <a:pPr lvl="2"/>
            <a:r>
              <a:rPr lang="en-US" sz="1800" dirty="0" smtClean="0"/>
              <a:t>Consider grant-based programmes as ‘start-up’ with the aim to lead into integration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1124744"/>
            <a:ext cx="3384376" cy="3780000"/>
          </a:xfrm>
          <a:prstGeom prst="rect">
            <a:avLst/>
          </a:prstGeom>
          <a:solidFill>
            <a:schemeClr val="accent6">
              <a:lumMod val="20000"/>
              <a:lumOff val="80000"/>
            </a:schemeClr>
          </a:solidFill>
          <a:ln>
            <a:solidFill>
              <a:schemeClr val="accent6"/>
            </a:solidFill>
          </a:ln>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3" name="Content Placeholder 2"/>
          <p:cNvSpPr>
            <a:spLocks noGrp="1"/>
          </p:cNvSpPr>
          <p:nvPr>
            <p:ph sz="half" idx="14"/>
          </p:nvPr>
        </p:nvSpPr>
        <p:spPr>
          <a:xfrm>
            <a:off x="755576" y="2132856"/>
            <a:ext cx="4032448" cy="1512168"/>
          </a:xfrm>
        </p:spPr>
        <p:txBody>
          <a:bodyPr/>
          <a:lstStyle/>
          <a:p>
            <a:pPr algn="ctr">
              <a:buNone/>
            </a:pPr>
            <a:r>
              <a:rPr lang="en-GB" sz="4000" b="1" dirty="0" smtClean="0">
                <a:solidFill>
                  <a:schemeClr val="accent6"/>
                </a:solidFill>
              </a:rPr>
              <a:t>The CCM Toolkit </a:t>
            </a:r>
            <a:endParaRPr lang="en-GB" sz="4000" b="1" dirty="0">
              <a:solidFill>
                <a:schemeClr val="accent6"/>
              </a:solidFill>
            </a:endParaRPr>
          </a:p>
        </p:txBody>
      </p:sp>
      <p:pic>
        <p:nvPicPr>
          <p:cNvPr id="1026" name="Picture 2"/>
          <p:cNvPicPr>
            <a:picLocks noChangeAspect="1" noChangeArrowheads="1"/>
          </p:cNvPicPr>
          <p:nvPr/>
        </p:nvPicPr>
        <p:blipFill>
          <a:blip r:embed="rId2" cstate="print"/>
          <a:srcRect/>
          <a:stretch>
            <a:fillRect/>
          </a:stretch>
        </p:blipFill>
        <p:spPr bwMode="auto">
          <a:xfrm>
            <a:off x="4932040" y="1052736"/>
            <a:ext cx="3143250" cy="4067175"/>
          </a:xfrm>
          <a:prstGeom prst="rect">
            <a:avLst/>
          </a:prstGeom>
          <a:noFill/>
          <a:ln w="9525">
            <a:noFill/>
            <a:miter lim="800000"/>
            <a:headEnd/>
            <a:tailEnd/>
          </a:ln>
        </p:spPr>
      </p:pic>
      <p:sp>
        <p:nvSpPr>
          <p:cNvPr id="5" name="Rectangle 4"/>
          <p:cNvSpPr/>
          <p:nvPr/>
        </p:nvSpPr>
        <p:spPr>
          <a:xfrm>
            <a:off x="971600" y="5085184"/>
            <a:ext cx="7272808" cy="1200329"/>
          </a:xfrm>
          <a:prstGeom prst="rect">
            <a:avLst/>
          </a:prstGeom>
        </p:spPr>
        <p:txBody>
          <a:bodyPr wrap="square">
            <a:spAutoFit/>
          </a:bodyPr>
          <a:lstStyle/>
          <a:p>
            <a:r>
              <a:rPr lang="en-GB" dirty="0" smtClean="0">
                <a:hlinkClick r:id="rId3"/>
              </a:rPr>
              <a:t>https://www.wvcentral.org/community/health/Pages/CCM.aspx</a:t>
            </a:r>
            <a:endParaRPr lang="en-GB" dirty="0" smtClean="0"/>
          </a:p>
          <a:p>
            <a:endParaRPr lang="en-GB" dirty="0" smtClean="0"/>
          </a:p>
          <a:p>
            <a:r>
              <a:rPr lang="en-GB" dirty="0" smtClean="0">
                <a:hlinkClick r:id="rId4"/>
              </a:rPr>
              <a:t>https://www.wvcentral.org/community/health/HNH%20Wiki/Community%20Case%20Management%20Toolkit.aspx</a:t>
            </a:r>
            <a:r>
              <a:rPr lang="en-GB" dirty="0" smtClean="0"/>
              <a:t>  </a:t>
            </a:r>
            <a:endParaRPr lang="en-GB" dirty="0"/>
          </a:p>
        </p:txBody>
      </p:sp>
    </p:spTree>
  </p:cSld>
  <p:clrMapOvr>
    <a:masterClrMapping/>
  </p:clrMapOvr>
  <p:transition advTm="3323"/>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2780928"/>
            <a:ext cx="6120680" cy="2308324"/>
          </a:xfrm>
          <a:prstGeom prst="rect">
            <a:avLst/>
          </a:prstGeom>
          <a:solidFill>
            <a:schemeClr val="accent6">
              <a:lumMod val="20000"/>
              <a:lumOff val="80000"/>
            </a:schemeClr>
          </a:solidFill>
          <a:ln>
            <a:solidFill>
              <a:schemeClr val="accent6"/>
            </a:solidFill>
          </a:ln>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3" name="Content Placeholder 2"/>
          <p:cNvSpPr>
            <a:spLocks noGrp="1"/>
          </p:cNvSpPr>
          <p:nvPr>
            <p:ph sz="half" idx="14"/>
          </p:nvPr>
        </p:nvSpPr>
        <p:spPr>
          <a:xfrm>
            <a:off x="381000" y="3212976"/>
            <a:ext cx="8382000" cy="288032"/>
          </a:xfrm>
        </p:spPr>
        <p:txBody>
          <a:bodyPr/>
          <a:lstStyle/>
          <a:p>
            <a:pPr algn="ctr">
              <a:buNone/>
            </a:pPr>
            <a:r>
              <a:rPr lang="en-GB" sz="4000" b="1" dirty="0" smtClean="0">
                <a:solidFill>
                  <a:schemeClr val="accent6"/>
                </a:solidFill>
              </a:rPr>
              <a:t>Overview of the</a:t>
            </a:r>
          </a:p>
          <a:p>
            <a:pPr algn="ctr">
              <a:buNone/>
            </a:pPr>
            <a:r>
              <a:rPr lang="en-GB" sz="4000" b="1" dirty="0" smtClean="0">
                <a:solidFill>
                  <a:schemeClr val="accent6"/>
                </a:solidFill>
              </a:rPr>
              <a:t> iCCM Project Model</a:t>
            </a:r>
            <a:endParaRPr lang="en-GB" sz="4000" b="1" dirty="0">
              <a:solidFill>
                <a:schemeClr val="accent6"/>
              </a:solidFill>
            </a:endParaRPr>
          </a:p>
        </p:txBody>
      </p:sp>
    </p:spTree>
  </p:cSld>
  <p:clrMapOvr>
    <a:masterClrMapping/>
  </p:clrMapOvr>
  <p:transition advTm="3323"/>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b="1" dirty="0" smtClean="0"/>
              <a:t>Preparatory tools (</a:t>
            </a:r>
            <a:r>
              <a:rPr lang="en-GB" b="1" i="1" dirty="0" smtClean="0"/>
              <a:t>Deployment &amp; Policy</a:t>
            </a:r>
            <a:r>
              <a:rPr lang="en-GB" b="1" dirty="0" smtClean="0"/>
              <a:t>)</a:t>
            </a:r>
            <a:endParaRPr lang="en-US" dirty="0"/>
          </a:p>
        </p:txBody>
      </p:sp>
      <p:sp>
        <p:nvSpPr>
          <p:cNvPr id="3" name="Content Placeholder 2"/>
          <p:cNvSpPr>
            <a:spLocks noGrp="1"/>
          </p:cNvSpPr>
          <p:nvPr>
            <p:ph sz="half" idx="14"/>
          </p:nvPr>
        </p:nvSpPr>
        <p:spPr/>
        <p:txBody>
          <a:bodyPr/>
          <a:lstStyle/>
          <a:p>
            <a:r>
              <a:rPr lang="en-GB" dirty="0"/>
              <a:t>CHW principles of practice</a:t>
            </a:r>
          </a:p>
          <a:p>
            <a:r>
              <a:rPr lang="en-GB" dirty="0" smtClean="0"/>
              <a:t>CHW AIM &amp; </a:t>
            </a:r>
            <a:r>
              <a:rPr lang="en-GB" dirty="0"/>
              <a:t>CHW programming standards</a:t>
            </a:r>
          </a:p>
          <a:p>
            <a:r>
              <a:rPr lang="en-GB" dirty="0"/>
              <a:t>CCM Implementation standards</a:t>
            </a:r>
          </a:p>
          <a:p>
            <a:r>
              <a:rPr lang="en-GB" dirty="0"/>
              <a:t>CCM results framework &amp; indicators</a:t>
            </a:r>
          </a:p>
          <a:p>
            <a:pPr lvl="1"/>
            <a:r>
              <a:rPr lang="en-GB" sz="2000" dirty="0"/>
              <a:t>Are globally applicable</a:t>
            </a:r>
          </a:p>
          <a:p>
            <a:pPr lvl="1"/>
            <a:r>
              <a:rPr lang="en-GB" sz="2000" dirty="0"/>
              <a:t>Used to guide </a:t>
            </a:r>
            <a:r>
              <a:rPr lang="en-GB" sz="2000" dirty="0" smtClean="0"/>
              <a:t>World Vision </a:t>
            </a:r>
            <a:r>
              <a:rPr lang="en-GB" sz="2000" dirty="0"/>
              <a:t>programming</a:t>
            </a:r>
          </a:p>
          <a:p>
            <a:pPr lvl="1"/>
            <a:r>
              <a:rPr lang="en-GB" sz="2000" dirty="0"/>
              <a:t>Set precedents and standards</a:t>
            </a:r>
          </a:p>
          <a:p>
            <a:pPr lvl="1"/>
            <a:r>
              <a:rPr lang="en-GB" sz="2000" dirty="0"/>
              <a:t>Not for adaptation</a:t>
            </a:r>
          </a:p>
          <a:p>
            <a:pPr lvl="1"/>
            <a:r>
              <a:rPr lang="en-GB" sz="2000" dirty="0"/>
              <a:t>Identify programming and policy weaknesses</a:t>
            </a:r>
          </a:p>
          <a:p>
            <a:pPr lvl="1"/>
            <a:r>
              <a:rPr lang="en-GB" sz="2000" dirty="0"/>
              <a:t>Identify key areas for advocacy</a:t>
            </a:r>
          </a:p>
          <a:p>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External tools</a:t>
            </a:r>
            <a:endParaRPr lang="en-GB" dirty="0"/>
          </a:p>
        </p:txBody>
      </p:sp>
      <p:sp>
        <p:nvSpPr>
          <p:cNvPr id="3" name="Content Placeholder 2"/>
          <p:cNvSpPr>
            <a:spLocks noGrp="1"/>
          </p:cNvSpPr>
          <p:nvPr>
            <p:ph sz="half" idx="14"/>
          </p:nvPr>
        </p:nvSpPr>
        <p:spPr>
          <a:xfrm>
            <a:off x="381000" y="1219200"/>
            <a:ext cx="6567264" cy="4953000"/>
          </a:xfrm>
        </p:spPr>
        <p:txBody>
          <a:bodyPr/>
          <a:lstStyle/>
          <a:p>
            <a:r>
              <a:rPr lang="en-GB" sz="2000" u="sng" dirty="0" smtClean="0">
                <a:hlinkClick r:id="rId2"/>
              </a:rPr>
              <a:t>CHW AIM</a:t>
            </a:r>
            <a:r>
              <a:rPr lang="en-GB" sz="2000" u="sng" dirty="0" smtClean="0"/>
              <a:t> </a:t>
            </a:r>
            <a:r>
              <a:rPr lang="en-GB" sz="2000" u="sng" dirty="0" smtClean="0">
                <a:hlinkClick r:id="rId3"/>
              </a:rPr>
              <a:t>–</a:t>
            </a:r>
            <a:r>
              <a:rPr lang="en-GB" sz="2000" u="sng" dirty="0" smtClean="0"/>
              <a:t> </a:t>
            </a:r>
            <a:r>
              <a:rPr lang="en-GB" sz="2000" dirty="0" smtClean="0"/>
              <a:t>USAID</a:t>
            </a:r>
            <a:endParaRPr lang="en-GB" sz="2000" dirty="0"/>
          </a:p>
          <a:p>
            <a:pPr fontAlgn="t"/>
            <a:r>
              <a:rPr lang="en-GB" sz="2000" u="sng" dirty="0" smtClean="0">
                <a:hlinkClick r:id="rId3"/>
              </a:rPr>
              <a:t>CCM Essentials</a:t>
            </a:r>
            <a:r>
              <a:rPr lang="en-GB" sz="2000" dirty="0" smtClean="0"/>
              <a:t> guide - The </a:t>
            </a:r>
            <a:r>
              <a:rPr lang="en-GB" sz="2000" dirty="0"/>
              <a:t>Core Group guide for programmer managers implementing CCM. Covers all key areas of design, supervision, and implementing CCM</a:t>
            </a:r>
          </a:p>
          <a:p>
            <a:pPr fontAlgn="t">
              <a:buNone/>
            </a:pPr>
            <a:endParaRPr lang="en-GB" sz="1000" u="sng" dirty="0" smtClean="0"/>
          </a:p>
          <a:p>
            <a:pPr fontAlgn="t"/>
            <a:r>
              <a:rPr lang="en-GB" sz="2000" dirty="0" smtClean="0"/>
              <a:t>Save </a:t>
            </a:r>
            <a:r>
              <a:rPr lang="en-GB" sz="2000" dirty="0"/>
              <a:t>the Child </a:t>
            </a:r>
            <a:r>
              <a:rPr lang="en-GB" sz="2000" u="sng" dirty="0">
                <a:hlinkClick r:id="rId4"/>
              </a:rPr>
              <a:t>CCM Toolbox</a:t>
            </a:r>
            <a:endParaRPr lang="en-GB" sz="2000" dirty="0"/>
          </a:p>
          <a:p>
            <a:pPr fontAlgn="t">
              <a:buNone/>
            </a:pPr>
            <a:r>
              <a:rPr lang="en-GB" sz="2000" dirty="0" smtClean="0"/>
              <a:t>      Tools </a:t>
            </a:r>
            <a:r>
              <a:rPr lang="en-GB" sz="2000" dirty="0"/>
              <a:t>to Introduce community case management of serious childhood infection, March </a:t>
            </a:r>
            <a:r>
              <a:rPr lang="en-GB" sz="2000" dirty="0" smtClean="0"/>
              <a:t>2011</a:t>
            </a:r>
            <a:r>
              <a:rPr lang="en-GB" sz="2000" dirty="0"/>
              <a:t/>
            </a:r>
            <a:br>
              <a:rPr lang="en-GB" sz="2000" dirty="0"/>
            </a:br>
            <a:endParaRPr lang="en-GB" sz="1200" dirty="0" smtClean="0"/>
          </a:p>
          <a:p>
            <a:pPr fontAlgn="t">
              <a:buNone/>
            </a:pPr>
            <a:r>
              <a:rPr lang="en-GB" sz="2000" i="1" dirty="0" smtClean="0"/>
              <a:t>Also - see</a:t>
            </a:r>
            <a:endParaRPr lang="en-GB" sz="2000" i="1" dirty="0"/>
          </a:p>
          <a:p>
            <a:r>
              <a:rPr lang="en-GB" sz="2000" dirty="0" smtClean="0">
                <a:hlinkClick r:id="rId5"/>
              </a:rPr>
              <a:t>CCM Central </a:t>
            </a:r>
            <a:r>
              <a:rPr lang="en-GB" sz="2000" dirty="0" smtClean="0"/>
              <a:t>– </a:t>
            </a:r>
            <a:r>
              <a:rPr lang="en-GB" sz="2000" dirty="0"/>
              <a:t>core </a:t>
            </a:r>
            <a:r>
              <a:rPr lang="en-GB" sz="2000" dirty="0" smtClean="0"/>
              <a:t>indicators, benchmarks (policy and planning)</a:t>
            </a:r>
          </a:p>
          <a:p>
            <a:endParaRPr lang="en-GB" sz="2000" dirty="0" smtClean="0"/>
          </a:p>
          <a:p>
            <a:r>
              <a:rPr lang="en-GB" sz="2000" dirty="0">
                <a:hlinkClick r:id="rId6"/>
              </a:rPr>
              <a:t>Supply Chain and CCM Resources</a:t>
            </a:r>
            <a:endParaRPr lang="en-GB" sz="2000" dirty="0" smtClean="0"/>
          </a:p>
          <a:p>
            <a:endParaRPr lang="en-GB" sz="2000" dirty="0" smtClean="0"/>
          </a:p>
          <a:p>
            <a:pPr>
              <a:buNone/>
            </a:pPr>
            <a:endParaRPr lang="en-GB" sz="2000" dirty="0"/>
          </a:p>
        </p:txBody>
      </p:sp>
      <p:pic>
        <p:nvPicPr>
          <p:cNvPr id="4" name="Picture 1">
            <a:hlinkClick r:id="rId7"/>
          </p:cNvPr>
          <p:cNvPicPr>
            <a:picLocks noChangeAspect="1" noChangeArrowheads="1"/>
          </p:cNvPicPr>
          <p:nvPr/>
        </p:nvPicPr>
        <p:blipFill>
          <a:blip r:embed="rId8" cstate="print"/>
          <a:srcRect/>
          <a:stretch>
            <a:fillRect/>
          </a:stretch>
        </p:blipFill>
        <p:spPr bwMode="auto">
          <a:xfrm>
            <a:off x="6983760" y="404664"/>
            <a:ext cx="1594882" cy="2063502"/>
          </a:xfrm>
          <a:prstGeom prst="rect">
            <a:avLst/>
          </a:prstGeom>
          <a:noFill/>
          <a:ln w="9525">
            <a:noFill/>
            <a:miter lim="800000"/>
            <a:headEnd/>
            <a:tailEnd/>
          </a:ln>
        </p:spPr>
      </p:pic>
      <p:pic>
        <p:nvPicPr>
          <p:cNvPr id="53250" name="Picture 2">
            <a:hlinkClick r:id="rId3"/>
          </p:cNvPr>
          <p:cNvPicPr>
            <a:picLocks noChangeAspect="1" noChangeArrowheads="1"/>
          </p:cNvPicPr>
          <p:nvPr/>
        </p:nvPicPr>
        <p:blipFill>
          <a:blip r:embed="rId9" cstate="print"/>
          <a:srcRect/>
          <a:stretch>
            <a:fillRect/>
          </a:stretch>
        </p:blipFill>
        <p:spPr bwMode="auto">
          <a:xfrm>
            <a:off x="7020272" y="2420888"/>
            <a:ext cx="1439980" cy="2033786"/>
          </a:xfrm>
          <a:prstGeom prst="rect">
            <a:avLst/>
          </a:prstGeom>
          <a:noFill/>
          <a:ln w="9525">
            <a:noFill/>
            <a:miter lim="800000"/>
            <a:headEnd/>
            <a:tailEnd/>
          </a:ln>
        </p:spPr>
      </p:pic>
      <p:pic>
        <p:nvPicPr>
          <p:cNvPr id="53251" name="Picture 3">
            <a:hlinkClick r:id="rId4"/>
          </p:cNvPr>
          <p:cNvPicPr>
            <a:picLocks noChangeAspect="1" noChangeArrowheads="1"/>
          </p:cNvPicPr>
          <p:nvPr/>
        </p:nvPicPr>
        <p:blipFill>
          <a:blip r:embed="rId10" cstate="print"/>
          <a:srcRect/>
          <a:stretch>
            <a:fillRect/>
          </a:stretch>
        </p:blipFill>
        <p:spPr bwMode="auto">
          <a:xfrm>
            <a:off x="7020272" y="4437112"/>
            <a:ext cx="1482249" cy="1852811"/>
          </a:xfrm>
          <a:prstGeom prst="rect">
            <a:avLst/>
          </a:prstGeom>
          <a:noFill/>
          <a:ln w="9525">
            <a:noFill/>
            <a:miter lim="800000"/>
            <a:headEnd/>
            <a:tailEnd/>
          </a:ln>
        </p:spPr>
      </p:pic>
      <p:pic>
        <p:nvPicPr>
          <p:cNvPr id="53253" name="Picture 5">
            <a:hlinkClick r:id="rId6"/>
          </p:cNvPr>
          <p:cNvPicPr>
            <a:picLocks noChangeAspect="1" noChangeArrowheads="1"/>
          </p:cNvPicPr>
          <p:nvPr/>
        </p:nvPicPr>
        <p:blipFill>
          <a:blip r:embed="rId11" cstate="print"/>
          <a:srcRect/>
          <a:stretch>
            <a:fillRect/>
          </a:stretch>
        </p:blipFill>
        <p:spPr bwMode="auto">
          <a:xfrm>
            <a:off x="4427984" y="5373216"/>
            <a:ext cx="2246387" cy="80982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b="1" dirty="0" smtClean="0"/>
              <a:t>Operational tools (</a:t>
            </a:r>
            <a:r>
              <a:rPr lang="en-GB" b="1" i="1" dirty="0" smtClean="0"/>
              <a:t>quality &amp; access</a:t>
            </a:r>
            <a:r>
              <a:rPr lang="en-GB" b="1" dirty="0" smtClean="0"/>
              <a:t>)</a:t>
            </a:r>
            <a:endParaRPr lang="en-US" dirty="0"/>
          </a:p>
        </p:txBody>
      </p:sp>
      <p:sp>
        <p:nvSpPr>
          <p:cNvPr id="3" name="Content Placeholder 2"/>
          <p:cNvSpPr>
            <a:spLocks noGrp="1"/>
          </p:cNvSpPr>
          <p:nvPr>
            <p:ph sz="half" idx="14"/>
          </p:nvPr>
        </p:nvSpPr>
        <p:spPr/>
        <p:txBody>
          <a:bodyPr/>
          <a:lstStyle/>
          <a:p>
            <a:r>
              <a:rPr lang="en-GB" dirty="0"/>
              <a:t>Supervision tools</a:t>
            </a:r>
          </a:p>
          <a:p>
            <a:r>
              <a:rPr lang="en-GB" dirty="0"/>
              <a:t>Basic tools sample set (stocks &amp; records)</a:t>
            </a:r>
          </a:p>
          <a:p>
            <a:r>
              <a:rPr lang="en-GB" dirty="0"/>
              <a:t>Referral / counter referral tools</a:t>
            </a:r>
          </a:p>
          <a:p>
            <a:r>
              <a:rPr lang="en-GB" dirty="0"/>
              <a:t>High risk household targeting </a:t>
            </a:r>
          </a:p>
          <a:p>
            <a:r>
              <a:rPr lang="en-GB" dirty="0"/>
              <a:t>Examples</a:t>
            </a:r>
          </a:p>
          <a:p>
            <a:pPr lvl="1"/>
            <a:r>
              <a:rPr lang="en-GB" dirty="0"/>
              <a:t>Can be completely </a:t>
            </a:r>
            <a:r>
              <a:rPr lang="en-GB" dirty="0" err="1"/>
              <a:t>contexualised</a:t>
            </a:r>
            <a:r>
              <a:rPr lang="en-GB" dirty="0"/>
              <a:t> to your country</a:t>
            </a:r>
          </a:p>
          <a:p>
            <a:pPr lvl="1"/>
            <a:r>
              <a:rPr lang="en-GB" dirty="0"/>
              <a:t>To take home and discuss with your </a:t>
            </a:r>
            <a:r>
              <a:rPr lang="en-GB" dirty="0" err="1"/>
              <a:t>MoH</a:t>
            </a:r>
            <a:r>
              <a:rPr lang="en-GB" dirty="0"/>
              <a:t> and National coordinating bodies.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US" b="1" dirty="0" smtClean="0"/>
              <a:t>CCM Toolkit</a:t>
            </a:r>
            <a:endParaRPr lang="en-US" dirty="0"/>
          </a:p>
        </p:txBody>
      </p:sp>
      <p:sp>
        <p:nvSpPr>
          <p:cNvPr id="3" name="Content Placeholder 2"/>
          <p:cNvSpPr>
            <a:spLocks noGrp="1"/>
          </p:cNvSpPr>
          <p:nvPr>
            <p:ph sz="half" idx="14"/>
          </p:nvPr>
        </p:nvSpPr>
        <p:spPr>
          <a:xfrm>
            <a:off x="381000" y="1219200"/>
            <a:ext cx="8382000" cy="3433936"/>
          </a:xfrm>
        </p:spPr>
        <p:txBody>
          <a:bodyPr/>
          <a:lstStyle/>
          <a:p>
            <a:r>
              <a:rPr lang="en-US" dirty="0"/>
              <a:t>Provides you with </a:t>
            </a:r>
            <a:r>
              <a:rPr lang="en-US" dirty="0" smtClean="0"/>
              <a:t>sample </a:t>
            </a:r>
            <a:r>
              <a:rPr lang="en-US" dirty="0"/>
              <a:t>tools you require for iCCM roll out</a:t>
            </a:r>
          </a:p>
          <a:p>
            <a:r>
              <a:rPr lang="en-US" dirty="0" smtClean="0"/>
              <a:t>ICCM </a:t>
            </a:r>
            <a:r>
              <a:rPr lang="en-US" dirty="0"/>
              <a:t>Quality Standards </a:t>
            </a:r>
          </a:p>
          <a:p>
            <a:r>
              <a:rPr lang="en-US" dirty="0"/>
              <a:t>Generic results framework</a:t>
            </a:r>
          </a:p>
          <a:p>
            <a:r>
              <a:rPr lang="en-US" dirty="0"/>
              <a:t>Generic M&amp;E tool</a:t>
            </a:r>
          </a:p>
          <a:p>
            <a:r>
              <a:rPr lang="en-US" dirty="0"/>
              <a:t>Commodities quantification tool </a:t>
            </a:r>
            <a:endParaRPr lang="en-US" dirty="0" smtClean="0"/>
          </a:p>
          <a:p>
            <a:r>
              <a:rPr lang="en-US" dirty="0" smtClean="0"/>
              <a:t>Always work with local MOH to develop and introduce programming tools</a:t>
            </a:r>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2780928"/>
            <a:ext cx="6120680" cy="2308324"/>
          </a:xfrm>
          <a:prstGeom prst="rect">
            <a:avLst/>
          </a:prstGeom>
          <a:solidFill>
            <a:schemeClr val="accent6">
              <a:lumMod val="20000"/>
              <a:lumOff val="80000"/>
            </a:schemeClr>
          </a:solidFill>
          <a:ln>
            <a:solidFill>
              <a:schemeClr val="accent6"/>
            </a:solidFill>
          </a:ln>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3" name="Content Placeholder 2"/>
          <p:cNvSpPr>
            <a:spLocks noGrp="1"/>
          </p:cNvSpPr>
          <p:nvPr>
            <p:ph sz="half" idx="14"/>
          </p:nvPr>
        </p:nvSpPr>
        <p:spPr>
          <a:xfrm>
            <a:off x="381000" y="3212976"/>
            <a:ext cx="8382000" cy="288032"/>
          </a:xfrm>
        </p:spPr>
        <p:txBody>
          <a:bodyPr/>
          <a:lstStyle/>
          <a:p>
            <a:pPr algn="ctr">
              <a:buNone/>
            </a:pPr>
            <a:r>
              <a:rPr lang="en-GB" sz="4000" b="1" dirty="0" smtClean="0">
                <a:solidFill>
                  <a:schemeClr val="accent6"/>
                </a:solidFill>
              </a:rPr>
              <a:t>Global Status of iCCM</a:t>
            </a:r>
          </a:p>
          <a:p>
            <a:pPr algn="ctr">
              <a:buNone/>
            </a:pPr>
            <a:r>
              <a:rPr lang="en-GB" sz="4000" b="1" dirty="0" smtClean="0">
                <a:solidFill>
                  <a:schemeClr val="accent6"/>
                </a:solidFill>
              </a:rPr>
              <a:t> in World Vision</a:t>
            </a:r>
            <a:endParaRPr lang="en-GB" sz="4000" b="1" dirty="0">
              <a:solidFill>
                <a:schemeClr val="accent6"/>
              </a:solidFill>
            </a:endParaRPr>
          </a:p>
        </p:txBody>
      </p:sp>
    </p:spTree>
  </p:cSld>
  <p:clrMapOvr>
    <a:masterClrMapping/>
  </p:clrMapOvr>
  <p:transition advTm="3323"/>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381000" y="404664"/>
            <a:ext cx="8382000" cy="533400"/>
          </a:xfrm>
        </p:spPr>
        <p:txBody>
          <a:bodyPr/>
          <a:lstStyle/>
          <a:p>
            <a:r>
              <a:rPr lang="en-GB" dirty="0" smtClean="0"/>
              <a:t>Where is iCCM happening?</a:t>
            </a:r>
            <a:endParaRPr lang="en-GB"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rcRect l="19275" t="19988" r="7611" b="17260"/>
          <a:stretch>
            <a:fillRect/>
          </a:stretch>
        </p:blipFill>
        <p:spPr>
          <a:xfrm>
            <a:off x="0" y="1052736"/>
            <a:ext cx="9144000" cy="4367589"/>
          </a:xfrm>
          <a:prstGeom prst="rect">
            <a:avLst/>
          </a:prstGeom>
        </p:spPr>
      </p:pic>
      <p:sp>
        <p:nvSpPr>
          <p:cNvPr id="12" name="TextBox 11"/>
          <p:cNvSpPr txBox="1"/>
          <p:nvPr/>
        </p:nvSpPr>
        <p:spPr>
          <a:xfrm>
            <a:off x="2247900" y="5589240"/>
            <a:ext cx="4648200" cy="523220"/>
          </a:xfrm>
          <a:prstGeom prst="rect">
            <a:avLst/>
          </a:prstGeom>
          <a:solidFill>
            <a:srgbClr val="C00000"/>
          </a:solidFill>
          <a:ln>
            <a:solidFill>
              <a:schemeClr val="bg1">
                <a:lumMod val="50000"/>
              </a:schemeClr>
            </a:solidFill>
          </a:ln>
        </p:spPr>
        <p:txBody>
          <a:bodyPr wrap="square" rtlCol="0">
            <a:spAutoFit/>
          </a:bodyPr>
          <a:lstStyle/>
          <a:p>
            <a:pPr algn="ctr"/>
            <a:r>
              <a:rPr lang="en-US" sz="1400" dirty="0" smtClean="0">
                <a:solidFill>
                  <a:schemeClr val="bg1"/>
                </a:solidFill>
                <a:latin typeface="Gill Sans MT" panose="020B0502020104020203" pitchFamily="34" charset="0"/>
              </a:rPr>
              <a:t>Sudan, South Sudan, Uganda, Kenya, Rwanda, Burundi, Zambia, Mozambique, DRC, Niger, Ghana, Sierra Leone, Indonesia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476672"/>
            <a:ext cx="4724400" cy="1143000"/>
          </a:xfrm>
          <a:prstGeom prst="rect">
            <a:avLst/>
          </a:prstGeom>
        </p:spPr>
        <p:txBody>
          <a:bodyP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iCCM Roll Out</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Content Placeholder 4"/>
          <p:cNvGraphicFramePr>
            <a:graphicFrameLocks noGrp="1"/>
          </p:cNvGraphicFramePr>
          <p:nvPr>
            <p:ph idx="4294967295"/>
          </p:nvPr>
        </p:nvGraphicFramePr>
        <p:xfrm>
          <a:off x="533400" y="1742440"/>
          <a:ext cx="8229600" cy="4485640"/>
        </p:xfrm>
        <a:graphic>
          <a:graphicData uri="http://schemas.openxmlformats.org/drawingml/2006/table">
            <a:tbl>
              <a:tblPr firstRow="1" bandRow="1">
                <a:tableStyleId>{5C22544A-7EE6-4342-B048-85BDC9FD1C3A}</a:tableStyleId>
              </a:tblPr>
              <a:tblGrid>
                <a:gridCol w="2895600"/>
                <a:gridCol w="5334000"/>
              </a:tblGrid>
              <a:tr h="370840">
                <a:tc>
                  <a:txBody>
                    <a:bodyPr/>
                    <a:lstStyle/>
                    <a:p>
                      <a:r>
                        <a:rPr lang="en-US" dirty="0" smtClean="0">
                          <a:latin typeface="Gill Sans MT" pitchFamily="34" charset="0"/>
                        </a:rPr>
                        <a:t>National</a:t>
                      </a:r>
                      <a:r>
                        <a:rPr lang="en-US" baseline="0" dirty="0" smtClean="0">
                          <a:latin typeface="Gill Sans MT" pitchFamily="34" charset="0"/>
                        </a:rPr>
                        <a:t> Office</a:t>
                      </a:r>
                      <a:endParaRPr lang="en-US" dirty="0">
                        <a:latin typeface="Gill Sans MT" pitchFamily="34" charset="0"/>
                      </a:endParaRPr>
                    </a:p>
                  </a:txBody>
                  <a:tcPr/>
                </a:tc>
                <a:tc>
                  <a:txBody>
                    <a:bodyPr/>
                    <a:lstStyle/>
                    <a:p>
                      <a:r>
                        <a:rPr lang="en-US" dirty="0" smtClean="0">
                          <a:latin typeface="Gill Sans MT" pitchFamily="34" charset="0"/>
                        </a:rPr>
                        <a:t>Level of roll out</a:t>
                      </a:r>
                      <a:endParaRPr lang="en-US" dirty="0">
                        <a:latin typeface="Gill Sans MT" pitchFamily="34" charset="0"/>
                      </a:endParaRPr>
                    </a:p>
                  </a:txBody>
                  <a:tcPr/>
                </a:tc>
              </a:tr>
              <a:tr h="370840">
                <a:tc>
                  <a:txBody>
                    <a:bodyPr/>
                    <a:lstStyle/>
                    <a:p>
                      <a:r>
                        <a:rPr lang="en-US" sz="2000" dirty="0" smtClean="0">
                          <a:latin typeface="Gill Sans MT" pitchFamily="34" charset="0"/>
                        </a:rPr>
                        <a:t>Burundi</a:t>
                      </a:r>
                      <a:endParaRPr lang="en-US" sz="2000" dirty="0">
                        <a:latin typeface="Gill Sans MT" pitchFamily="34" charset="0"/>
                      </a:endParaRPr>
                    </a:p>
                  </a:txBody>
                  <a:tcPr/>
                </a:tc>
                <a:tc>
                  <a:txBody>
                    <a:bodyPr/>
                    <a:lstStyle/>
                    <a:p>
                      <a:pPr>
                        <a:buFont typeface="Arial" pitchFamily="34" charset="0"/>
                        <a:buChar char="•"/>
                      </a:pPr>
                      <a:r>
                        <a:rPr lang="en-US" sz="2000" dirty="0" smtClean="0">
                          <a:latin typeface="Gill Sans MT" pitchFamily="34" charset="0"/>
                        </a:rPr>
                        <a:t>ICCM part of</a:t>
                      </a:r>
                      <a:r>
                        <a:rPr lang="en-US" sz="2000" baseline="0" dirty="0" smtClean="0">
                          <a:latin typeface="Gill Sans MT" pitchFamily="34" charset="0"/>
                        </a:rPr>
                        <a:t> Technical Approach</a:t>
                      </a:r>
                      <a:endParaRPr lang="en-US" sz="2000" dirty="0" smtClean="0">
                        <a:latin typeface="Gill Sans MT" pitchFamily="34" charset="0"/>
                      </a:endParaRPr>
                    </a:p>
                    <a:p>
                      <a:pPr>
                        <a:buFont typeface="Arial" pitchFamily="34" charset="0"/>
                        <a:buChar char="•"/>
                      </a:pPr>
                      <a:r>
                        <a:rPr lang="en-US" sz="2000" dirty="0" smtClean="0">
                          <a:latin typeface="Gill Sans MT" pitchFamily="34" charset="0"/>
                        </a:rPr>
                        <a:t>National dialogue</a:t>
                      </a:r>
                    </a:p>
                    <a:p>
                      <a:pPr>
                        <a:buFont typeface="Arial" pitchFamily="34" charset="0"/>
                        <a:buChar char="•"/>
                      </a:pPr>
                      <a:r>
                        <a:rPr lang="en-US" sz="2000" dirty="0" smtClean="0">
                          <a:latin typeface="Gill Sans MT" pitchFamily="34" charset="0"/>
                        </a:rPr>
                        <a:t>Secured</a:t>
                      </a:r>
                      <a:r>
                        <a:rPr lang="en-US" sz="2000" baseline="0" dirty="0" smtClean="0">
                          <a:latin typeface="Gill Sans MT" pitchFamily="34" charset="0"/>
                        </a:rPr>
                        <a:t> $1.2M funding from Korea </a:t>
                      </a:r>
                      <a:endParaRPr lang="en-US" sz="2000" dirty="0">
                        <a:latin typeface="Gill Sans MT" pitchFamily="34" charset="0"/>
                      </a:endParaRPr>
                    </a:p>
                  </a:txBody>
                  <a:tcPr/>
                </a:tc>
              </a:tr>
              <a:tr h="370840">
                <a:tc>
                  <a:txBody>
                    <a:bodyPr/>
                    <a:lstStyle/>
                    <a:p>
                      <a:r>
                        <a:rPr lang="en-US" sz="2000" dirty="0" smtClean="0">
                          <a:latin typeface="Gill Sans MT" pitchFamily="34" charset="0"/>
                        </a:rPr>
                        <a:t>Ghana</a:t>
                      </a:r>
                      <a:endParaRPr lang="en-US" sz="2000" dirty="0">
                        <a:latin typeface="Gill Sans MT" pitchFamily="34" charset="0"/>
                      </a:endParaRPr>
                    </a:p>
                  </a:txBody>
                  <a:tcPr/>
                </a:tc>
                <a:tc>
                  <a:txBody>
                    <a:bodyPr/>
                    <a:lstStyle/>
                    <a:p>
                      <a:r>
                        <a:rPr lang="en-US" sz="2000" dirty="0" smtClean="0">
                          <a:latin typeface="Gill Sans MT" pitchFamily="34" charset="0"/>
                        </a:rPr>
                        <a:t>National</a:t>
                      </a:r>
                      <a:r>
                        <a:rPr lang="en-US" sz="2000" baseline="0" dirty="0" smtClean="0">
                          <a:latin typeface="Gill Sans MT" pitchFamily="34" charset="0"/>
                        </a:rPr>
                        <a:t> level discussions</a:t>
                      </a:r>
                    </a:p>
                    <a:p>
                      <a:r>
                        <a:rPr lang="en-US" sz="2000" baseline="0" dirty="0" smtClean="0">
                          <a:latin typeface="Gill Sans MT" pitchFamily="34" charset="0"/>
                        </a:rPr>
                        <a:t>Partnering with</a:t>
                      </a:r>
                      <a:endParaRPr lang="en-US" sz="2000" dirty="0">
                        <a:latin typeface="Gill Sans MT" pitchFamily="34" charset="0"/>
                      </a:endParaRPr>
                    </a:p>
                  </a:txBody>
                  <a:tcPr/>
                </a:tc>
              </a:tr>
              <a:tr h="370840">
                <a:tc>
                  <a:txBody>
                    <a:bodyPr/>
                    <a:lstStyle/>
                    <a:p>
                      <a:r>
                        <a:rPr lang="en-US" sz="2000" dirty="0" smtClean="0">
                          <a:latin typeface="Gill Sans MT" pitchFamily="34" charset="0"/>
                        </a:rPr>
                        <a:t>Kenya</a:t>
                      </a:r>
                      <a:endParaRPr lang="en-US" sz="2000" dirty="0">
                        <a:latin typeface="Gill Sans MT" pitchFamily="34" charset="0"/>
                      </a:endParaRPr>
                    </a:p>
                  </a:txBody>
                  <a:tcPr/>
                </a:tc>
                <a:tc>
                  <a:txBody>
                    <a:bodyPr/>
                    <a:lstStyle/>
                    <a:p>
                      <a:r>
                        <a:rPr lang="en-US" sz="2000" dirty="0" smtClean="0">
                          <a:latin typeface="Gill Sans MT" pitchFamily="34" charset="0"/>
                        </a:rPr>
                        <a:t>National level engagement</a:t>
                      </a:r>
                    </a:p>
                    <a:p>
                      <a:r>
                        <a:rPr lang="en-US" sz="2000" dirty="0" smtClean="0">
                          <a:latin typeface="Gill Sans MT" pitchFamily="34" charset="0"/>
                        </a:rPr>
                        <a:t>iCCM part</a:t>
                      </a:r>
                      <a:r>
                        <a:rPr lang="en-US" sz="2000" baseline="0" dirty="0" smtClean="0">
                          <a:latin typeface="Gill Sans MT" pitchFamily="34" charset="0"/>
                        </a:rPr>
                        <a:t> of GIK policy</a:t>
                      </a:r>
                    </a:p>
                    <a:p>
                      <a:r>
                        <a:rPr lang="en-US" sz="2000" baseline="0" dirty="0" smtClean="0">
                          <a:latin typeface="Gill Sans MT" pitchFamily="34" charset="0"/>
                        </a:rPr>
                        <a:t>Five ADPs prioritized for iCCM</a:t>
                      </a:r>
                    </a:p>
                    <a:p>
                      <a:r>
                        <a:rPr lang="en-US" sz="2000" baseline="0" dirty="0" smtClean="0">
                          <a:latin typeface="Gill Sans MT" pitchFamily="34" charset="0"/>
                        </a:rPr>
                        <a:t>Clear scale up plan in place</a:t>
                      </a:r>
                      <a:endParaRPr lang="en-US" sz="2000" dirty="0">
                        <a:latin typeface="Gill Sans MT" pitchFamily="34" charset="0"/>
                      </a:endParaRPr>
                    </a:p>
                  </a:txBody>
                  <a:tcPr/>
                </a:tc>
              </a:tr>
              <a:tr h="370840">
                <a:tc>
                  <a:txBody>
                    <a:bodyPr/>
                    <a:lstStyle/>
                    <a:p>
                      <a:r>
                        <a:rPr lang="en-US" sz="2000" dirty="0" smtClean="0">
                          <a:latin typeface="Gill Sans MT" pitchFamily="34" charset="0"/>
                        </a:rPr>
                        <a:t>Mozambique</a:t>
                      </a:r>
                      <a:endParaRPr lang="en-US" sz="2000" dirty="0">
                        <a:latin typeface="Gill Sans MT" pitchFamily="34" charset="0"/>
                      </a:endParaRPr>
                    </a:p>
                  </a:txBody>
                  <a:tcPr/>
                </a:tc>
                <a:tc>
                  <a:txBody>
                    <a:bodyPr/>
                    <a:lstStyle/>
                    <a:p>
                      <a:endParaRPr lang="en-US" sz="2000" dirty="0">
                        <a:latin typeface="Gill Sans MT" pitchFamily="34" charset="0"/>
                      </a:endParaRPr>
                    </a:p>
                  </a:txBody>
                  <a:tcPr/>
                </a:tc>
              </a:tr>
              <a:tr h="370840">
                <a:tc>
                  <a:txBody>
                    <a:bodyPr/>
                    <a:lstStyle/>
                    <a:p>
                      <a:r>
                        <a:rPr lang="en-US" sz="2000" dirty="0" smtClean="0">
                          <a:latin typeface="Gill Sans MT" pitchFamily="34" charset="0"/>
                        </a:rPr>
                        <a:t>Niger</a:t>
                      </a:r>
                      <a:endParaRPr lang="en-US" sz="2000" dirty="0">
                        <a:latin typeface="Gill Sans MT" pitchFamily="34" charset="0"/>
                      </a:endParaRPr>
                    </a:p>
                  </a:txBody>
                  <a:tcPr/>
                </a:tc>
                <a:tc>
                  <a:txBody>
                    <a:bodyPr/>
                    <a:lstStyle/>
                    <a:p>
                      <a:r>
                        <a:rPr lang="en-US" sz="2000" smtClean="0">
                          <a:latin typeface="Gill Sans MT" pitchFamily="34" charset="0"/>
                        </a:rPr>
                        <a:t>WHO</a:t>
                      </a:r>
                      <a:r>
                        <a:rPr lang="en-US" sz="2000" baseline="0" smtClean="0">
                          <a:latin typeface="Gill Sans MT" pitchFamily="34" charset="0"/>
                        </a:rPr>
                        <a:t> $10M </a:t>
                      </a:r>
                      <a:r>
                        <a:rPr lang="en-US" sz="2000" baseline="0" dirty="0" err="1" smtClean="0">
                          <a:latin typeface="Gill Sans MT" pitchFamily="34" charset="0"/>
                        </a:rPr>
                        <a:t>RAcE</a:t>
                      </a:r>
                      <a:r>
                        <a:rPr lang="en-US" sz="2000" baseline="0" dirty="0" smtClean="0">
                          <a:latin typeface="Gill Sans MT" pitchFamily="34" charset="0"/>
                        </a:rPr>
                        <a:t> grant – not in WV operational areas</a:t>
                      </a:r>
                      <a:endParaRPr lang="en-US" sz="2000" dirty="0">
                        <a:latin typeface="Gill Sans MT"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pPr lvl="0"/>
            <a:r>
              <a:rPr lang="en-US" dirty="0" smtClean="0">
                <a:solidFill>
                  <a:schemeClr val="tx1"/>
                </a:solidFill>
              </a:rPr>
              <a:t>NOs with iCCM roll out</a:t>
            </a:r>
          </a:p>
        </p:txBody>
      </p:sp>
      <p:sp>
        <p:nvSpPr>
          <p:cNvPr id="4" name="Title 1"/>
          <p:cNvSpPr txBox="1">
            <a:spLocks/>
          </p:cNvSpPr>
          <p:nvPr/>
        </p:nvSpPr>
        <p:spPr>
          <a:xfrm>
            <a:off x="457200" y="533400"/>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5" name="Content Placeholder 3"/>
          <p:cNvGraphicFramePr>
            <a:graphicFrameLocks/>
          </p:cNvGraphicFramePr>
          <p:nvPr/>
        </p:nvGraphicFramePr>
        <p:xfrm>
          <a:off x="457200" y="1600200"/>
          <a:ext cx="8229600" cy="4602480"/>
        </p:xfrm>
        <a:graphic>
          <a:graphicData uri="http://schemas.openxmlformats.org/drawingml/2006/table">
            <a:tbl>
              <a:tblPr firstRow="1" bandRow="1">
                <a:tableStyleId>{5C22544A-7EE6-4342-B048-85BDC9FD1C3A}</a:tableStyleId>
              </a:tblPr>
              <a:tblGrid>
                <a:gridCol w="3429000"/>
                <a:gridCol w="4800600"/>
              </a:tblGrid>
              <a:tr h="370840">
                <a:tc>
                  <a:txBody>
                    <a:bodyPr/>
                    <a:lstStyle/>
                    <a:p>
                      <a:r>
                        <a:rPr lang="en-US" sz="2000" dirty="0" smtClean="0">
                          <a:latin typeface="Gill Sans MT" pitchFamily="34" charset="0"/>
                        </a:rPr>
                        <a:t>National Office</a:t>
                      </a:r>
                      <a:endParaRPr lang="en-US" sz="2000" dirty="0">
                        <a:latin typeface="Gill Sans MT" pitchFamily="34" charset="0"/>
                      </a:endParaRPr>
                    </a:p>
                  </a:txBody>
                  <a:tcPr/>
                </a:tc>
                <a:tc>
                  <a:txBody>
                    <a:bodyPr/>
                    <a:lstStyle/>
                    <a:p>
                      <a:r>
                        <a:rPr lang="en-US" sz="2000" dirty="0" smtClean="0">
                          <a:latin typeface="Gill Sans MT" pitchFamily="34" charset="0"/>
                        </a:rPr>
                        <a:t>Level of roll out</a:t>
                      </a:r>
                      <a:endParaRPr lang="en-US" sz="2000" dirty="0">
                        <a:latin typeface="Gill Sans MT" pitchFamily="34" charset="0"/>
                      </a:endParaRPr>
                    </a:p>
                  </a:txBody>
                  <a:tcPr/>
                </a:tc>
              </a:tr>
              <a:tr h="370840">
                <a:tc>
                  <a:txBody>
                    <a:bodyPr/>
                    <a:lstStyle/>
                    <a:p>
                      <a:r>
                        <a:rPr lang="en-US" sz="2000" dirty="0" smtClean="0">
                          <a:latin typeface="Gill Sans MT" pitchFamily="34" charset="0"/>
                        </a:rPr>
                        <a:t>Rwanda</a:t>
                      </a:r>
                      <a:endParaRPr lang="en-US" sz="2000" dirty="0">
                        <a:latin typeface="Gill Sans MT" pitchFamily="34" charset="0"/>
                      </a:endParaRPr>
                    </a:p>
                  </a:txBody>
                  <a:tcPr/>
                </a:tc>
                <a:tc>
                  <a:txBody>
                    <a:bodyPr/>
                    <a:lstStyle/>
                    <a:p>
                      <a:pPr>
                        <a:buFont typeface="Arial" pitchFamily="34" charset="0"/>
                        <a:buChar char="•"/>
                      </a:pPr>
                      <a:r>
                        <a:rPr lang="en-US" sz="2000" dirty="0" smtClean="0">
                          <a:latin typeface="Gill Sans MT" pitchFamily="34" charset="0"/>
                        </a:rPr>
                        <a:t>iCCM in Technical Approach</a:t>
                      </a:r>
                      <a:endParaRPr lang="en-US" sz="2000" dirty="0">
                        <a:latin typeface="Gill Sans MT" pitchFamily="34" charset="0"/>
                      </a:endParaRPr>
                    </a:p>
                  </a:txBody>
                  <a:tcPr/>
                </a:tc>
              </a:tr>
              <a:tr h="370840">
                <a:tc>
                  <a:txBody>
                    <a:bodyPr/>
                    <a:lstStyle/>
                    <a:p>
                      <a:r>
                        <a:rPr lang="en-US" sz="2000" dirty="0" smtClean="0">
                          <a:latin typeface="Gill Sans MT" pitchFamily="34" charset="0"/>
                        </a:rPr>
                        <a:t>Sierra Leone</a:t>
                      </a:r>
                      <a:endParaRPr lang="en-US" sz="2000" dirty="0">
                        <a:latin typeface="Gill Sans MT" pitchFamily="34" charset="0"/>
                      </a:endParaRPr>
                    </a:p>
                  </a:txBody>
                  <a:tcPr/>
                </a:tc>
                <a:tc>
                  <a:txBody>
                    <a:bodyPr/>
                    <a:lstStyle/>
                    <a:p>
                      <a:pPr>
                        <a:buFont typeface="Arial" pitchFamily="34" charset="0"/>
                        <a:buChar char="•"/>
                      </a:pPr>
                      <a:r>
                        <a:rPr lang="en-US" sz="2000" dirty="0" smtClean="0">
                          <a:latin typeface="Gill Sans MT" pitchFamily="34" charset="0"/>
                        </a:rPr>
                        <a:t>All ADPs budgeted for iCCM</a:t>
                      </a:r>
                      <a:endParaRPr lang="en-US" sz="2000" dirty="0">
                        <a:latin typeface="Gill Sans MT" pitchFamily="34" charset="0"/>
                      </a:endParaRPr>
                    </a:p>
                  </a:txBody>
                  <a:tcPr/>
                </a:tc>
              </a:tr>
              <a:tr h="370840">
                <a:tc>
                  <a:txBody>
                    <a:bodyPr/>
                    <a:lstStyle/>
                    <a:p>
                      <a:r>
                        <a:rPr lang="en-US" sz="2000" dirty="0" smtClean="0">
                          <a:latin typeface="Gill Sans MT" pitchFamily="34" charset="0"/>
                        </a:rPr>
                        <a:t>Sudan</a:t>
                      </a:r>
                      <a:endParaRPr lang="en-US" sz="2000" dirty="0">
                        <a:latin typeface="Gill Sans MT" pitchFamily="34" charset="0"/>
                      </a:endParaRPr>
                    </a:p>
                  </a:txBody>
                  <a:tcPr/>
                </a:tc>
                <a:tc>
                  <a:txBody>
                    <a:bodyPr/>
                    <a:lstStyle/>
                    <a:p>
                      <a:pPr>
                        <a:buFont typeface="Arial" pitchFamily="34" charset="0"/>
                        <a:buChar char="•"/>
                      </a:pPr>
                      <a:r>
                        <a:rPr lang="en-US" sz="2000" dirty="0" smtClean="0">
                          <a:latin typeface="Gill Sans MT" pitchFamily="34" charset="0"/>
                        </a:rPr>
                        <a:t>Received Irish Aid/</a:t>
                      </a:r>
                      <a:r>
                        <a:rPr lang="en-US" sz="2000" dirty="0" err="1" smtClean="0">
                          <a:latin typeface="Gill Sans MT" pitchFamily="34" charset="0"/>
                        </a:rPr>
                        <a:t>Unicef</a:t>
                      </a:r>
                      <a:r>
                        <a:rPr lang="en-US" sz="2000" dirty="0" smtClean="0">
                          <a:latin typeface="Gill Sans MT" pitchFamily="34" charset="0"/>
                        </a:rPr>
                        <a:t> grant with iCCM</a:t>
                      </a:r>
                      <a:endParaRPr lang="en-US" sz="2000" dirty="0">
                        <a:latin typeface="Gill Sans MT" pitchFamily="34" charset="0"/>
                      </a:endParaRPr>
                    </a:p>
                  </a:txBody>
                  <a:tcPr/>
                </a:tc>
              </a:tr>
              <a:tr h="370840">
                <a:tc>
                  <a:txBody>
                    <a:bodyPr/>
                    <a:lstStyle/>
                    <a:p>
                      <a:r>
                        <a:rPr lang="en-US" sz="2000" dirty="0" smtClean="0">
                          <a:latin typeface="Gill Sans MT" pitchFamily="34" charset="0"/>
                        </a:rPr>
                        <a:t>S. Sudan</a:t>
                      </a:r>
                      <a:endParaRPr lang="en-US" sz="2000" dirty="0">
                        <a:latin typeface="Gill Sans MT" pitchFamily="34" charset="0"/>
                      </a:endParaRPr>
                    </a:p>
                  </a:txBody>
                  <a:tcPr/>
                </a:tc>
                <a:tc>
                  <a:txBody>
                    <a:bodyPr/>
                    <a:lstStyle/>
                    <a:p>
                      <a:pPr>
                        <a:buFont typeface="Arial" pitchFamily="34" charset="0"/>
                        <a:buChar char="•"/>
                      </a:pPr>
                      <a:r>
                        <a:rPr lang="en-US" sz="2000" dirty="0" smtClean="0">
                          <a:latin typeface="Gill Sans MT" pitchFamily="34" charset="0"/>
                        </a:rPr>
                        <a:t>iCCM grant</a:t>
                      </a:r>
                      <a:endParaRPr lang="en-US" sz="2000" dirty="0">
                        <a:latin typeface="Gill Sans MT" pitchFamily="34" charset="0"/>
                      </a:endParaRPr>
                    </a:p>
                  </a:txBody>
                  <a:tcPr/>
                </a:tc>
              </a:tr>
              <a:tr h="370840">
                <a:tc>
                  <a:txBody>
                    <a:bodyPr/>
                    <a:lstStyle/>
                    <a:p>
                      <a:r>
                        <a:rPr lang="en-US" sz="2000" dirty="0" smtClean="0">
                          <a:latin typeface="Gill Sans MT" pitchFamily="34" charset="0"/>
                        </a:rPr>
                        <a:t>Uganda</a:t>
                      </a:r>
                      <a:endParaRPr lang="en-US" sz="2000" dirty="0">
                        <a:latin typeface="Gill Sans MT" pitchFamily="34" charset="0"/>
                      </a:endParaRPr>
                    </a:p>
                  </a:txBody>
                  <a:tcPr/>
                </a:tc>
                <a:tc>
                  <a:txBody>
                    <a:bodyPr/>
                    <a:lstStyle/>
                    <a:p>
                      <a:pPr>
                        <a:buFont typeface="Arial" pitchFamily="34" charset="0"/>
                        <a:buChar char="•"/>
                      </a:pPr>
                      <a:r>
                        <a:rPr lang="en-US" sz="2000" dirty="0" smtClean="0">
                          <a:latin typeface="Gill Sans MT" pitchFamily="34" charset="0"/>
                        </a:rPr>
                        <a:t>ICCM in Technical Approach</a:t>
                      </a:r>
                    </a:p>
                    <a:p>
                      <a:pPr>
                        <a:buFont typeface="Arial" pitchFamily="34" charset="0"/>
                        <a:buChar char="•"/>
                      </a:pPr>
                      <a:r>
                        <a:rPr lang="en-US" sz="2000" dirty="0" smtClean="0">
                          <a:latin typeface="Gill Sans MT" pitchFamily="34" charset="0"/>
                        </a:rPr>
                        <a:t>Model adopted by</a:t>
                      </a:r>
                      <a:r>
                        <a:rPr lang="en-US" sz="2000" baseline="0" dirty="0" smtClean="0">
                          <a:latin typeface="Gill Sans MT" pitchFamily="34" charset="0"/>
                        </a:rPr>
                        <a:t> ADPs</a:t>
                      </a:r>
                      <a:endParaRPr lang="en-US" sz="2000" dirty="0" smtClean="0">
                        <a:latin typeface="Gill Sans MT" pitchFamily="34" charset="0"/>
                      </a:endParaRPr>
                    </a:p>
                    <a:p>
                      <a:pPr>
                        <a:buFont typeface="Arial" pitchFamily="34" charset="0"/>
                        <a:buChar char="•"/>
                      </a:pPr>
                      <a:r>
                        <a:rPr lang="en-US" sz="2000" dirty="0" smtClean="0">
                          <a:latin typeface="Gill Sans MT" pitchFamily="34" charset="0"/>
                        </a:rPr>
                        <a:t>National level engagement</a:t>
                      </a:r>
                    </a:p>
                    <a:p>
                      <a:pPr>
                        <a:buFont typeface="Arial" pitchFamily="34" charset="0"/>
                        <a:buChar char="•"/>
                      </a:pPr>
                      <a:r>
                        <a:rPr lang="en-US" sz="2000" dirty="0" smtClean="0">
                          <a:latin typeface="Gill Sans MT" pitchFamily="34" charset="0"/>
                        </a:rPr>
                        <a:t>Lobbied to be included in the pilot phase of central government system iCCM</a:t>
                      </a:r>
                      <a:r>
                        <a:rPr lang="en-US" sz="2000" baseline="0" dirty="0" smtClean="0">
                          <a:latin typeface="Gill Sans MT" pitchFamily="34" charset="0"/>
                        </a:rPr>
                        <a:t> – one WV </a:t>
                      </a:r>
                      <a:r>
                        <a:rPr lang="en-US" sz="2000" baseline="0" smtClean="0">
                          <a:latin typeface="Gill Sans MT" pitchFamily="34" charset="0"/>
                        </a:rPr>
                        <a:t>district included</a:t>
                      </a:r>
                      <a:endParaRPr lang="en-US" sz="2000" baseline="0" dirty="0" smtClean="0">
                        <a:latin typeface="Gill Sans MT" pitchFamily="34" charset="0"/>
                      </a:endParaRPr>
                    </a:p>
                  </a:txBody>
                  <a:tcPr/>
                </a:tc>
              </a:tr>
              <a:tr h="370840">
                <a:tc>
                  <a:txBody>
                    <a:bodyPr/>
                    <a:lstStyle/>
                    <a:p>
                      <a:r>
                        <a:rPr lang="en-US" sz="2000" dirty="0" smtClean="0">
                          <a:latin typeface="Gill Sans MT" pitchFamily="34" charset="0"/>
                        </a:rPr>
                        <a:t>Zambia</a:t>
                      </a:r>
                      <a:endParaRPr lang="en-US" sz="2000" dirty="0">
                        <a:latin typeface="Gill Sans MT" pitchFamily="34" charset="0"/>
                      </a:endParaRPr>
                    </a:p>
                  </a:txBody>
                  <a:tcPr/>
                </a:tc>
                <a:tc>
                  <a:txBody>
                    <a:bodyPr/>
                    <a:lstStyle/>
                    <a:p>
                      <a:r>
                        <a:rPr lang="en-US" sz="2000" dirty="0" smtClean="0">
                          <a:latin typeface="Gill Sans MT" pitchFamily="34" charset="0"/>
                        </a:rPr>
                        <a:t>ADP Implementation</a:t>
                      </a:r>
                    </a:p>
                    <a:p>
                      <a:r>
                        <a:rPr lang="en-US" sz="2000" dirty="0" smtClean="0">
                          <a:latin typeface="Gill Sans MT" pitchFamily="34" charset="0"/>
                        </a:rPr>
                        <a:t>National level discussions</a:t>
                      </a:r>
                      <a:endParaRPr lang="en-US" sz="2000" dirty="0">
                        <a:latin typeface="Gill Sans MT"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b="1" dirty="0" smtClean="0"/>
              <a:t>iCCM START UP: Challenges and feedback</a:t>
            </a:r>
          </a:p>
          <a:p>
            <a:endParaRPr lang="en-GB" dirty="0"/>
          </a:p>
        </p:txBody>
      </p:sp>
      <p:sp>
        <p:nvSpPr>
          <p:cNvPr id="3" name="Content Placeholder 2"/>
          <p:cNvSpPr>
            <a:spLocks noGrp="1"/>
          </p:cNvSpPr>
          <p:nvPr>
            <p:ph sz="half" idx="14"/>
          </p:nvPr>
        </p:nvSpPr>
        <p:spPr/>
        <p:txBody>
          <a:bodyPr/>
          <a:lstStyle/>
          <a:p>
            <a:pPr>
              <a:buFont typeface="Wingdings" pitchFamily="2" charset="2"/>
              <a:buChar char="v"/>
            </a:pPr>
            <a:r>
              <a:rPr lang="en-US" dirty="0"/>
              <a:t>Resources – Commodities </a:t>
            </a:r>
          </a:p>
          <a:p>
            <a:pPr lvl="4">
              <a:buNone/>
            </a:pPr>
            <a:r>
              <a:rPr lang="en-US" sz="2400" dirty="0" smtClean="0"/>
              <a:t>Quality of medicines – alignment with essential medicines list</a:t>
            </a:r>
          </a:p>
          <a:p>
            <a:pPr lvl="4">
              <a:buNone/>
            </a:pPr>
            <a:r>
              <a:rPr lang="en-US" sz="2400" dirty="0" smtClean="0"/>
              <a:t>Must apply standards</a:t>
            </a:r>
          </a:p>
          <a:p>
            <a:pPr>
              <a:buFont typeface="Wingdings" pitchFamily="2" charset="2"/>
              <a:buChar char="v"/>
            </a:pPr>
            <a:r>
              <a:rPr lang="en-US" dirty="0"/>
              <a:t>iCCM is not cheap; it is not about software; it is about filling a treatment gap, and this gap has to be filled with commodities!”</a:t>
            </a:r>
          </a:p>
          <a:p>
            <a:pPr>
              <a:buFont typeface="Wingdings" pitchFamily="2" charset="2"/>
              <a:buChar char="v"/>
            </a:pPr>
            <a:r>
              <a:rPr lang="en-US" dirty="0"/>
              <a:t>Weak health systems for ease of roll out</a:t>
            </a:r>
          </a:p>
          <a:p>
            <a:pPr lvl="3"/>
            <a:r>
              <a:rPr lang="en-US" sz="2400" dirty="0" smtClean="0"/>
              <a:t>Supply chain management</a:t>
            </a:r>
          </a:p>
          <a:p>
            <a:pPr lvl="3"/>
            <a:r>
              <a:rPr lang="en-US" sz="2400" dirty="0" smtClean="0"/>
              <a:t>Supportive supervision and quality control</a:t>
            </a:r>
          </a:p>
          <a:p>
            <a:pPr>
              <a:buFont typeface="Wingdings" pitchFamily="2" charset="2"/>
              <a:buChar char="v"/>
            </a:pPr>
            <a:r>
              <a:rPr lang="en-US" dirty="0" smtClean="0"/>
              <a:t>Changing landscape - Uganda</a:t>
            </a:r>
            <a:endParaRPr lang="en-US" dirty="0"/>
          </a:p>
          <a:p>
            <a:pPr>
              <a:buFont typeface="Wingdings" pitchFamily="2" charset="2"/>
              <a:buChar char="v"/>
            </a:pPr>
            <a:r>
              <a:rPr lang="en-US" dirty="0"/>
              <a:t>Budget constraints for easy integration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b="1" dirty="0" smtClean="0"/>
              <a:t>iCCM:  Better practices identified</a:t>
            </a:r>
          </a:p>
        </p:txBody>
      </p:sp>
      <p:sp>
        <p:nvSpPr>
          <p:cNvPr id="3" name="Content Placeholder 2"/>
          <p:cNvSpPr>
            <a:spLocks noGrp="1"/>
          </p:cNvSpPr>
          <p:nvPr>
            <p:ph sz="half" idx="14"/>
          </p:nvPr>
        </p:nvSpPr>
        <p:spPr>
          <a:xfrm>
            <a:off x="395536" y="1268760"/>
            <a:ext cx="8382000" cy="3816424"/>
          </a:xfrm>
        </p:spPr>
        <p:txBody>
          <a:bodyPr/>
          <a:lstStyle/>
          <a:p>
            <a:r>
              <a:rPr lang="en-GB" sz="2800" dirty="0" smtClean="0"/>
              <a:t>CHW AIM functionality tool</a:t>
            </a:r>
          </a:p>
          <a:p>
            <a:r>
              <a:rPr lang="en-GB" sz="2800" dirty="0" smtClean="0"/>
              <a:t>Integration with existing systems</a:t>
            </a:r>
          </a:p>
          <a:p>
            <a:r>
              <a:rPr lang="en-GB" sz="2800" dirty="0" smtClean="0"/>
              <a:t>Solving the supervisor gap:</a:t>
            </a:r>
          </a:p>
          <a:p>
            <a:pPr lvl="1"/>
            <a:r>
              <a:rPr lang="en-GB" sz="2800" dirty="0" smtClean="0"/>
              <a:t>Group supervision methods</a:t>
            </a:r>
          </a:p>
          <a:p>
            <a:pPr lvl="1"/>
            <a:r>
              <a:rPr lang="en-GB" sz="2800" dirty="0" smtClean="0"/>
              <a:t>Lead CHWs/ </a:t>
            </a:r>
            <a:r>
              <a:rPr lang="en-GB" sz="2800" dirty="0" err="1" smtClean="0"/>
              <a:t>buddying</a:t>
            </a:r>
            <a:endParaRPr lang="en-GB" sz="2800" dirty="0" smtClean="0"/>
          </a:p>
          <a:p>
            <a:pPr lvl="1"/>
            <a:r>
              <a:rPr lang="en-GB" sz="2800" dirty="0" smtClean="0"/>
              <a:t>Mobile TTC development</a:t>
            </a:r>
          </a:p>
          <a:p>
            <a:endParaRPr lang="en-GB" dirty="0" smtClean="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What is CCM / iCCM? </a:t>
            </a:r>
            <a:endParaRPr lang="en-GB" dirty="0"/>
          </a:p>
        </p:txBody>
      </p:sp>
      <p:sp>
        <p:nvSpPr>
          <p:cNvPr id="4" name="Content Placeholder 2"/>
          <p:cNvSpPr>
            <a:spLocks noGrp="1"/>
          </p:cNvSpPr>
          <p:nvPr>
            <p:ph sz="half" idx="14"/>
          </p:nvPr>
        </p:nvSpPr>
        <p:spPr/>
        <p:txBody>
          <a:bodyPr/>
          <a:lstStyle/>
          <a:p>
            <a:r>
              <a:rPr lang="en-GB" sz="2000" b="1" dirty="0"/>
              <a:t>CCM utilizes trained, supervised community members, linked to facility-based services, to </a:t>
            </a:r>
            <a:r>
              <a:rPr lang="en-GB" sz="2000" b="1" dirty="0" smtClean="0"/>
              <a:t>deliver curative interventions in the community. </a:t>
            </a:r>
          </a:p>
          <a:p>
            <a:pPr lvl="1"/>
            <a:r>
              <a:rPr lang="en-GB" sz="2000" dirty="0" smtClean="0"/>
              <a:t>These </a:t>
            </a:r>
            <a:r>
              <a:rPr lang="en-GB" sz="2000" dirty="0"/>
              <a:t>community members can be formal Ministry of Health (MOH) outreach workers, paraprofessional Community Health Workers (CHWs), </a:t>
            </a:r>
            <a:r>
              <a:rPr lang="en-GB" sz="2000" dirty="0" smtClean="0"/>
              <a:t> </a:t>
            </a:r>
            <a:r>
              <a:rPr lang="en-GB" sz="2000" dirty="0"/>
              <a:t>or private sector workers, among others. CHWs may perform their duties from their homes, a community-constructed building, or government or private health facility</a:t>
            </a:r>
            <a:r>
              <a:rPr lang="en-GB" sz="2000" dirty="0" smtClean="0"/>
              <a:t>.</a:t>
            </a:r>
          </a:p>
          <a:p>
            <a:endParaRPr lang="en-US" sz="2000" b="0" dirty="0" smtClean="0">
              <a:latin typeface="Gill Sans MT" pitchFamily="34" charset="0"/>
            </a:endParaRPr>
          </a:p>
          <a:p>
            <a:r>
              <a:rPr lang="en-US" sz="2000" b="1" i="1" dirty="0" smtClean="0">
                <a:latin typeface="Gill Sans MT" pitchFamily="34" charset="0"/>
              </a:rPr>
              <a:t>Integrated </a:t>
            </a:r>
            <a:r>
              <a:rPr lang="en-US" sz="2000" b="1" dirty="0" smtClean="0">
                <a:latin typeface="Gill Sans MT" pitchFamily="34" charset="0"/>
              </a:rPr>
              <a:t>Community Case Management (iCCM) </a:t>
            </a:r>
            <a:r>
              <a:rPr lang="en-US" sz="2000" b="0" dirty="0" smtClean="0">
                <a:latin typeface="Gill Sans MT" pitchFamily="34" charset="0"/>
              </a:rPr>
              <a:t>is a strategy to train, support, and supply community health workers (CHW) to provide diagnostics and treatment for multiple illnesses specifically pneumonia, diarrhea, and malaria for sick children of families with difficult access to case management at health facilities. </a:t>
            </a:r>
          </a:p>
          <a:p>
            <a:endParaRPr lang="en-GB" sz="2000" dirty="0"/>
          </a:p>
          <a:p>
            <a:endParaRPr lang="en-US" sz="2000" b="0" dirty="0" smtClean="0">
              <a:latin typeface="Gill Sans MT" pitchFamily="34" charset="0"/>
            </a:endParaRPr>
          </a:p>
          <a:p>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Where are we heading?</a:t>
            </a:r>
            <a:endParaRPr lang="en-US" dirty="0"/>
          </a:p>
        </p:txBody>
      </p:sp>
      <p:sp>
        <p:nvSpPr>
          <p:cNvPr id="3" name="Content Placeholder 2"/>
          <p:cNvSpPr>
            <a:spLocks noGrp="1"/>
          </p:cNvSpPr>
          <p:nvPr>
            <p:ph sz="half" idx="14"/>
          </p:nvPr>
        </p:nvSpPr>
        <p:spPr/>
        <p:txBody>
          <a:bodyPr/>
          <a:lstStyle/>
          <a:p>
            <a:pPr>
              <a:buFont typeface="Arial" pitchFamily="34" charset="0"/>
              <a:buChar char="•"/>
            </a:pPr>
            <a:r>
              <a:rPr lang="en-GB" dirty="0"/>
              <a:t>Alignment between National Strategies, procurement plans and iCCM role out </a:t>
            </a:r>
          </a:p>
          <a:p>
            <a:pPr lvl="1">
              <a:buFont typeface="Arial" pitchFamily="34" charset="0"/>
              <a:buChar char="•"/>
            </a:pPr>
            <a:r>
              <a:rPr lang="en-GB" dirty="0" smtClean="0"/>
              <a:t>Matching the pharmaceutical resources to the need – essential commodities to where its needed</a:t>
            </a:r>
          </a:p>
          <a:p>
            <a:pPr lvl="1"/>
            <a:endParaRPr lang="en-GB" dirty="0" smtClean="0"/>
          </a:p>
          <a:p>
            <a:pPr>
              <a:buFont typeface="Arial" pitchFamily="34" charset="0"/>
              <a:buChar char="•"/>
            </a:pPr>
            <a:r>
              <a:rPr lang="en-GB" dirty="0"/>
              <a:t>Promote quality standards in procurement and distribution for iCCM</a:t>
            </a:r>
          </a:p>
          <a:p>
            <a:pPr>
              <a:buFont typeface="Arial" pitchFamily="34" charset="0"/>
              <a:buChar char="•"/>
            </a:pPr>
            <a:r>
              <a:rPr lang="en-GB" dirty="0" smtClean="0"/>
              <a:t> </a:t>
            </a:r>
            <a:r>
              <a:rPr lang="en-GB" dirty="0"/>
              <a:t>Long term planning – on what, where &amp; how?</a:t>
            </a:r>
          </a:p>
          <a:p>
            <a:pPr lvl="1">
              <a:buFont typeface="Arial" pitchFamily="34" charset="0"/>
              <a:buChar char="•"/>
            </a:pPr>
            <a:r>
              <a:rPr lang="en-GB" dirty="0" smtClean="0"/>
              <a:t>Health Systems - feeding into the local supply chains?</a:t>
            </a:r>
          </a:p>
          <a:p>
            <a:pPr lvl="1">
              <a:buFont typeface="Arial" pitchFamily="34" charset="0"/>
              <a:buChar char="•"/>
            </a:pPr>
            <a:r>
              <a:rPr lang="en-GB" dirty="0" smtClean="0"/>
              <a:t>Sustainability – buffer stocks, cost recovery</a:t>
            </a:r>
          </a:p>
          <a:p>
            <a:pPr>
              <a:buFont typeface="Arial" pitchFamily="34" charset="0"/>
              <a:buChar char="•"/>
            </a:pPr>
            <a:endParaRPr lang="en-GB" dirty="0"/>
          </a:p>
          <a:p>
            <a:pPr>
              <a:buFont typeface="Arial" pitchFamily="34" charset="0"/>
              <a:buChar char="•"/>
            </a:pPr>
            <a:r>
              <a:rPr lang="en-GB" dirty="0"/>
              <a:t> Harmonization with partners?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2780928"/>
            <a:ext cx="6120680" cy="2308324"/>
          </a:xfrm>
          <a:prstGeom prst="rect">
            <a:avLst/>
          </a:prstGeom>
          <a:solidFill>
            <a:schemeClr val="accent6">
              <a:lumMod val="20000"/>
              <a:lumOff val="80000"/>
            </a:schemeClr>
          </a:solidFill>
          <a:ln>
            <a:solidFill>
              <a:schemeClr val="accent6"/>
            </a:solidFill>
          </a:ln>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3" name="Content Placeholder 2"/>
          <p:cNvSpPr>
            <a:spLocks noGrp="1"/>
          </p:cNvSpPr>
          <p:nvPr>
            <p:ph sz="half" idx="14"/>
          </p:nvPr>
        </p:nvSpPr>
        <p:spPr>
          <a:xfrm>
            <a:off x="381000" y="3212976"/>
            <a:ext cx="8382000" cy="288032"/>
          </a:xfrm>
        </p:spPr>
        <p:txBody>
          <a:bodyPr/>
          <a:lstStyle/>
          <a:p>
            <a:pPr algn="ctr">
              <a:buNone/>
            </a:pPr>
            <a:r>
              <a:rPr lang="en-GB" sz="4000" b="1" dirty="0" smtClean="0">
                <a:solidFill>
                  <a:schemeClr val="accent6"/>
                </a:solidFill>
              </a:rPr>
              <a:t>Financing Model </a:t>
            </a:r>
          </a:p>
          <a:p>
            <a:pPr algn="ctr">
              <a:buNone/>
            </a:pPr>
            <a:r>
              <a:rPr lang="en-GB" sz="4000" b="1" dirty="0" smtClean="0">
                <a:solidFill>
                  <a:schemeClr val="accent6"/>
                </a:solidFill>
              </a:rPr>
              <a:t>for iCC</a:t>
            </a:r>
            <a:r>
              <a:rPr lang="en-GB" sz="4000" b="1" dirty="0">
                <a:solidFill>
                  <a:schemeClr val="accent6"/>
                </a:solidFill>
              </a:rPr>
              <a:t>M</a:t>
            </a:r>
          </a:p>
        </p:txBody>
      </p:sp>
    </p:spTree>
  </p:cSld>
  <p:clrMapOvr>
    <a:masterClrMapping/>
  </p:clrMapOvr>
  <p:transition advTm="3323"/>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How much does it cost?</a:t>
            </a:r>
            <a:endParaRPr lang="en-GB" dirty="0"/>
          </a:p>
        </p:txBody>
      </p:sp>
      <p:pic>
        <p:nvPicPr>
          <p:cNvPr id="4" name="Content Placeholder 3"/>
          <p:cNvPicPr>
            <a:picLocks noGrp="1" noChangeAspect="1"/>
          </p:cNvPicPr>
          <p:nvPr>
            <p:ph sz="half" idx="14"/>
          </p:nvPr>
        </p:nvPicPr>
        <p:blipFill>
          <a:blip r:embed="rId2" cstate="print"/>
          <a:stretch>
            <a:fillRect/>
          </a:stretch>
        </p:blipFill>
        <p:spPr>
          <a:xfrm>
            <a:off x="1187624" y="1163145"/>
            <a:ext cx="6693843" cy="500905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0338"/>
            <a:ext cx="9144000" cy="423862"/>
          </a:xfrm>
        </p:spPr>
        <p:style>
          <a:lnRef idx="1">
            <a:schemeClr val="accent3"/>
          </a:lnRef>
          <a:fillRef idx="2">
            <a:schemeClr val="accent3"/>
          </a:fillRef>
          <a:effectRef idx="1">
            <a:schemeClr val="accent3"/>
          </a:effectRef>
          <a:fontRef idx="minor">
            <a:schemeClr val="dk1"/>
          </a:fontRef>
        </p:style>
        <p:txBody>
          <a:bodyPr/>
          <a:lstStyle/>
          <a:p>
            <a:r>
              <a:rPr lang="en-US" dirty="0" err="1" smtClean="0"/>
              <a:t>iCCM</a:t>
            </a:r>
            <a:r>
              <a:rPr lang="en-US" dirty="0" smtClean="0"/>
              <a:t> COSTING AND FINANCING TOOL</a:t>
            </a:r>
          </a:p>
          <a:p>
            <a:endParaRPr lang="en-US" dirty="0"/>
          </a:p>
        </p:txBody>
      </p:sp>
      <p:sp>
        <p:nvSpPr>
          <p:cNvPr id="5" name="Rounded Rectangle 4"/>
          <p:cNvSpPr/>
          <p:nvPr/>
        </p:nvSpPr>
        <p:spPr>
          <a:xfrm>
            <a:off x="247650" y="10033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&lt;5 Population in </a:t>
            </a:r>
            <a:r>
              <a:rPr lang="en-US" sz="1400" dirty="0" err="1" smtClean="0">
                <a:solidFill>
                  <a:prstClr val="white"/>
                </a:solidFill>
              </a:rPr>
              <a:t>iCCM</a:t>
            </a:r>
            <a:r>
              <a:rPr lang="en-US" sz="1400" dirty="0" smtClean="0">
                <a:solidFill>
                  <a:prstClr val="white"/>
                </a:solidFill>
              </a:rPr>
              <a:t> Coverage Areas</a:t>
            </a:r>
            <a:endParaRPr lang="en-US" sz="1400" dirty="0">
              <a:solidFill>
                <a:prstClr val="white"/>
              </a:solidFill>
            </a:endParaRPr>
          </a:p>
        </p:txBody>
      </p:sp>
      <p:sp>
        <p:nvSpPr>
          <p:cNvPr id="7" name="Rounded Rectangle 6"/>
          <p:cNvSpPr/>
          <p:nvPr/>
        </p:nvSpPr>
        <p:spPr>
          <a:xfrm>
            <a:off x="1738313" y="10033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Incidence Rates for </a:t>
            </a:r>
            <a:r>
              <a:rPr lang="en-US" sz="1400" dirty="0" err="1" smtClean="0">
                <a:solidFill>
                  <a:prstClr val="white"/>
                </a:solidFill>
              </a:rPr>
              <a:t>iCCM</a:t>
            </a:r>
            <a:r>
              <a:rPr lang="en-US" sz="1400" dirty="0" smtClean="0">
                <a:solidFill>
                  <a:prstClr val="white"/>
                </a:solidFill>
              </a:rPr>
              <a:t> Treatments</a:t>
            </a:r>
            <a:endParaRPr lang="en-US" sz="1400" dirty="0">
              <a:solidFill>
                <a:prstClr val="white"/>
              </a:solidFill>
            </a:endParaRPr>
          </a:p>
        </p:txBody>
      </p:sp>
      <p:sp>
        <p:nvSpPr>
          <p:cNvPr id="8" name="Rounded Rectangle 7"/>
          <p:cNvSpPr/>
          <p:nvPr/>
        </p:nvSpPr>
        <p:spPr>
          <a:xfrm>
            <a:off x="3148013" y="10033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Expected Caseload</a:t>
            </a:r>
            <a:endParaRPr lang="en-US" sz="1400" dirty="0">
              <a:solidFill>
                <a:prstClr val="white"/>
              </a:solidFill>
            </a:endParaRPr>
          </a:p>
        </p:txBody>
      </p:sp>
      <p:sp>
        <p:nvSpPr>
          <p:cNvPr id="9" name="Rounded Rectangle 8"/>
          <p:cNvSpPr/>
          <p:nvPr/>
        </p:nvSpPr>
        <p:spPr>
          <a:xfrm>
            <a:off x="4748213" y="10033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Direct CHW Time per Case</a:t>
            </a:r>
            <a:endParaRPr lang="en-US" sz="1400" dirty="0">
              <a:solidFill>
                <a:prstClr val="white"/>
              </a:solidFill>
            </a:endParaRPr>
          </a:p>
        </p:txBody>
      </p:sp>
      <p:sp>
        <p:nvSpPr>
          <p:cNvPr id="10" name="Rounded Rectangle 9"/>
          <p:cNvSpPr/>
          <p:nvPr/>
        </p:nvSpPr>
        <p:spPr>
          <a:xfrm>
            <a:off x="6238875" y="10033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white"/>
                </a:solidFill>
              </a:rPr>
              <a:t>Other Direct Resource per Case (medicine etc.)</a:t>
            </a:r>
            <a:endParaRPr lang="en-US" sz="1200" dirty="0">
              <a:solidFill>
                <a:prstClr val="white"/>
              </a:solidFill>
            </a:endParaRPr>
          </a:p>
        </p:txBody>
      </p:sp>
      <p:sp>
        <p:nvSpPr>
          <p:cNvPr id="11" name="Rounded Rectangle 10"/>
          <p:cNvSpPr/>
          <p:nvPr/>
        </p:nvSpPr>
        <p:spPr>
          <a:xfrm>
            <a:off x="7734300" y="10033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Direct Resources Required</a:t>
            </a:r>
            <a:endParaRPr lang="en-US" sz="1400" dirty="0">
              <a:solidFill>
                <a:prstClr val="white"/>
              </a:solidFill>
            </a:endParaRPr>
          </a:p>
        </p:txBody>
      </p:sp>
      <p:sp>
        <p:nvSpPr>
          <p:cNvPr id="12" name="Rounded Rectangle 11"/>
          <p:cNvSpPr/>
          <p:nvPr/>
        </p:nvSpPr>
        <p:spPr>
          <a:xfrm>
            <a:off x="1757362" y="2339132"/>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Direct Salary Costs</a:t>
            </a:r>
            <a:endParaRPr lang="en-US" sz="1400" dirty="0">
              <a:solidFill>
                <a:prstClr val="white"/>
              </a:solidFill>
            </a:endParaRPr>
          </a:p>
        </p:txBody>
      </p:sp>
      <p:sp>
        <p:nvSpPr>
          <p:cNvPr id="13" name="Rounded Rectangle 12"/>
          <p:cNvSpPr/>
          <p:nvPr/>
        </p:nvSpPr>
        <p:spPr>
          <a:xfrm>
            <a:off x="3148013" y="24511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 of CHWs Needed</a:t>
            </a:r>
            <a:endParaRPr lang="en-US" sz="1400" dirty="0">
              <a:solidFill>
                <a:prstClr val="white"/>
              </a:solidFill>
            </a:endParaRPr>
          </a:p>
        </p:txBody>
      </p:sp>
      <p:sp>
        <p:nvSpPr>
          <p:cNvPr id="14" name="Rounded Rectangle 13"/>
          <p:cNvSpPr/>
          <p:nvPr/>
        </p:nvSpPr>
        <p:spPr>
          <a:xfrm>
            <a:off x="4748213" y="24511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Time Available on </a:t>
            </a:r>
            <a:r>
              <a:rPr lang="en-US" sz="1400" dirty="0" err="1" smtClean="0">
                <a:solidFill>
                  <a:prstClr val="white"/>
                </a:solidFill>
              </a:rPr>
              <a:t>iCCM</a:t>
            </a:r>
            <a:r>
              <a:rPr lang="en-US" sz="1400" dirty="0" smtClean="0">
                <a:solidFill>
                  <a:prstClr val="white"/>
                </a:solidFill>
              </a:rPr>
              <a:t> per CHW</a:t>
            </a:r>
            <a:endParaRPr lang="en-US" sz="1400" dirty="0">
              <a:solidFill>
                <a:prstClr val="white"/>
              </a:solidFill>
            </a:endParaRPr>
          </a:p>
        </p:txBody>
      </p:sp>
      <p:sp>
        <p:nvSpPr>
          <p:cNvPr id="15" name="Rounded Rectangle 14"/>
          <p:cNvSpPr/>
          <p:nvPr/>
        </p:nvSpPr>
        <p:spPr>
          <a:xfrm>
            <a:off x="7715250" y="24511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Medicine and Supply Costs</a:t>
            </a:r>
            <a:endParaRPr lang="en-US" sz="1400" dirty="0">
              <a:solidFill>
                <a:prstClr val="white"/>
              </a:solidFill>
            </a:endParaRPr>
          </a:p>
        </p:txBody>
      </p:sp>
      <p:sp>
        <p:nvSpPr>
          <p:cNvPr id="16" name="Rounded Rectangle 15"/>
          <p:cNvSpPr/>
          <p:nvPr/>
        </p:nvSpPr>
        <p:spPr>
          <a:xfrm>
            <a:off x="3152775" y="38989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Program Startup (Training Costs)</a:t>
            </a:r>
            <a:endParaRPr lang="en-US" sz="1400" dirty="0">
              <a:solidFill>
                <a:prstClr val="white"/>
              </a:solidFill>
            </a:endParaRPr>
          </a:p>
        </p:txBody>
      </p:sp>
      <p:sp>
        <p:nvSpPr>
          <p:cNvPr id="17" name="Rounded Rectangle 16"/>
          <p:cNvSpPr/>
          <p:nvPr/>
        </p:nvSpPr>
        <p:spPr>
          <a:xfrm>
            <a:off x="3148013" y="53086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Program Startup (Training) Costs</a:t>
            </a:r>
            <a:endParaRPr lang="en-US" sz="1400" dirty="0">
              <a:solidFill>
                <a:prstClr val="white"/>
              </a:solidFill>
            </a:endParaRPr>
          </a:p>
        </p:txBody>
      </p:sp>
      <p:sp>
        <p:nvSpPr>
          <p:cNvPr id="18" name="Rounded Rectangle 17"/>
          <p:cNvSpPr/>
          <p:nvPr/>
        </p:nvSpPr>
        <p:spPr>
          <a:xfrm>
            <a:off x="6815137" y="5308600"/>
            <a:ext cx="2052638"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prstClr val="white"/>
                </a:solidFill>
              </a:rPr>
              <a:t>TOTAL </a:t>
            </a:r>
            <a:r>
              <a:rPr lang="en-US" sz="1600" dirty="0" err="1" smtClean="0">
                <a:solidFill>
                  <a:prstClr val="white"/>
                </a:solidFill>
              </a:rPr>
              <a:t>iCCM</a:t>
            </a:r>
            <a:r>
              <a:rPr lang="en-US" sz="1600" dirty="0" smtClean="0">
                <a:solidFill>
                  <a:prstClr val="white"/>
                </a:solidFill>
              </a:rPr>
              <a:t> PROGRAM COSTS</a:t>
            </a:r>
            <a:endParaRPr lang="en-US" sz="1600" dirty="0">
              <a:solidFill>
                <a:prstClr val="white"/>
              </a:solidFill>
            </a:endParaRPr>
          </a:p>
        </p:txBody>
      </p:sp>
      <p:sp>
        <p:nvSpPr>
          <p:cNvPr id="19" name="Rounded Rectangle 18"/>
          <p:cNvSpPr/>
          <p:nvPr/>
        </p:nvSpPr>
        <p:spPr>
          <a:xfrm>
            <a:off x="4767263" y="53086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Medicine and Supply Costs</a:t>
            </a:r>
            <a:endParaRPr lang="en-US" sz="1400" dirty="0">
              <a:solidFill>
                <a:prstClr val="white"/>
              </a:solidFill>
            </a:endParaRPr>
          </a:p>
        </p:txBody>
      </p:sp>
      <p:sp>
        <p:nvSpPr>
          <p:cNvPr id="20" name="Rounded Rectangle 19"/>
          <p:cNvSpPr/>
          <p:nvPr/>
        </p:nvSpPr>
        <p:spPr>
          <a:xfrm>
            <a:off x="138113" y="53086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Indirect Costs (Supervision etc.)</a:t>
            </a:r>
            <a:endParaRPr lang="en-US" sz="1400" dirty="0">
              <a:solidFill>
                <a:prstClr val="white"/>
              </a:solidFill>
            </a:endParaRPr>
          </a:p>
        </p:txBody>
      </p:sp>
      <p:sp>
        <p:nvSpPr>
          <p:cNvPr id="21" name="Rounded Rectangle 20"/>
          <p:cNvSpPr/>
          <p:nvPr/>
        </p:nvSpPr>
        <p:spPr>
          <a:xfrm>
            <a:off x="1645444" y="5308600"/>
            <a:ext cx="1152525" cy="102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Total Direct Salary Costs</a:t>
            </a:r>
            <a:endParaRPr lang="en-US" sz="1400" dirty="0">
              <a:solidFill>
                <a:prstClr val="white"/>
              </a:solidFill>
            </a:endParaRPr>
          </a:p>
        </p:txBody>
      </p:sp>
      <p:sp>
        <p:nvSpPr>
          <p:cNvPr id="22" name="Plus 21"/>
          <p:cNvSpPr/>
          <p:nvPr/>
        </p:nvSpPr>
        <p:spPr>
          <a:xfrm>
            <a:off x="5900737" y="1327150"/>
            <a:ext cx="338138" cy="438150"/>
          </a:xfrm>
          <a:prstGeom prst="mathPl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23" name="Plus 22"/>
          <p:cNvSpPr/>
          <p:nvPr/>
        </p:nvSpPr>
        <p:spPr>
          <a:xfrm>
            <a:off x="4364831" y="5603875"/>
            <a:ext cx="338138" cy="438150"/>
          </a:xfrm>
          <a:prstGeom prst="mathPl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24" name="Plus 23"/>
          <p:cNvSpPr/>
          <p:nvPr/>
        </p:nvSpPr>
        <p:spPr>
          <a:xfrm>
            <a:off x="2814637" y="5629275"/>
            <a:ext cx="338138" cy="438150"/>
          </a:xfrm>
          <a:prstGeom prst="mathPl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25" name="Plus 24"/>
          <p:cNvSpPr/>
          <p:nvPr/>
        </p:nvSpPr>
        <p:spPr>
          <a:xfrm>
            <a:off x="1307306" y="5629275"/>
            <a:ext cx="338138" cy="438150"/>
          </a:xfrm>
          <a:prstGeom prst="mathPlu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26" name="Multiply 25"/>
          <p:cNvSpPr/>
          <p:nvPr/>
        </p:nvSpPr>
        <p:spPr>
          <a:xfrm>
            <a:off x="1428750" y="1327150"/>
            <a:ext cx="280988" cy="438150"/>
          </a:xfrm>
          <a:prstGeom prst="mathMultipl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27" name="Multiply 26"/>
          <p:cNvSpPr/>
          <p:nvPr/>
        </p:nvSpPr>
        <p:spPr>
          <a:xfrm>
            <a:off x="4383881" y="1290638"/>
            <a:ext cx="280988" cy="438150"/>
          </a:xfrm>
          <a:prstGeom prst="mathMultipl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28" name="Equal 27"/>
          <p:cNvSpPr/>
          <p:nvPr/>
        </p:nvSpPr>
        <p:spPr>
          <a:xfrm>
            <a:off x="2919413" y="1285876"/>
            <a:ext cx="235744" cy="407987"/>
          </a:xfrm>
          <a:prstGeom prst="mathEqua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29" name="Equal 28"/>
          <p:cNvSpPr/>
          <p:nvPr/>
        </p:nvSpPr>
        <p:spPr>
          <a:xfrm>
            <a:off x="4429125" y="2761457"/>
            <a:ext cx="235744" cy="407987"/>
          </a:xfrm>
          <a:prstGeom prst="mathEqua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30" name="Equal 29"/>
          <p:cNvSpPr/>
          <p:nvPr/>
        </p:nvSpPr>
        <p:spPr>
          <a:xfrm>
            <a:off x="6238875" y="5603876"/>
            <a:ext cx="235744" cy="407987"/>
          </a:xfrm>
          <a:prstGeom prst="mathEqua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31" name="Equal 30"/>
          <p:cNvSpPr/>
          <p:nvPr/>
        </p:nvSpPr>
        <p:spPr>
          <a:xfrm>
            <a:off x="7444978" y="1264841"/>
            <a:ext cx="235744" cy="407987"/>
          </a:xfrm>
          <a:prstGeom prst="mathEqua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32" name="Right Arrow 31"/>
          <p:cNvSpPr/>
          <p:nvPr/>
        </p:nvSpPr>
        <p:spPr>
          <a:xfrm rot="5400000">
            <a:off x="8171060" y="2142183"/>
            <a:ext cx="298055" cy="18603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34" name="Right Arrow 33"/>
          <p:cNvSpPr/>
          <p:nvPr/>
        </p:nvSpPr>
        <p:spPr>
          <a:xfrm rot="10800000">
            <a:off x="2934258" y="2844702"/>
            <a:ext cx="197086" cy="25409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sp>
        <p:nvSpPr>
          <p:cNvPr id="35" name="Right Arrow 34"/>
          <p:cNvSpPr/>
          <p:nvPr/>
        </p:nvSpPr>
        <p:spPr>
          <a:xfrm rot="5400000">
            <a:off x="3575248" y="3586611"/>
            <a:ext cx="298055" cy="18603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solidFill>
                <a:prstClr val="black"/>
              </a:solidFill>
            </a:endParaRPr>
          </a:p>
        </p:txBody>
      </p:sp>
      <p:cxnSp>
        <p:nvCxnSpPr>
          <p:cNvPr id="37" name="Straight Arrow Connector 36"/>
          <p:cNvCxnSpPr/>
          <p:nvPr/>
        </p:nvCxnSpPr>
        <p:spPr>
          <a:xfrm>
            <a:off x="2333625" y="3530600"/>
            <a:ext cx="0" cy="177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693319" y="4959744"/>
            <a:ext cx="0" cy="348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8048625" y="3479800"/>
            <a:ext cx="9525"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321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US" dirty="0" smtClean="0"/>
              <a:t>Costing, Cost-effectiveness and Financing of </a:t>
            </a:r>
            <a:r>
              <a:rPr lang="en-US" dirty="0" err="1" smtClean="0"/>
              <a:t>i</a:t>
            </a:r>
            <a:r>
              <a:rPr lang="en-US" dirty="0" smtClean="0"/>
              <a:t>-CCM programs Lessons</a:t>
            </a:r>
            <a:endParaRPr lang="en-US" dirty="0"/>
          </a:p>
        </p:txBody>
      </p:sp>
      <p:sp>
        <p:nvSpPr>
          <p:cNvPr id="3" name="Content Placeholder 2"/>
          <p:cNvSpPr>
            <a:spLocks noGrp="1"/>
          </p:cNvSpPr>
          <p:nvPr>
            <p:ph sz="half" idx="14"/>
          </p:nvPr>
        </p:nvSpPr>
        <p:spPr>
          <a:xfrm>
            <a:off x="381000" y="1651248"/>
            <a:ext cx="8382000" cy="3937992"/>
          </a:xfrm>
        </p:spPr>
        <p:txBody>
          <a:bodyPr/>
          <a:lstStyle/>
          <a:p>
            <a:r>
              <a:rPr lang="en-US" dirty="0"/>
              <a:t>Not all iCCM programs are created equally; costing must accurately account for variations due to contextual factors and different iCCM models</a:t>
            </a:r>
          </a:p>
          <a:p>
            <a:r>
              <a:rPr lang="en-US" dirty="0"/>
              <a:t>Costing exercises must occur in conjunction with planning and policymaking</a:t>
            </a:r>
          </a:p>
          <a:p>
            <a:r>
              <a:rPr lang="en-US" dirty="0"/>
              <a:t>The importance of linking cots to progress through good M&amp;E is also crucial</a:t>
            </a:r>
          </a:p>
          <a:p>
            <a:r>
              <a:rPr lang="en-US" dirty="0"/>
              <a:t>Developing a clear and realistic financing plan is critical to achieving sustainability</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1"/>
            <a:ext cx="9144000" cy="6858000"/>
          </a:xfrm>
          <a:prstGeom prst="rect">
            <a:avLst/>
          </a:prstGeom>
        </p:spPr>
      </p:pic>
    </p:spTree>
    <p:extLst>
      <p:ext uri="{BB962C8B-B14F-4D97-AF65-F5344CB8AC3E}">
        <p14:creationId xmlns:p14="http://schemas.microsoft.com/office/powerpoint/2010/main" val="2534351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a:xfrm>
            <a:off x="381000" y="533400"/>
            <a:ext cx="5991200" cy="533400"/>
          </a:xfrm>
        </p:spPr>
        <p:txBody>
          <a:bodyPr/>
          <a:lstStyle/>
          <a:p>
            <a:r>
              <a:rPr lang="en-GB" dirty="0" smtClean="0"/>
              <a:t>Who are the Champions?</a:t>
            </a:r>
            <a:endParaRPr lang="en-GB" dirty="0"/>
          </a:p>
        </p:txBody>
      </p:sp>
      <p:sp>
        <p:nvSpPr>
          <p:cNvPr id="3" name="Content Placeholder 2"/>
          <p:cNvSpPr>
            <a:spLocks noGrp="1"/>
          </p:cNvSpPr>
          <p:nvPr>
            <p:ph sz="half" idx="14"/>
          </p:nvPr>
        </p:nvSpPr>
        <p:spPr>
          <a:xfrm>
            <a:off x="381000" y="1219200"/>
            <a:ext cx="5343128" cy="4953000"/>
          </a:xfrm>
        </p:spPr>
        <p:txBody>
          <a:bodyPr/>
          <a:lstStyle/>
          <a:p>
            <a:r>
              <a:rPr lang="en-GB" sz="1600" dirty="0" smtClean="0"/>
              <a:t>GTRN Registered iCCM Strategists:</a:t>
            </a:r>
          </a:p>
          <a:p>
            <a:pPr lvl="2"/>
            <a:r>
              <a:rPr lang="en-GB" sz="1400" dirty="0"/>
              <a:t>Joan Mugenzi</a:t>
            </a:r>
          </a:p>
          <a:p>
            <a:pPr lvl="2"/>
            <a:r>
              <a:rPr lang="en-GB" sz="1400" dirty="0"/>
              <a:t>Polly Walker</a:t>
            </a:r>
          </a:p>
          <a:p>
            <a:pPr lvl="2"/>
            <a:r>
              <a:rPr lang="en-GB" sz="1400" dirty="0"/>
              <a:t>Alfonso Rosales</a:t>
            </a:r>
          </a:p>
          <a:p>
            <a:endParaRPr lang="en-GB" sz="1600" dirty="0" smtClean="0"/>
          </a:p>
          <a:p>
            <a:endParaRPr lang="en-GB" sz="1600" dirty="0"/>
          </a:p>
          <a:p>
            <a:endParaRPr lang="en-GB" sz="1600" dirty="0" smtClean="0"/>
          </a:p>
          <a:p>
            <a:endParaRPr lang="en-GB" sz="1600" dirty="0" smtClean="0"/>
          </a:p>
          <a:p>
            <a:r>
              <a:rPr lang="en-GB" sz="1600" dirty="0" smtClean="0"/>
              <a:t>iCCM Technical Working group : Champions: </a:t>
            </a:r>
          </a:p>
          <a:p>
            <a:pPr lvl="2"/>
            <a:r>
              <a:rPr lang="en-GB" sz="1400" dirty="0" err="1" smtClean="0"/>
              <a:t>Gagik</a:t>
            </a:r>
            <a:r>
              <a:rPr lang="en-GB" sz="1400" dirty="0" smtClean="0"/>
              <a:t> </a:t>
            </a:r>
            <a:r>
              <a:rPr lang="en-GB" sz="1400" dirty="0" err="1" smtClean="0"/>
              <a:t>Karapetyan</a:t>
            </a:r>
            <a:endParaRPr lang="en-GB" sz="1400" dirty="0" smtClean="0"/>
          </a:p>
          <a:p>
            <a:pPr lvl="2"/>
            <a:r>
              <a:rPr lang="en-GB" sz="1400" dirty="0" err="1" smtClean="0"/>
              <a:t>Abena</a:t>
            </a:r>
            <a:r>
              <a:rPr lang="en-GB" sz="1400" dirty="0" smtClean="0"/>
              <a:t> Thomas</a:t>
            </a:r>
          </a:p>
          <a:p>
            <a:pPr lvl="2"/>
            <a:r>
              <a:rPr lang="en-GB" sz="1400" dirty="0" err="1" smtClean="0"/>
              <a:t>Azadeh</a:t>
            </a:r>
            <a:r>
              <a:rPr lang="en-GB" sz="1400" dirty="0" smtClean="0"/>
              <a:t> </a:t>
            </a:r>
            <a:r>
              <a:rPr lang="en-GB" sz="1400" dirty="0" err="1" smtClean="0"/>
              <a:t>Baghaki</a:t>
            </a:r>
            <a:endParaRPr lang="en-GB" sz="1400" dirty="0" smtClean="0"/>
          </a:p>
          <a:p>
            <a:pPr lvl="2"/>
            <a:r>
              <a:rPr lang="en-GB" sz="1400" dirty="0" smtClean="0"/>
              <a:t>Ann Claxton (GF)</a:t>
            </a:r>
          </a:p>
          <a:p>
            <a:pPr lvl="2"/>
            <a:r>
              <a:rPr lang="en-GB" sz="1400" dirty="0" smtClean="0"/>
              <a:t>Dan Irvine (</a:t>
            </a:r>
            <a:r>
              <a:rPr lang="en-GB" sz="1400" dirty="0" err="1" smtClean="0"/>
              <a:t>Pharma</a:t>
            </a:r>
            <a:r>
              <a:rPr lang="en-GB" sz="1400" dirty="0" smtClean="0"/>
              <a:t>)</a:t>
            </a:r>
          </a:p>
          <a:p>
            <a:pPr lvl="2"/>
            <a:endParaRPr lang="en-GB" sz="1400" dirty="0" smtClean="0"/>
          </a:p>
          <a:p>
            <a:pPr lvl="2"/>
            <a:endParaRPr lang="en-GB" sz="1400" dirty="0" smtClean="0"/>
          </a:p>
          <a:p>
            <a:pPr lvl="1"/>
            <a:r>
              <a:rPr lang="en-GB" sz="1800" dirty="0" smtClean="0"/>
              <a:t>Register to be an iCCM practitioner / trainer / strategist on GTRN!!!   </a:t>
            </a:r>
          </a:p>
          <a:p>
            <a:endParaRPr lang="en-GB" sz="1600" dirty="0"/>
          </a:p>
        </p:txBody>
      </p:sp>
      <p:sp>
        <p:nvSpPr>
          <p:cNvPr id="2050" name="AutoShape 2" descr="Alfonso Rosa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2" name="AutoShape 4" descr="Alfonso Rosa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6" name="AutoShape 8" descr="Alfonso Rosal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8" name="Picture 10" descr="https://media.licdn.com/media/p/4/000/145/066/0a8e106.jpg"/>
          <p:cNvPicPr>
            <a:picLocks noChangeAspect="1" noChangeArrowheads="1"/>
          </p:cNvPicPr>
          <p:nvPr/>
        </p:nvPicPr>
        <p:blipFill>
          <a:blip r:embed="rId2" cstate="print"/>
          <a:srcRect/>
          <a:stretch>
            <a:fillRect/>
          </a:stretch>
        </p:blipFill>
        <p:spPr bwMode="auto">
          <a:xfrm>
            <a:off x="5508104" y="3177480"/>
            <a:ext cx="1763688" cy="1763688"/>
          </a:xfrm>
          <a:prstGeom prst="rect">
            <a:avLst/>
          </a:prstGeom>
          <a:noFill/>
        </p:spPr>
      </p:pic>
      <p:pic>
        <p:nvPicPr>
          <p:cNvPr id="2062" name="Picture 14" descr="https://media.licdn.com/media/p/1/000/0dc/07b/16df364.jpg"/>
          <p:cNvPicPr>
            <a:picLocks noChangeAspect="1" noChangeArrowheads="1"/>
          </p:cNvPicPr>
          <p:nvPr/>
        </p:nvPicPr>
        <p:blipFill>
          <a:blip r:embed="rId3" cstate="print"/>
          <a:srcRect/>
          <a:stretch>
            <a:fillRect/>
          </a:stretch>
        </p:blipFill>
        <p:spPr bwMode="auto">
          <a:xfrm>
            <a:off x="4355976" y="1196752"/>
            <a:ext cx="1872208" cy="1872209"/>
          </a:xfrm>
          <a:prstGeom prst="rect">
            <a:avLst/>
          </a:prstGeom>
          <a:noFill/>
        </p:spPr>
      </p:pic>
      <p:pic>
        <p:nvPicPr>
          <p:cNvPr id="2064" name="Picture 16" descr="https://media.licdn.com/media/p/5/000/2aa/220/13bc0de.jpg"/>
          <p:cNvPicPr>
            <a:picLocks noChangeAspect="1" noChangeArrowheads="1"/>
          </p:cNvPicPr>
          <p:nvPr/>
        </p:nvPicPr>
        <p:blipFill>
          <a:blip r:embed="rId4" cstate="print"/>
          <a:srcRect/>
          <a:stretch>
            <a:fillRect/>
          </a:stretch>
        </p:blipFill>
        <p:spPr bwMode="auto">
          <a:xfrm>
            <a:off x="6444208" y="1196752"/>
            <a:ext cx="1872208" cy="187220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b="1" dirty="0" smtClean="0"/>
              <a:t>Thank You &amp; Questions</a:t>
            </a:r>
            <a:endParaRPr lang="en-AU" b="1" dirty="0"/>
          </a:p>
        </p:txBody>
      </p:sp>
      <p:pic>
        <p:nvPicPr>
          <p:cNvPr id="23554" name="Picture 2"/>
          <p:cNvPicPr>
            <a:picLocks noGrp="1" noChangeAspect="1" noChangeArrowheads="1"/>
          </p:cNvPicPr>
          <p:nvPr>
            <p:ph idx="1"/>
          </p:nvPr>
        </p:nvPicPr>
        <p:blipFill>
          <a:blip r:embed="rId2" cstate="print"/>
          <a:srcRect/>
          <a:stretch>
            <a:fillRect/>
          </a:stretch>
        </p:blipFill>
        <p:spPr bwMode="auto">
          <a:xfrm>
            <a:off x="2987824" y="1352574"/>
            <a:ext cx="3312368" cy="5197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3"/>
          </p:nvPr>
        </p:nvSpPr>
        <p:spPr/>
        <p:txBody>
          <a:bodyPr/>
          <a:lstStyle/>
          <a:p>
            <a:r>
              <a:rPr lang="en-GB" dirty="0" smtClean="0"/>
              <a:t>Rationale for iCCM</a:t>
            </a:r>
            <a:endParaRPr lang="en-GB" dirty="0"/>
          </a:p>
        </p:txBody>
      </p:sp>
      <p:sp>
        <p:nvSpPr>
          <p:cNvPr id="4" name="Content Placeholder 3"/>
          <p:cNvSpPr>
            <a:spLocks noGrp="1"/>
          </p:cNvSpPr>
          <p:nvPr>
            <p:ph sz="half" idx="14"/>
          </p:nvPr>
        </p:nvSpPr>
        <p:spPr/>
        <p:txBody>
          <a:bodyPr/>
          <a:lstStyle/>
          <a:p>
            <a:pPr marL="457200" indent="-457200"/>
            <a:r>
              <a:rPr lang="en-US" dirty="0"/>
              <a:t>The formal facility-based health system in most developing countries achieves only about 40% coverage.</a:t>
            </a:r>
          </a:p>
          <a:p>
            <a:pPr marL="457200" indent="-457200">
              <a:spcAft>
                <a:spcPts val="1000"/>
              </a:spcAft>
            </a:pPr>
            <a:r>
              <a:rPr lang="en-US" dirty="0">
                <a:solidFill>
                  <a:schemeClr val="accent2"/>
                </a:solidFill>
              </a:rPr>
              <a:t>80% </a:t>
            </a:r>
            <a:r>
              <a:rPr lang="en-US" dirty="0"/>
              <a:t>of children </a:t>
            </a:r>
            <a:r>
              <a:rPr lang="en-US" dirty="0">
                <a:solidFill>
                  <a:schemeClr val="accent2"/>
                </a:solidFill>
              </a:rPr>
              <a:t>die at home </a:t>
            </a:r>
            <a:r>
              <a:rPr lang="en-US" dirty="0"/>
              <a:t>under the care of the family</a:t>
            </a:r>
          </a:p>
          <a:p>
            <a:pPr marL="457200" indent="-457200">
              <a:spcAft>
                <a:spcPts val="1000"/>
              </a:spcAft>
            </a:pPr>
            <a:r>
              <a:rPr lang="en-US" dirty="0" smtClean="0"/>
              <a:t>Many </a:t>
            </a:r>
            <a:r>
              <a:rPr lang="en-US" dirty="0"/>
              <a:t>children </a:t>
            </a:r>
            <a:r>
              <a:rPr lang="en-US" dirty="0">
                <a:solidFill>
                  <a:schemeClr val="accent2"/>
                </a:solidFill>
              </a:rPr>
              <a:t>live more than five kilometers </a:t>
            </a:r>
            <a:r>
              <a:rPr lang="en-US" dirty="0"/>
              <a:t>from a </a:t>
            </a:r>
            <a:r>
              <a:rPr lang="en-US" dirty="0" smtClean="0"/>
              <a:t>health </a:t>
            </a:r>
            <a:r>
              <a:rPr lang="en-US" dirty="0"/>
              <a:t>facility and are brought </a:t>
            </a:r>
            <a:r>
              <a:rPr lang="en-US" dirty="0" smtClean="0"/>
              <a:t>too late for </a:t>
            </a:r>
            <a:r>
              <a:rPr lang="en-US" dirty="0"/>
              <a:t>care or not at all.</a:t>
            </a:r>
          </a:p>
          <a:p>
            <a:pPr marL="457200" indent="-457200">
              <a:spcAft>
                <a:spcPts val="1000"/>
              </a:spcAft>
            </a:pPr>
            <a:r>
              <a:rPr lang="en-US" dirty="0"/>
              <a:t>Many children either do not get treatment for common treatable diseases, or they get treatment of unknown </a:t>
            </a:r>
            <a:r>
              <a:rPr lang="en-US" dirty="0" smtClean="0"/>
              <a:t>quality:</a:t>
            </a:r>
          </a:p>
          <a:p>
            <a:pPr marL="857250" lvl="1" indent="-457200">
              <a:spcAft>
                <a:spcPts val="1000"/>
              </a:spcAft>
            </a:pPr>
            <a:r>
              <a:rPr lang="en-US" sz="1800" dirty="0" smtClean="0">
                <a:solidFill>
                  <a:srgbClr val="7030A0"/>
                </a:solidFill>
              </a:rPr>
              <a:t>Only </a:t>
            </a:r>
            <a:r>
              <a:rPr lang="en-US" sz="1800" dirty="0">
                <a:solidFill>
                  <a:srgbClr val="7030A0"/>
                </a:solidFill>
              </a:rPr>
              <a:t>27% of children with suspected pneumonia would receive an antibiotic </a:t>
            </a:r>
            <a:endParaRPr lang="en-US" sz="1800" dirty="0" smtClean="0">
              <a:solidFill>
                <a:srgbClr val="7030A0"/>
              </a:solidFill>
            </a:endParaRPr>
          </a:p>
          <a:p>
            <a:pPr marL="857250" lvl="1" indent="-457200">
              <a:spcAft>
                <a:spcPts val="1000"/>
              </a:spcAft>
            </a:pPr>
            <a:r>
              <a:rPr lang="en-US" sz="1800" dirty="0" smtClean="0">
                <a:solidFill>
                  <a:srgbClr val="7030A0"/>
                </a:solidFill>
              </a:rPr>
              <a:t>Only </a:t>
            </a:r>
            <a:r>
              <a:rPr lang="en-US" sz="1800" dirty="0">
                <a:solidFill>
                  <a:srgbClr val="7030A0"/>
                </a:solidFill>
              </a:rPr>
              <a:t>39% of children with diarrhea would get  proper management with </a:t>
            </a:r>
            <a:r>
              <a:rPr lang="en-US" sz="1800" dirty="0" smtClean="0">
                <a:solidFill>
                  <a:srgbClr val="7030A0"/>
                </a:solidFill>
              </a:rPr>
              <a:t>ORT</a:t>
            </a:r>
          </a:p>
          <a:p>
            <a:pPr marL="857250" lvl="1" indent="-457200">
              <a:spcAft>
                <a:spcPts val="1000"/>
              </a:spcAft>
            </a:pPr>
            <a:r>
              <a:rPr lang="en-US" sz="1800" dirty="0" smtClean="0">
                <a:solidFill>
                  <a:srgbClr val="7030A0"/>
                </a:solidFill>
              </a:rPr>
              <a:t>Only </a:t>
            </a:r>
            <a:r>
              <a:rPr lang="en-US" sz="1800" dirty="0">
                <a:solidFill>
                  <a:srgbClr val="7030A0"/>
                </a:solidFill>
              </a:rPr>
              <a:t>34% of children with fever (suspected malaria) would receive antimalarial  medicines</a:t>
            </a:r>
            <a:endParaRPr lang="en-US" sz="2000" dirty="0"/>
          </a:p>
          <a:p>
            <a:pPr marL="457200" indent="-457200"/>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2960" y="365760"/>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mtClean="0"/>
              <a:t>Leading causes of death</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6800"/>
            <a:ext cx="9150974" cy="517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166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Why do we need iCCM? </a:t>
            </a:r>
            <a:endParaRPr lang="en-GB" dirty="0"/>
          </a:p>
        </p:txBody>
      </p:sp>
      <p:sp>
        <p:nvSpPr>
          <p:cNvPr id="3" name="Content Placeholder 2"/>
          <p:cNvSpPr>
            <a:spLocks noGrp="1"/>
          </p:cNvSpPr>
          <p:nvPr>
            <p:ph sz="half" idx="14"/>
          </p:nvPr>
        </p:nvSpPr>
        <p:spPr/>
        <p:txBody>
          <a:bodyPr/>
          <a:lstStyle/>
          <a:p>
            <a:r>
              <a:rPr lang="en-GB" sz="2000" dirty="0" smtClean="0"/>
              <a:t>Nearly </a:t>
            </a:r>
            <a:r>
              <a:rPr lang="en-GB" sz="2000" dirty="0"/>
              <a:t>half the world’s under-five deaths were </a:t>
            </a:r>
            <a:r>
              <a:rPr lang="en-GB" sz="2000" dirty="0" smtClean="0"/>
              <a:t>concentrated </a:t>
            </a:r>
            <a:r>
              <a:rPr lang="en-GB" sz="2000" dirty="0"/>
              <a:t>in Sub-Saharan Africa in </a:t>
            </a:r>
            <a:r>
              <a:rPr lang="en-GB" sz="2000" dirty="0" smtClean="0"/>
              <a:t>2012. </a:t>
            </a:r>
          </a:p>
          <a:p>
            <a:r>
              <a:rPr lang="en-GB" sz="2000" dirty="0" smtClean="0"/>
              <a:t>Child mortality rates concentrated in HRH crisis countries, predominantly due to major killers; diarrhoea, pneumonia and malaria.</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sz="1400" dirty="0" smtClean="0"/>
          </a:p>
          <a:p>
            <a:endParaRPr lang="en-GB" sz="1400" dirty="0" smtClean="0"/>
          </a:p>
          <a:p>
            <a:r>
              <a:rPr lang="en-GB" sz="1400" dirty="0"/>
              <a:t>http://www.who.int/maternal_child_adolescent/documents/levels_trends_child_mortality_2013.pdf?ua=1</a:t>
            </a:r>
            <a:endParaRPr lang="en-GB" sz="1400" dirty="0" smtClean="0"/>
          </a:p>
          <a:p>
            <a:endParaRPr lang="en-GB" sz="1400" dirty="0"/>
          </a:p>
          <a:p>
            <a:endParaRPr lang="en-GB" sz="1400" dirty="0" smtClean="0"/>
          </a:p>
          <a:p>
            <a:endParaRPr lang="en-GB" sz="1400" dirty="0"/>
          </a:p>
          <a:p>
            <a:endParaRPr lang="en-GB" sz="1400" dirty="0" smtClean="0"/>
          </a:p>
          <a:p>
            <a:endParaRPr lang="en-GB" sz="1400" dirty="0"/>
          </a:p>
        </p:txBody>
      </p:sp>
      <p:pic>
        <p:nvPicPr>
          <p:cNvPr id="1026" name="Picture 2"/>
          <p:cNvPicPr>
            <a:picLocks noChangeAspect="1" noChangeArrowheads="1"/>
          </p:cNvPicPr>
          <p:nvPr/>
        </p:nvPicPr>
        <p:blipFill>
          <a:blip r:embed="rId2" cstate="print"/>
          <a:srcRect t="2077" r="1344"/>
          <a:stretch>
            <a:fillRect/>
          </a:stretch>
        </p:blipFill>
        <p:spPr bwMode="auto">
          <a:xfrm>
            <a:off x="2195736" y="2708920"/>
            <a:ext cx="6408712" cy="33950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3"/>
          </p:nvPr>
        </p:nvSpPr>
        <p:spPr/>
        <p:txBody>
          <a:bodyPr/>
          <a:lstStyle/>
          <a:p>
            <a:r>
              <a:rPr lang="en-GB" dirty="0" smtClean="0"/>
              <a:t>Why iCCM?</a:t>
            </a:r>
            <a:endParaRPr lang="en-GB" dirty="0"/>
          </a:p>
        </p:txBody>
      </p:sp>
      <p:sp>
        <p:nvSpPr>
          <p:cNvPr id="3" name="Content Placeholder 2"/>
          <p:cNvSpPr>
            <a:spLocks noGrp="1"/>
          </p:cNvSpPr>
          <p:nvPr>
            <p:ph sz="half" idx="14"/>
          </p:nvPr>
        </p:nvSpPr>
        <p:spPr>
          <a:xfrm>
            <a:off x="381000" y="1219200"/>
            <a:ext cx="8223448" cy="4953000"/>
          </a:xfrm>
        </p:spPr>
        <p:txBody>
          <a:bodyPr/>
          <a:lstStyle/>
          <a:p>
            <a:r>
              <a:rPr lang="en-GB" sz="1800" b="1" dirty="0"/>
              <a:t>CCM targets the conditions that cause the most child death in developing </a:t>
            </a:r>
            <a:r>
              <a:rPr lang="en-GB" sz="1800" b="1" dirty="0" smtClean="0"/>
              <a:t>countries. -  </a:t>
            </a:r>
            <a:r>
              <a:rPr lang="en-GB" sz="1800" dirty="0" smtClean="0"/>
              <a:t>pneumonia</a:t>
            </a:r>
            <a:r>
              <a:rPr lang="en-GB" sz="1800" dirty="0"/>
              <a:t>, </a:t>
            </a:r>
            <a:r>
              <a:rPr lang="en-GB" sz="1800" dirty="0" smtClean="0"/>
              <a:t>diarrhoea</a:t>
            </a:r>
            <a:r>
              <a:rPr lang="en-GB" sz="1800" dirty="0"/>
              <a:t>, </a:t>
            </a:r>
            <a:r>
              <a:rPr lang="en-GB" sz="1800" dirty="0" smtClean="0"/>
              <a:t> malaria</a:t>
            </a:r>
            <a:r>
              <a:rPr lang="en-GB" sz="1800" dirty="0"/>
              <a:t>, and neonatal </a:t>
            </a:r>
            <a:r>
              <a:rPr lang="en-GB" sz="1800" dirty="0" smtClean="0"/>
              <a:t>causes.</a:t>
            </a:r>
            <a:endParaRPr lang="en-GB" sz="1800" dirty="0"/>
          </a:p>
          <a:p>
            <a:r>
              <a:rPr lang="en-GB" sz="1800" b="1" dirty="0" smtClean="0"/>
              <a:t>CCM </a:t>
            </a:r>
            <a:r>
              <a:rPr lang="en-GB" sz="1800" b="1" dirty="0"/>
              <a:t>relies on evidence-based </a:t>
            </a:r>
            <a:r>
              <a:rPr lang="en-GB" sz="1800" b="1" dirty="0" smtClean="0"/>
              <a:t> and one of the most </a:t>
            </a:r>
            <a:r>
              <a:rPr lang="en-GB" sz="1800" b="1" i="1" dirty="0" smtClean="0"/>
              <a:t>cost effective </a:t>
            </a:r>
            <a:r>
              <a:rPr lang="en-GB" sz="1800" b="1" dirty="0" smtClean="0"/>
              <a:t>child </a:t>
            </a:r>
            <a:r>
              <a:rPr lang="en-GB" sz="1800" b="1" dirty="0"/>
              <a:t>survival </a:t>
            </a:r>
            <a:r>
              <a:rPr lang="en-GB" sz="1800" b="1" dirty="0" smtClean="0"/>
              <a:t>interventions - </a:t>
            </a:r>
            <a:r>
              <a:rPr lang="en-GB" sz="1800" dirty="0" smtClean="0"/>
              <a:t>proven </a:t>
            </a:r>
            <a:r>
              <a:rPr lang="en-GB" sz="1800" dirty="0"/>
              <a:t>to save the lives of newborns and children under five, at a price that is </a:t>
            </a:r>
            <a:r>
              <a:rPr lang="en-GB" sz="1800" dirty="0" smtClean="0"/>
              <a:t>affordable </a:t>
            </a:r>
            <a:r>
              <a:rPr lang="en-GB" sz="1800" dirty="0"/>
              <a:t>in developing countries. </a:t>
            </a:r>
            <a:endParaRPr lang="en-GB" sz="1800" dirty="0" smtClean="0"/>
          </a:p>
          <a:p>
            <a:r>
              <a:rPr lang="en-GB" sz="1800" b="1" dirty="0" smtClean="0"/>
              <a:t>CCM </a:t>
            </a:r>
            <a:r>
              <a:rPr lang="en-GB" sz="1800" b="1" dirty="0"/>
              <a:t>brings curative health care to children in those communities that are </a:t>
            </a:r>
            <a:r>
              <a:rPr lang="en-GB" sz="1800" b="1" dirty="0" smtClean="0"/>
              <a:t>hardest </a:t>
            </a:r>
            <a:r>
              <a:rPr lang="en-GB" sz="1800" b="1" dirty="0"/>
              <a:t>to reach. </a:t>
            </a:r>
            <a:endParaRPr lang="en-GB" sz="1800" b="1" dirty="0" smtClean="0"/>
          </a:p>
          <a:p>
            <a:r>
              <a:rPr lang="en-GB" sz="1800" b="1" dirty="0" smtClean="0"/>
              <a:t>CCM </a:t>
            </a:r>
            <a:r>
              <a:rPr lang="en-GB" sz="1800" b="1" dirty="0"/>
              <a:t>is consistent with practices recommended by WHO, UNICEF, and other </a:t>
            </a:r>
            <a:r>
              <a:rPr lang="en-GB" sz="1800" b="1" dirty="0" smtClean="0"/>
              <a:t>international </a:t>
            </a:r>
            <a:r>
              <a:rPr lang="en-GB" sz="1800" b="1" dirty="0"/>
              <a:t>health agencies. </a:t>
            </a:r>
            <a:r>
              <a:rPr lang="en-GB" sz="1800" dirty="0"/>
              <a:t>WHO, UNICEF, and other international agencies have jointly </a:t>
            </a:r>
            <a:r>
              <a:rPr lang="en-GB" sz="1800" dirty="0" smtClean="0"/>
              <a:t>called </a:t>
            </a:r>
            <a:r>
              <a:rPr lang="en-GB" sz="1800" dirty="0"/>
              <a:t>on countries to adopt and promote policies and programs that have strong community-based </a:t>
            </a:r>
            <a:r>
              <a:rPr lang="en-GB" sz="1800" dirty="0" smtClean="0"/>
              <a:t>components </a:t>
            </a:r>
            <a:r>
              <a:rPr lang="en-GB" sz="1800" dirty="0"/>
              <a:t>to deliver interventions for </a:t>
            </a:r>
            <a:r>
              <a:rPr lang="en-GB" sz="1800" dirty="0" smtClean="0"/>
              <a:t>diarrhoea</a:t>
            </a:r>
            <a:r>
              <a:rPr lang="en-GB" sz="1800" dirty="0"/>
              <a:t>, malaria, pneumonia, newborn care, and acute severe </a:t>
            </a:r>
            <a:r>
              <a:rPr lang="en-GB" sz="1800" dirty="0" smtClean="0"/>
              <a:t>malnutrition</a:t>
            </a:r>
            <a:r>
              <a:rPr lang="en-GB" sz="1800" dirty="0"/>
              <a:t>, while improving services at first-level health facilities. </a:t>
            </a:r>
          </a:p>
          <a:p>
            <a:endParaRPr lang="en-GB"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2093057"/>
              </p:ext>
            </p:extLst>
          </p:nvPr>
        </p:nvGraphicFramePr>
        <p:xfrm>
          <a:off x="609599" y="1066800"/>
          <a:ext cx="7848601" cy="4648200"/>
        </p:xfrm>
        <a:graphic>
          <a:graphicData uri="http://schemas.openxmlformats.org/drawingml/2006/table">
            <a:tbl>
              <a:tblPr/>
              <a:tblGrid>
                <a:gridCol w="4022408"/>
                <a:gridCol w="3826193"/>
              </a:tblGrid>
              <a:tr h="309880">
                <a:tc>
                  <a:txBody>
                    <a:bodyPr/>
                    <a:lstStyle/>
                    <a:p>
                      <a:pPr marL="0" marR="0">
                        <a:lnSpc>
                          <a:spcPct val="115000"/>
                        </a:lnSpc>
                        <a:spcBef>
                          <a:spcPts val="0"/>
                        </a:spcBef>
                        <a:spcAft>
                          <a:spcPts val="0"/>
                        </a:spcAft>
                      </a:pPr>
                      <a:r>
                        <a:rPr lang="en-US" sz="1600" b="1" dirty="0">
                          <a:latin typeface="Gill Sans MT"/>
                          <a:ea typeface="Calibri"/>
                          <a:cs typeface="Times New Roman"/>
                        </a:rPr>
                        <a:t>Maternal health</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b="1" dirty="0">
                          <a:latin typeface="Gill Sans MT"/>
                          <a:ea typeface="Calibri"/>
                          <a:cs typeface="Times New Roman"/>
                        </a:rPr>
                        <a:t>Child health  (0-24 months) </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309880">
                <a:tc>
                  <a:txBody>
                    <a:bodyPr/>
                    <a:lstStyle/>
                    <a:p>
                      <a:pPr marL="0" marR="0">
                        <a:lnSpc>
                          <a:spcPct val="115000"/>
                        </a:lnSpc>
                        <a:spcBef>
                          <a:spcPts val="0"/>
                        </a:spcBef>
                        <a:spcAft>
                          <a:spcPts val="0"/>
                        </a:spcAft>
                      </a:pPr>
                      <a:r>
                        <a:rPr lang="en-US" sz="1600" dirty="0">
                          <a:highlight>
                            <a:srgbClr val="C0C0C0"/>
                          </a:highlight>
                          <a:latin typeface="Gill Sans MT"/>
                          <a:ea typeface="Calibri"/>
                          <a:cs typeface="Times New Roman"/>
                        </a:rPr>
                        <a:t>Adequate diet</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C0C0C0"/>
                          </a:highlight>
                          <a:latin typeface="Gill Sans MT"/>
                          <a:ea typeface="Calibri"/>
                          <a:cs typeface="Times New Roman"/>
                        </a:rPr>
                        <a:t>Appropriate breastfeeding</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309880">
                <a:tc>
                  <a:txBody>
                    <a:bodyPr/>
                    <a:lstStyle/>
                    <a:p>
                      <a:pPr marL="0" marR="0">
                        <a:lnSpc>
                          <a:spcPct val="115000"/>
                        </a:lnSpc>
                        <a:spcBef>
                          <a:spcPts val="0"/>
                        </a:spcBef>
                        <a:spcAft>
                          <a:spcPts val="0"/>
                        </a:spcAft>
                      </a:pPr>
                      <a:r>
                        <a:rPr lang="en-US" sz="1600" dirty="0">
                          <a:latin typeface="Gill Sans MT"/>
                          <a:ea typeface="Calibri"/>
                          <a:cs typeface="Times New Roman"/>
                        </a:rPr>
                        <a:t>Iron-</a:t>
                      </a:r>
                      <a:r>
                        <a:rPr lang="en-US" sz="1600" dirty="0" err="1">
                          <a:latin typeface="Gill Sans MT"/>
                          <a:ea typeface="Calibri"/>
                          <a:cs typeface="Times New Roman"/>
                        </a:rPr>
                        <a:t>folate</a:t>
                      </a:r>
                      <a:r>
                        <a:rPr lang="en-US" sz="1600" dirty="0">
                          <a:latin typeface="Gill Sans MT"/>
                          <a:ea typeface="Calibri"/>
                          <a:cs typeface="Times New Roman"/>
                        </a:rPr>
                        <a:t> supplements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C0C0C0"/>
                          </a:highlight>
                          <a:latin typeface="Gill Sans MT"/>
                          <a:ea typeface="Calibri"/>
                          <a:cs typeface="Times New Roman"/>
                        </a:rPr>
                        <a:t>Essential newborn care</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309880">
                <a:tc>
                  <a:txBody>
                    <a:bodyPr/>
                    <a:lstStyle/>
                    <a:p>
                      <a:pPr marL="0" marR="0">
                        <a:lnSpc>
                          <a:spcPct val="115000"/>
                        </a:lnSpc>
                        <a:spcBef>
                          <a:spcPts val="0"/>
                        </a:spcBef>
                        <a:spcAft>
                          <a:spcPts val="0"/>
                        </a:spcAft>
                      </a:pPr>
                      <a:r>
                        <a:rPr lang="en-US" sz="1600" dirty="0">
                          <a:highlight>
                            <a:srgbClr val="00FFFF"/>
                          </a:highlight>
                          <a:latin typeface="Gill Sans MT"/>
                          <a:ea typeface="Calibri"/>
                          <a:cs typeface="Times New Roman"/>
                        </a:rPr>
                        <a:t>Tetanus </a:t>
                      </a:r>
                      <a:r>
                        <a:rPr lang="en-US" sz="1600" dirty="0" err="1">
                          <a:highlight>
                            <a:srgbClr val="00FFFF"/>
                          </a:highlight>
                          <a:latin typeface="Gill Sans MT"/>
                          <a:ea typeface="Calibri"/>
                          <a:cs typeface="Times New Roman"/>
                        </a:rPr>
                        <a:t>toxoid</a:t>
                      </a:r>
                      <a:r>
                        <a:rPr lang="en-US" sz="1600" dirty="0">
                          <a:highlight>
                            <a:srgbClr val="00FFFF"/>
                          </a:highlight>
                          <a:latin typeface="Gill Sans MT"/>
                          <a:ea typeface="Calibri"/>
                          <a:cs typeface="Times New Roman"/>
                        </a:rPr>
                        <a:t> </a:t>
                      </a:r>
                      <a:r>
                        <a:rPr lang="en-US" sz="1600" dirty="0" err="1">
                          <a:highlight>
                            <a:srgbClr val="00FFFF"/>
                          </a:highlight>
                          <a:latin typeface="Gill Sans MT"/>
                          <a:ea typeface="Calibri"/>
                          <a:cs typeface="Times New Roman"/>
                        </a:rPr>
                        <a:t>immunisation</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C0C0C0"/>
                          </a:highlight>
                          <a:latin typeface="Gill Sans MT"/>
                          <a:ea typeface="Calibri"/>
                          <a:cs typeface="Times New Roman"/>
                        </a:rPr>
                        <a:t>Hand washing</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619760">
                <a:tc>
                  <a:txBody>
                    <a:bodyPr/>
                    <a:lstStyle/>
                    <a:p>
                      <a:pPr marL="0" marR="0">
                        <a:lnSpc>
                          <a:spcPct val="115000"/>
                        </a:lnSpc>
                        <a:spcBef>
                          <a:spcPts val="0"/>
                        </a:spcBef>
                        <a:spcAft>
                          <a:spcPts val="0"/>
                        </a:spcAft>
                      </a:pPr>
                      <a:r>
                        <a:rPr lang="en-US" sz="1600" dirty="0">
                          <a:highlight>
                            <a:srgbClr val="00FFFF"/>
                          </a:highlight>
                          <a:latin typeface="Gill Sans MT"/>
                          <a:ea typeface="Calibri"/>
                          <a:cs typeface="Times New Roman"/>
                        </a:rPr>
                        <a:t>Malaria prevention and intermittent preventive treatment</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C0C0C0"/>
                          </a:highlight>
                          <a:latin typeface="Gill Sans MT"/>
                          <a:ea typeface="Calibri"/>
                          <a:cs typeface="Times New Roman"/>
                        </a:rPr>
                        <a:t>Appropriate complementary feeding (6-24 months)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309880">
                <a:tc>
                  <a:txBody>
                    <a:bodyPr/>
                    <a:lstStyle/>
                    <a:p>
                      <a:pPr marL="0" marR="0">
                        <a:lnSpc>
                          <a:spcPct val="115000"/>
                        </a:lnSpc>
                        <a:spcBef>
                          <a:spcPts val="0"/>
                        </a:spcBef>
                        <a:spcAft>
                          <a:spcPts val="0"/>
                        </a:spcAft>
                      </a:pPr>
                      <a:r>
                        <a:rPr lang="en-US" sz="1600" dirty="0">
                          <a:latin typeface="Gill Sans MT"/>
                          <a:ea typeface="Calibri"/>
                          <a:cs typeface="Times New Roman"/>
                        </a:rPr>
                        <a:t>Healthy birth spacing and timing</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C0C0C0"/>
                          </a:highlight>
                          <a:latin typeface="Gill Sans MT"/>
                          <a:ea typeface="Calibri"/>
                          <a:cs typeface="Times New Roman"/>
                        </a:rPr>
                        <a:t>Adequate iron</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309880">
                <a:tc>
                  <a:txBody>
                    <a:bodyPr/>
                    <a:lstStyle/>
                    <a:p>
                      <a:pPr marL="0" marR="0">
                        <a:lnSpc>
                          <a:spcPct val="115000"/>
                        </a:lnSpc>
                        <a:spcBef>
                          <a:spcPts val="0"/>
                        </a:spcBef>
                        <a:spcAft>
                          <a:spcPts val="0"/>
                        </a:spcAft>
                      </a:pPr>
                      <a:r>
                        <a:rPr lang="en-US" sz="1600" dirty="0">
                          <a:highlight>
                            <a:srgbClr val="00FFFF"/>
                          </a:highlight>
                          <a:latin typeface="Gill Sans MT"/>
                          <a:ea typeface="Calibri"/>
                          <a:cs typeface="Times New Roman"/>
                        </a:rPr>
                        <a:t>De-worming</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C0C0C0"/>
                          </a:highlight>
                          <a:latin typeface="Gill Sans MT"/>
                          <a:ea typeface="Calibri"/>
                          <a:cs typeface="Times New Roman"/>
                        </a:rPr>
                        <a:t>Vitamin A supplements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929640">
                <a:tc>
                  <a:txBody>
                    <a:bodyPr/>
                    <a:lstStyle/>
                    <a:p>
                      <a:pPr marL="0" marR="0">
                        <a:lnSpc>
                          <a:spcPct val="115000"/>
                        </a:lnSpc>
                        <a:spcBef>
                          <a:spcPts val="0"/>
                        </a:spcBef>
                        <a:spcAft>
                          <a:spcPts val="0"/>
                        </a:spcAft>
                      </a:pPr>
                      <a:r>
                        <a:rPr lang="en-US" sz="1600" dirty="0">
                          <a:highlight>
                            <a:srgbClr val="C0C0C0"/>
                          </a:highlight>
                          <a:latin typeface="Gill Sans MT"/>
                          <a:ea typeface="Calibri"/>
                          <a:cs typeface="Times New Roman"/>
                        </a:rPr>
                        <a:t>Access to antenatal care, skilled birth attendance</a:t>
                      </a:r>
                      <a:r>
                        <a:rPr lang="en-US" sz="1600" dirty="0">
                          <a:latin typeface="Gill Sans MT"/>
                          <a:ea typeface="Calibri"/>
                          <a:cs typeface="Times New Roman"/>
                        </a:rPr>
                        <a:t>, </a:t>
                      </a:r>
                      <a:r>
                        <a:rPr lang="en-US" sz="1600" dirty="0">
                          <a:highlight>
                            <a:srgbClr val="00FFFF"/>
                          </a:highlight>
                          <a:latin typeface="Gill Sans MT"/>
                          <a:ea typeface="Calibri"/>
                          <a:cs typeface="Times New Roman"/>
                        </a:rPr>
                        <a:t>prevention of mother to child transmission, HIV and STI screening</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00FFFF"/>
                          </a:highlight>
                          <a:latin typeface="Gill Sans MT"/>
                          <a:ea typeface="Calibri"/>
                          <a:cs typeface="Times New Roman"/>
                        </a:rPr>
                        <a:t>Oral rehydration therapy/Zinc</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309880">
                <a:tc>
                  <a:txBody>
                    <a:bodyPr/>
                    <a:lstStyle/>
                    <a:p>
                      <a:pPr marL="0" marR="0">
                        <a:lnSpc>
                          <a:spcPct val="115000"/>
                        </a:lnSpc>
                        <a:spcBef>
                          <a:spcPts val="0"/>
                        </a:spcBef>
                        <a:spcAft>
                          <a:spcPts val="0"/>
                        </a:spcAft>
                      </a:pPr>
                      <a:endParaRPr lang="en-US" sz="900" dirty="0">
                        <a:latin typeface="Gill Sans 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00FFFF"/>
                          </a:highlight>
                          <a:latin typeface="Gill Sans MT"/>
                          <a:ea typeface="Calibri"/>
                          <a:cs typeface="Times New Roman"/>
                        </a:rPr>
                        <a:t>Care seeking for fever</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309880">
                <a:tc>
                  <a:txBody>
                    <a:bodyPr/>
                    <a:lstStyle/>
                    <a:p>
                      <a:pPr marL="0" marR="0">
                        <a:lnSpc>
                          <a:spcPct val="115000"/>
                        </a:lnSpc>
                        <a:spcBef>
                          <a:spcPts val="0"/>
                        </a:spcBef>
                        <a:spcAft>
                          <a:spcPts val="0"/>
                        </a:spcAft>
                      </a:pPr>
                      <a:endParaRPr lang="en-US" sz="900">
                        <a:latin typeface="Gill Sans 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00FFFF"/>
                          </a:highlight>
                          <a:latin typeface="Gill Sans MT"/>
                          <a:ea typeface="Calibri"/>
                          <a:cs typeface="Times New Roman"/>
                        </a:rPr>
                        <a:t>Full </a:t>
                      </a:r>
                      <a:r>
                        <a:rPr lang="en-US" sz="1600" dirty="0" err="1">
                          <a:highlight>
                            <a:srgbClr val="00FFFF"/>
                          </a:highlight>
                          <a:latin typeface="Gill Sans MT"/>
                          <a:ea typeface="Calibri"/>
                          <a:cs typeface="Times New Roman"/>
                        </a:rPr>
                        <a:t>immunisation</a:t>
                      </a:r>
                      <a:r>
                        <a:rPr lang="en-US" sz="1600" dirty="0">
                          <a:highlight>
                            <a:srgbClr val="00FFFF"/>
                          </a:highlight>
                          <a:latin typeface="Gill Sans MT"/>
                          <a:ea typeface="Calibri"/>
                          <a:cs typeface="Times New Roman"/>
                        </a:rPr>
                        <a:t> coverage for age</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309880">
                <a:tc>
                  <a:txBody>
                    <a:bodyPr/>
                    <a:lstStyle/>
                    <a:p>
                      <a:pPr marL="0" marR="0">
                        <a:lnSpc>
                          <a:spcPct val="115000"/>
                        </a:lnSpc>
                        <a:spcBef>
                          <a:spcPts val="0"/>
                        </a:spcBef>
                        <a:spcAft>
                          <a:spcPts val="0"/>
                        </a:spcAft>
                      </a:pPr>
                      <a:endParaRPr lang="en-US" sz="900">
                        <a:latin typeface="Gill Sans 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00FFFF"/>
                          </a:highlight>
                          <a:latin typeface="Gill Sans MT"/>
                          <a:ea typeface="Calibri"/>
                          <a:cs typeface="Times New Roman"/>
                        </a:rPr>
                        <a:t>Malaria prevention</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r h="309880">
                <a:tc>
                  <a:txBody>
                    <a:bodyPr/>
                    <a:lstStyle/>
                    <a:p>
                      <a:pPr marL="0" marR="0">
                        <a:lnSpc>
                          <a:spcPct val="115000"/>
                        </a:lnSpc>
                        <a:spcBef>
                          <a:spcPts val="0"/>
                        </a:spcBef>
                        <a:spcAft>
                          <a:spcPts val="0"/>
                        </a:spcAft>
                      </a:pPr>
                      <a:endParaRPr lang="en-US" sz="900">
                        <a:latin typeface="Gill Sans M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c>
                  <a:txBody>
                    <a:bodyPr/>
                    <a:lstStyle/>
                    <a:p>
                      <a:pPr marL="0" marR="0">
                        <a:lnSpc>
                          <a:spcPct val="115000"/>
                        </a:lnSpc>
                        <a:spcBef>
                          <a:spcPts val="0"/>
                        </a:spcBef>
                        <a:spcAft>
                          <a:spcPts val="0"/>
                        </a:spcAft>
                      </a:pPr>
                      <a:r>
                        <a:rPr lang="en-US" sz="1600" dirty="0">
                          <a:highlight>
                            <a:srgbClr val="00FFFF"/>
                          </a:highlight>
                          <a:latin typeface="Gill Sans MT"/>
                          <a:ea typeface="Calibri"/>
                          <a:cs typeface="Times New Roman"/>
                        </a:rPr>
                        <a:t>De-worming (+12 months)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75000"/>
                      </a:schemeClr>
                    </a:solidFill>
                  </a:tcPr>
                </a:tc>
              </a:tr>
            </a:tbl>
          </a:graphicData>
        </a:graphic>
      </p:graphicFrame>
      <p:sp>
        <p:nvSpPr>
          <p:cNvPr id="25603" name="Rectangle 1"/>
          <p:cNvSpPr>
            <a:spLocks noChangeArrowheads="1"/>
          </p:cNvSpPr>
          <p:nvPr/>
        </p:nvSpPr>
        <p:spPr bwMode="auto">
          <a:xfrm>
            <a:off x="561975" y="6093623"/>
            <a:ext cx="8658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1600" b="1" i="1" dirty="0">
                <a:latin typeface="Gill Sans MT" pitchFamily="34" charset="0"/>
                <a:ea typeface="Calibri" pitchFamily="34" charset="0"/>
                <a:cs typeface="Times New Roman" pitchFamily="18" charset="0"/>
              </a:rPr>
              <a:t>Direct Infectious Disease interventions are highlighted in blue and </a:t>
            </a:r>
            <a:r>
              <a:rPr lang="en-US" sz="1600" b="1" i="1" dirty="0" smtClean="0">
                <a:latin typeface="Gill Sans MT" pitchFamily="34" charset="0"/>
                <a:ea typeface="Calibri" pitchFamily="34" charset="0"/>
                <a:cs typeface="Times New Roman" pitchFamily="18" charset="0"/>
              </a:rPr>
              <a:t>interventions </a:t>
            </a:r>
            <a:r>
              <a:rPr lang="en-US" sz="1600" b="1" i="1" dirty="0">
                <a:latin typeface="Gill Sans MT" pitchFamily="34" charset="0"/>
                <a:ea typeface="Calibri" pitchFamily="34" charset="0"/>
                <a:cs typeface="Times New Roman" pitchFamily="18" charset="0"/>
              </a:rPr>
              <a:t>which contribute to prevention and reduction of infectious disease are highlighted in grey.  </a:t>
            </a:r>
            <a:endParaRPr lang="en-US" sz="1600" b="1" i="1" dirty="0">
              <a:ea typeface="Calibri" pitchFamily="34" charset="0"/>
              <a:cs typeface="Times New Roman" pitchFamily="18" charset="0"/>
            </a:endParaRPr>
          </a:p>
        </p:txBody>
      </p:sp>
      <p:sp>
        <p:nvSpPr>
          <p:cNvPr id="25604" name="TextBox 4"/>
          <p:cNvSpPr txBox="1">
            <a:spLocks noChangeArrowheads="1"/>
          </p:cNvSpPr>
          <p:nvPr/>
        </p:nvSpPr>
        <p:spPr bwMode="auto">
          <a:xfrm>
            <a:off x="533400" y="228600"/>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itchFamily="34" charset="0"/>
                <a:cs typeface="Arial" pitchFamily="34" charset="0"/>
              </a:defRPr>
            </a:lvl1pPr>
            <a:lvl2pPr marL="742950" indent="-285750" eaLnBrk="0" hangingPunct="0">
              <a:defRPr sz="3200">
                <a:solidFill>
                  <a:schemeClr val="tx1"/>
                </a:solidFill>
                <a:latin typeface="Arial" pitchFamily="34" charset="0"/>
                <a:cs typeface="Arial" pitchFamily="34" charset="0"/>
              </a:defRPr>
            </a:lvl2pPr>
            <a:lvl3pPr marL="1143000" indent="-228600" eaLnBrk="0" hangingPunct="0">
              <a:defRPr sz="3200">
                <a:solidFill>
                  <a:schemeClr val="tx1"/>
                </a:solidFill>
                <a:latin typeface="Arial" pitchFamily="34" charset="0"/>
                <a:cs typeface="Arial" pitchFamily="34" charset="0"/>
              </a:defRPr>
            </a:lvl3pPr>
            <a:lvl4pPr marL="1600200" indent="-228600" eaLnBrk="0" hangingPunct="0">
              <a:defRPr sz="3200">
                <a:solidFill>
                  <a:schemeClr val="tx1"/>
                </a:solidFill>
                <a:latin typeface="Arial" pitchFamily="34" charset="0"/>
                <a:cs typeface="Arial" pitchFamily="34" charset="0"/>
              </a:defRPr>
            </a:lvl4pPr>
            <a:lvl5pPr marL="2057400" indent="-228600" eaLnBrk="0" hangingPunct="0">
              <a:defRPr sz="3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Arial" pitchFamily="34" charset="0"/>
                <a:cs typeface="Arial" pitchFamily="34" charset="0"/>
              </a:defRPr>
            </a:lvl9pPr>
          </a:lstStyle>
          <a:p>
            <a:pPr eaLnBrk="1" hangingPunct="1"/>
            <a:r>
              <a:rPr lang="en-US" b="1" dirty="0">
                <a:solidFill>
                  <a:srgbClr val="0070C0"/>
                </a:solidFill>
                <a:latin typeface="Gill Sans MT" pitchFamily="34" charset="0"/>
              </a:rPr>
              <a:t>Infectious Diseases within 7- 11 Strategy</a:t>
            </a:r>
          </a:p>
        </p:txBody>
      </p:sp>
    </p:spTree>
    <p:extLst>
      <p:ext uri="{BB962C8B-B14F-4D97-AF65-F5344CB8AC3E}">
        <p14:creationId xmlns:p14="http://schemas.microsoft.com/office/powerpoint/2010/main" val="700557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2780928"/>
            <a:ext cx="6120680" cy="2308324"/>
          </a:xfrm>
          <a:prstGeom prst="rect">
            <a:avLst/>
          </a:prstGeom>
          <a:solidFill>
            <a:schemeClr val="accent6">
              <a:lumMod val="20000"/>
              <a:lumOff val="80000"/>
            </a:schemeClr>
          </a:solidFill>
          <a:ln>
            <a:solidFill>
              <a:schemeClr val="accent6"/>
            </a:solidFill>
          </a:ln>
        </p:spPr>
        <p:txBody>
          <a:bodyPr wrap="square" rtlCol="0">
            <a:sp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3" name="Content Placeholder 2"/>
          <p:cNvSpPr>
            <a:spLocks noGrp="1"/>
          </p:cNvSpPr>
          <p:nvPr>
            <p:ph sz="half" idx="14"/>
          </p:nvPr>
        </p:nvSpPr>
        <p:spPr>
          <a:xfrm>
            <a:off x="381000" y="3212976"/>
            <a:ext cx="8382000" cy="288032"/>
          </a:xfrm>
        </p:spPr>
        <p:txBody>
          <a:bodyPr/>
          <a:lstStyle/>
          <a:p>
            <a:pPr algn="ctr">
              <a:buNone/>
            </a:pPr>
            <a:r>
              <a:rPr lang="en-GB" sz="4000" b="1" dirty="0" smtClean="0">
                <a:solidFill>
                  <a:schemeClr val="accent6"/>
                </a:solidFill>
              </a:rPr>
              <a:t>iCCM Strategy:</a:t>
            </a:r>
          </a:p>
          <a:p>
            <a:pPr algn="ctr">
              <a:buNone/>
            </a:pPr>
            <a:r>
              <a:rPr lang="en-GB" sz="4000" b="1" dirty="0" smtClean="0">
                <a:solidFill>
                  <a:schemeClr val="accent6"/>
                </a:solidFill>
              </a:rPr>
              <a:t>World Vision’s Approach</a:t>
            </a:r>
            <a:endParaRPr lang="en-GB" sz="4000" b="1" dirty="0">
              <a:solidFill>
                <a:schemeClr val="accent6"/>
              </a:solidFill>
            </a:endParaRPr>
          </a:p>
        </p:txBody>
      </p:sp>
    </p:spTree>
  </p:cSld>
  <p:clrMapOvr>
    <a:masterClrMapping/>
  </p:clrMapOvr>
  <p:transition advTm="3323"/>
  <p:timing>
    <p:tnLst>
      <p:par>
        <p:cTn id="1" dur="indefinite" restart="never" nodeType="tmRoot"/>
      </p:par>
    </p:tnLst>
  </p:timing>
</p:sld>
</file>

<file path=ppt/theme/theme1.xml><?xml version="1.0" encoding="utf-8"?>
<a:theme xmlns:a="http://schemas.openxmlformats.org/drawingml/2006/main" name="New health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13D56D8DA20347AB6FB000889DA2AB" ma:contentTypeVersion="27" ma:contentTypeDescription="Create a new document." ma:contentTypeScope="" ma:versionID="c24f2174fce6e0568068208a379cff53">
  <xsd:schema xmlns:xsd="http://www.w3.org/2001/XMLSchema" xmlns:p="http://schemas.microsoft.com/office/2006/metadata/properties" xmlns:ns2="b13a3e02-0d80-4e1f-9f04-b762896246e6" xmlns:ns3="55b9dab4-2150-40df-bb11-e5fad56d6707" xmlns:ns4="bdac1ce7-a512-4551-8189-dc1bd23fb549" targetNamespace="http://schemas.microsoft.com/office/2006/metadata/properties" ma:root="true" ma:fieldsID="3f1d2add038e5a5544222859e6fa8c35" ns2:_="" ns3:_="" ns4:_="">
    <xsd:import namespace="b13a3e02-0d80-4e1f-9f04-b762896246e6"/>
    <xsd:import namespace="55b9dab4-2150-40df-bb11-e5fad56d6707"/>
    <xsd:import namespace="bdac1ce7-a512-4551-8189-dc1bd23fb549"/>
    <xsd:element name="properties">
      <xsd:complexType>
        <xsd:sequence>
          <xsd:element name="documentManagement">
            <xsd:complexType>
              <xsd:all>
                <xsd:element ref="ns2:Description" minOccurs="0"/>
                <xsd:element ref="ns2:Resource_x0020_Type" minOccurs="0"/>
                <xsd:element ref="ns3:Search_x0020_Categories" minOccurs="0"/>
                <xsd:element ref="ns3:Interest_x0020_Groups_x002f_Regions" minOccurs="0"/>
                <xsd:element ref="ns3:Resource_x0020_Category0" minOccurs="0"/>
                <xsd:element ref="ns3:Newsletter_x0020_Category" minOccurs="0"/>
                <xsd:element ref="ns4:Country_x0020__x0028_global_x0020_column_x0029_" minOccurs="0"/>
                <xsd:element ref="ns3:Outline" minOccurs="0"/>
              </xsd:all>
            </xsd:complexType>
          </xsd:element>
        </xsd:sequence>
      </xsd:complexType>
    </xsd:element>
  </xsd:schema>
  <xsd:schema xmlns:xsd="http://www.w3.org/2001/XMLSchema" xmlns:dms="http://schemas.microsoft.com/office/2006/documentManagement/types" targetNamespace="b13a3e02-0d80-4e1f-9f04-b762896246e6" elementFormDefault="qualified">
    <xsd:import namespace="http://schemas.microsoft.com/office/2006/documentManagement/types"/>
    <xsd:element name="Description" ma:index="8" nillable="true" ma:displayName="Description" ma:internalName="Description0" ma:readOnly="false">
      <xsd:simpleType>
        <xsd:restriction base="dms:Note"/>
      </xsd:simpleType>
    </xsd:element>
    <xsd:element name="Resource_x0020_Type" ma:index="9" nillable="true" ma:displayName="Resource Type" ma:internalName="Resource_x0020_Type">
      <xsd:simpleType>
        <xsd:restriction base="dms:Text">
          <xsd:maxLength value="255"/>
        </xsd:restriction>
      </xsd:simpleType>
    </xsd:element>
  </xsd:schema>
  <xsd:schema xmlns:xsd="http://www.w3.org/2001/XMLSchema" xmlns:dms="http://schemas.microsoft.com/office/2006/documentManagement/types" targetNamespace="55b9dab4-2150-40df-bb11-e5fad56d6707" elementFormDefault="qualified">
    <xsd:import namespace="http://schemas.microsoft.com/office/2006/documentManagement/types"/>
    <xsd:element name="Search_x0020_Categories" ma:index="10" nillable="true" ma:displayName="Search Categories" ma:default="Unclassified" ma:description="Search Terms for key categories of our document library" ma:format="Dropdown" ma:internalName="Search_x0020_Categories">
      <xsd:simpleType>
        <xsd:restriction base="dms:Choice">
          <xsd:enumeration value="Unclassified"/>
          <xsd:enumeration value="7-11"/>
          <xsd:enumeration value="Acquisition and Portfolio Support and"/>
          <xsd:enumeration value="ADAPT"/>
          <xsd:enumeration value="Anaemia"/>
          <xsd:enumeration value="Anthropometry"/>
          <xsd:enumeration value="Assessment"/>
          <xsd:enumeration value="Behavior Change Communication"/>
          <xsd:enumeration value="Birth Registration"/>
          <xsd:enumeration value="Biofortification"/>
          <xsd:enumeration value="Branding"/>
          <xsd:enumeration value="Breastfeeding"/>
          <xsd:enumeration value="C-Change"/>
          <xsd:enumeration value="Capacity Building"/>
          <xsd:enumeration value="Capacity Building Events"/>
          <xsd:enumeration value="Channels of Hope (CoH)"/>
          <xsd:enumeration value="Child and Adolescent Health"/>
          <xsd:enumeration value="Child Health Now - uncategorized"/>
          <xsd:enumeration value="Child Participation"/>
          <xsd:enumeration value="Child Protection"/>
          <xsd:enumeration value="chTIS Unclassified"/>
          <xsd:enumeration value="chTIS Annual and Quarterly Reports"/>
          <xsd:enumeration value="chTIS Trip Reports"/>
          <xsd:enumeration value="chTIS Design and Protocols"/>
          <xsd:enumeration value="chTIS Business Process and Templates"/>
          <xsd:enumeration value="chTIS Overviews and Briefs"/>
          <xsd:enumeration value="Civil Societ Principal Recipient Network"/>
          <xsd:enumeration value="Citizen Voice and Action (CVA)"/>
          <xsd:enumeration value="Channels of Hope"/>
          <xsd:enumeration value="CMAM"/>
          <xsd:enumeration value="COMM"/>
          <xsd:enumeration value="Communications"/>
          <xsd:enumeration value="Community Change"/>
          <xsd:enumeration value="Community Mobilisation"/>
          <xsd:enumeration value="CTC"/>
          <xsd:enumeration value="Community Care Coalitions"/>
          <xsd:enumeration value="Community Case Management"/>
          <xsd:enumeration value="Community Health Worker"/>
          <xsd:enumeration value="Community Led Total Sanitation"/>
          <xsd:enumeration value="Community of Practice Business"/>
          <xsd:enumeration value="Dental Health"/>
          <xsd:enumeration value="Diarrhea"/>
          <xsd:enumeration value="ECCD"/>
          <xsd:enumeration value="eLearning"/>
          <xsd:enumeration value="Emergency"/>
          <xsd:enumeration value="ENHANCE"/>
          <xsd:enumeration value="Essential and Early Newborn Care"/>
          <xsd:enumeration value="Evaluation"/>
          <xsd:enumeration value="External REports and Publication"/>
          <xsd:enumeration value="Facilitation"/>
          <xsd:enumeration value="Field Guide"/>
          <xsd:enumeration value="Fragile Context"/>
          <xsd:enumeration value="Gender"/>
          <xsd:enumeration value="GFIG Business"/>
          <xsd:enumeration value="GIK"/>
          <xsd:enumeration value="Global Fund Business Process"/>
          <xsd:enumeration value="Global Health Fellows"/>
          <xsd:enumeration value="Graduation Model"/>
          <xsd:enumeration value="Grandmother Approach"/>
          <xsd:enumeration value="Grants"/>
          <xsd:enumeration value="Group Methodology"/>
          <xsd:enumeration value="Growth Monitoring and Promotion"/>
          <xsd:enumeration value="GTRN"/>
          <xsd:enumeration value="HBLSS"/>
          <xsd:enumeration value="health promotion"/>
          <xsd:enumeration value="Health Systems Strengthening"/>
          <xsd:enumeration value="Healthy Timing and Spacing of Pregnancies"/>
          <xsd:enumeration value="HIV"/>
          <xsd:enumeration value="Home based fortification"/>
          <xsd:enumeration value="IAC"/>
          <xsd:enumeration value="IDS"/>
          <xsd:enumeration value="Indicators"/>
          <xsd:enumeration value="Infectious Diseases - General"/>
          <xsd:enumeration value="Interest Group Meetings"/>
          <xsd:enumeration value="IPTG"/>
          <xsd:enumeration value="Iron"/>
          <xsd:enumeration value="IYCF"/>
          <xsd:enumeration value="Key Global Fund Policies and Procedures"/>
          <xsd:enumeration value="Key Technical Guidance and Reports"/>
          <xsd:enumeration value="Key WV Strategy, Policies and Procedures"/>
          <xsd:enumeration value="LEAP"/>
          <xsd:enumeration value="Life Skills"/>
          <xsd:enumeration value="LiST - Lives Saved Tool"/>
          <xsd:enumeration value="Lit Review"/>
          <xsd:enumeration value="Malaria"/>
          <xsd:enumeration value="Male Partner Involvement"/>
          <xsd:enumeration value="Maternal Health - General"/>
          <xsd:enumeration value="Maternal Anaemia"/>
          <xsd:enumeration value="Medical Service Volunteer (MSV)"/>
          <xsd:enumeration value="mHealth"/>
          <xsd:enumeration value="MIS"/>
          <xsd:enumeration value="Misoprostol/Postpartum Hemorrhage"/>
          <xsd:enumeration value="Monitoring"/>
          <xsd:enumeration value="Mother Support Groups"/>
          <xsd:enumeration value="Multisectoral Approach"/>
          <xsd:enumeration value="New Funding Model"/>
          <xsd:enumeration value="Newborn Health"/>
          <xsd:enumeration value="Nutrition - Integrated"/>
          <xsd:enumeration value="Nutrition - Unclassified"/>
          <xsd:enumeration value="Nutrition - Technical Update"/>
          <xsd:enumeration value="OCB - organizational capacity building"/>
          <xsd:enumeration value="One Goal"/>
          <xsd:enumeration value="Operations Research"/>
          <xsd:enumeration value="Partnering"/>
          <xsd:enumeration value="PD/Hearth"/>
          <xsd:enumeration value="Performance Monitoring and Reporting"/>
          <xsd:enumeration value="Pharmaceuticals"/>
          <xsd:enumeration value="PMTCT"/>
          <xsd:enumeration value="Pneumonia"/>
          <xsd:enumeration value="Policy"/>
          <xsd:enumeration value="Portfolio Tracking"/>
          <xsd:enumeration value="Protocols"/>
          <xsd:enumeration value="Psychological First Aid"/>
          <xsd:enumeration value="Quality Assurance"/>
          <xsd:enumeration value="Resource Acquisition"/>
          <xsd:enumeration value="Respectful Maternity Care"/>
          <xsd:enumeration value="Sample EOIs, CNs and Proposals"/>
          <xsd:enumeration value="Skilled Birth Attendant"/>
          <xsd:enumeration value="Scaling Up Nutrition SUN"/>
          <xsd:enumeration value="School Based Programming"/>
          <xsd:enumeration value="SO-NO Partnering"/>
          <xsd:enumeration value="Sponsorship"/>
          <xsd:enumeration value="small Scale Fortification"/>
          <xsd:enumeration value="Strategy"/>
          <xsd:enumeration value="Sub-Recipient Management Resources"/>
          <xsd:enumeration value="Substance Abuse (includes Tobacco)"/>
          <xsd:enumeration value="Support Team"/>
          <xsd:enumeration value="Survey"/>
          <xsd:enumeration value="Targets"/>
          <xsd:enumeration value="TB"/>
          <xsd:enumeration value="TB Reach"/>
          <xsd:enumeration value="TTC"/>
          <xsd:enumeration value="Traditional Birth Attendants"/>
          <xsd:enumeration value="Triggers"/>
          <xsd:enumeration value="TTC"/>
          <xsd:enumeration value="Vulnerable Child Advocacy"/>
          <xsd:enumeration value="WASH Integration"/>
          <xsd:enumeration value="WASH and Maternal Mortality"/>
          <xsd:enumeration value="Women Adolescent and Young Child Spaces - WAYCS"/>
          <xsd:enumeration value="Women Deliver"/>
          <xsd:enumeration value="Women's Groups for MNCH"/>
          <xsd:enumeration value="World Health Assembly"/>
          <xsd:enumeration value="WV Case Studies and Lessons Learned Documents"/>
          <xsd:enumeration value="WV Orientation and Training Resources"/>
          <xsd:enumeration value="Archive"/>
        </xsd:restriction>
      </xsd:simpleType>
    </xsd:element>
    <xsd:element name="Interest_x0020_Groups_x002f_Regions" ma:index="11" nillable="true" ma:displayName="Interest Groups/Regions" ma:default="Business Team" ma:internalName="Interest_x0020_Groups_x002f_Regions">
      <xsd:complexType>
        <xsd:complexContent>
          <xsd:extension base="dms:MultiChoice">
            <xsd:sequence>
              <xsd:element name="Value" maxOccurs="unbounded" minOccurs="0" nillable="true">
                <xsd:simpleType>
                  <xsd:restriction base="dms:Choice">
                    <xsd:enumeration value="All CoP Participants"/>
                    <xsd:enumeration value="Business Team"/>
                    <xsd:enumeration value="Capacity Building"/>
                    <xsd:enumeration value="Child Health Now"/>
                    <xsd:enumeration value="chTIS"/>
                    <xsd:enumeration value="CHW Hub"/>
                    <xsd:enumeration value="CoH - Channels of Hope"/>
                    <xsd:enumeration value="CoH – Gender"/>
                    <xsd:enumeration value="CoH – MNCH"/>
                    <xsd:enumeration value="Disability"/>
                    <xsd:enumeration value="Executive Team"/>
                    <xsd:enumeration value="Family Planning/Birth Spacing"/>
                    <xsd:enumeration value="Global Fund"/>
                    <xsd:enumeration value="Health and HIV in Emergency"/>
                    <xsd:enumeration value="Health Systems Strengthening IG"/>
                    <xsd:enumeration value="HIV and AIDS"/>
                    <xsd:enumeration value="Infectious and Communicable Disease"/>
                    <xsd:enumeration value="Maternal Newborn Child Health"/>
                    <xsd:enumeration value="mHealth"/>
                    <xsd:enumeration value="Nutrition"/>
                    <xsd:enumeration value="Partnering"/>
                    <xsd:enumeration value="PMTCT"/>
                    <xsd:enumeration value="Policy and Advocacy"/>
                    <xsd:enumeration value="Psychological First Aid"/>
                    <xsd:enumeration value="Research and DME"/>
                    <xsd:enumeration value="Spanish Language"/>
                    <xsd:enumeration value="French Language"/>
                    <xsd:enumeration value="Asia Regions"/>
                    <xsd:enumeration value="Africa Regions"/>
                    <xsd:enumeration value="LACR"/>
                    <xsd:enumeration value="MEER"/>
                    <xsd:enumeration value="WV General"/>
                  </xsd:restriction>
                </xsd:simpleType>
              </xsd:element>
            </xsd:sequence>
          </xsd:extension>
        </xsd:complexContent>
      </xsd:complexType>
    </xsd:element>
    <xsd:element name="Resource_x0020_Category0" ma:index="12" nillable="true" ma:displayName="Resource Category" ma:default="Unclassified" ma:format="Dropdown" ma:internalName="Resource_x0020_Category0">
      <xsd:simpleType>
        <xsd:restriction base="dms:Choice">
          <xsd:enumeration value="Abstracts and Case Studies"/>
          <xsd:enumeration value="Agreements/MOUs/Contracts"/>
          <xsd:enumeration value="Budgets"/>
          <xsd:enumeration value="Communications and Publishing Resources"/>
          <xsd:enumeration value="Communications: Introductions and Overviews"/>
          <xsd:enumeration value="Conference and External Meeting Information"/>
          <xsd:enumeration value="Donor Guidelines"/>
          <xsd:enumeration value="Meeting Resources: Internal CoP and Interest Group"/>
          <xsd:enumeration value="Presentations"/>
          <xsd:enumeration value="WV Reports, publications"/>
          <xsd:enumeration value="Peer Organization Reports, Publications and toolkits"/>
          <xsd:enumeration value="Policy Document"/>
          <xsd:enumeration value="Staff information"/>
          <xsd:enumeration value="Standards/Guidelines"/>
          <xsd:enumeration value="Strategy Document"/>
          <xsd:enumeration value="Terms of Reference (TOR)"/>
          <xsd:enumeration value="Unclassified"/>
        </xsd:restriction>
      </xsd:simpleType>
    </xsd:element>
    <xsd:element name="Newsletter_x0020_Category" ma:index="13" nillable="true" ma:displayName="Newsletter Category" ma:description="ShareNLearn Resource Category" ma:internalName="Newsletter_x0020_Category">
      <xsd:complexType>
        <xsd:complexContent>
          <xsd:extension base="dms:MultiChoice">
            <xsd:sequence>
              <xsd:element name="Value" maxOccurs="unbounded" minOccurs="0" nillable="true">
                <xsd:simpleType>
                  <xsd:restriction base="dms:Choice">
                    <xsd:enumeration value="Lessons Learned"/>
                    <xsd:enumeration value="Stories from the Field"/>
                    <xsd:enumeration value="Emergency Nutrition Update - ENU"/>
                    <xsd:enumeration value="KM Update"/>
                  </xsd:restriction>
                </xsd:simpleType>
              </xsd:element>
            </xsd:sequence>
          </xsd:extension>
        </xsd:complexContent>
      </xsd:complexType>
    </xsd:element>
    <xsd:element name="Outline" ma:index="15" nillable="true" ma:displayName="Outline" ma:internalName="Outline">
      <xsd:simpleType>
        <xsd:restriction base="dms:Note"/>
      </xsd:simpleType>
    </xsd:element>
  </xsd:schema>
  <xsd:schema xmlns:xsd="http://www.w3.org/2001/XMLSchema" xmlns:dms="http://schemas.microsoft.com/office/2006/documentManagement/types" targetNamespace="bdac1ce7-a512-4551-8189-dc1bd23fb549" elementFormDefault="qualified">
    <xsd:import namespace="http://schemas.microsoft.com/office/2006/documentManagement/types"/>
    <xsd:element name="Country_x0020__x0028_global_x0020_column_x0029_" ma:index="14" nillable="true" ma:displayName="Country (global column)" ma:description="Please select the relevant country(ies)." ma:list="{3b430aec-27d9-428f-b13c-3f72644851f2}" ma:internalName="Country_x0020__x0028_global_x0020_column_x0029_" ma:showField="Title" ma:web="bdac1ce7-a512-4551-8189-dc1bd23fb549">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earch_x0020_Categories xmlns="55b9dab4-2150-40df-bb11-e5fad56d6707">Community Case Management</Search_x0020_Categories>
    <Resource_x0020_Type xmlns="b13a3e02-0d80-4e1f-9f04-b762896246e6" xsi:nil="true"/>
    <Newsletter_x0020_Category xmlns="55b9dab4-2150-40df-bb11-e5fad56d6707"/>
    <Resource_x0020_Category0 xmlns="55b9dab4-2150-40df-bb11-e5fad56d6707">Program Models for Health, Nutrition and HIV</Resource_x0020_Category0>
    <Country_x0020__x0028_global_x0020_column_x0029_ xmlns="bdac1ce7-a512-4551-8189-dc1bd23fb549">818</Country_x0020__x0028_global_x0020_column_x0029_>
    <Description xmlns="b13a3e02-0d80-4e1f-9f04-b762896246e6" xsi:nil="true"/>
    <Interest_x0020_Groups_x002f_Regions xmlns="55b9dab4-2150-40df-bb11-e5fad56d6707">
      <Value>CHW Hub</Value>
      <Value>Global Fund</Value>
      <Value>Infectious and Communicable Disease</Value>
      <Value>Asia Regions</Value>
      <Value>Africa Regions</Value>
      <Value>LACR</Value>
      <Value>MEER</Value>
    </Interest_x0020_Groups_x002f_Regions>
    <Outline xmlns="55b9dab4-2150-40df-bb11-e5fad56d6707" xsi:nil="true"/>
  </documentManagement>
</p:properties>
</file>

<file path=customXml/itemProps1.xml><?xml version="1.0" encoding="utf-8"?>
<ds:datastoreItem xmlns:ds="http://schemas.openxmlformats.org/officeDocument/2006/customXml" ds:itemID="{C834472E-2BE3-45BC-9483-5C59FFDF6A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3a3e02-0d80-4e1f-9f04-b762896246e6"/>
    <ds:schemaRef ds:uri="55b9dab4-2150-40df-bb11-e5fad56d6707"/>
    <ds:schemaRef ds:uri="bdac1ce7-a512-4551-8189-dc1bd23fb54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0605896-9F76-4113-B4F7-7AA4D5E8D9A6}">
  <ds:schemaRefs>
    <ds:schemaRef ds:uri="http://schemas.microsoft.com/sharepoint/v3/contenttype/forms"/>
  </ds:schemaRefs>
</ds:datastoreItem>
</file>

<file path=customXml/itemProps3.xml><?xml version="1.0" encoding="utf-8"?>
<ds:datastoreItem xmlns:ds="http://schemas.openxmlformats.org/officeDocument/2006/customXml" ds:itemID="{3AF1D4C1-90B5-434D-AE84-9C083D6E1972}">
  <ds:schemaRefs>
    <ds:schemaRef ds:uri="b13a3e02-0d80-4e1f-9f04-b762896246e6"/>
    <ds:schemaRef ds:uri="http://purl.org/dc/terms/"/>
    <ds:schemaRef ds:uri="http://schemas.microsoft.com/office/2006/metadata/properties"/>
    <ds:schemaRef ds:uri="http://purl.org/dc/dcmitype/"/>
    <ds:schemaRef ds:uri="http://purl.org/dc/elements/1.1/"/>
    <ds:schemaRef ds:uri="http://schemas.microsoft.com/office/2006/documentManagement/types"/>
    <ds:schemaRef ds:uri="55b9dab4-2150-40df-bb11-e5fad56d6707"/>
    <ds:schemaRef ds:uri="http://www.w3.org/XML/1998/namespace"/>
    <ds:schemaRef ds:uri="http://schemas.openxmlformats.org/package/2006/metadata/core-properties"/>
    <ds:schemaRef ds:uri="bdac1ce7-a512-4551-8189-dc1bd23fb549"/>
  </ds:schemaRefs>
</ds:datastoreItem>
</file>

<file path=docProps/app.xml><?xml version="1.0" encoding="utf-8"?>
<Properties xmlns="http://schemas.openxmlformats.org/officeDocument/2006/extended-properties" xmlns:vt="http://schemas.openxmlformats.org/officeDocument/2006/docPropsVTypes">
  <Template>New health template</Template>
  <TotalTime>1012</TotalTime>
  <Words>2208</Words>
  <Application>Microsoft Office PowerPoint</Application>
  <PresentationFormat>On-screen Show (4:3)</PresentationFormat>
  <Paragraphs>373</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New health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&amp;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walkerp</dc:creator>
  <cp:lastModifiedBy>Jessica Barnette</cp:lastModifiedBy>
  <cp:revision>105</cp:revision>
  <dcterms:created xsi:type="dcterms:W3CDTF">2014-07-15T10:17:24Z</dcterms:created>
  <dcterms:modified xsi:type="dcterms:W3CDTF">2015-03-23T19:24:13Z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0x0101006513D56D8DA20347AB6FB000889DA2AB</vt:lpwstr>
  </property>
</Properties>
</file>