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9" r:id="rId6"/>
    <p:sldId id="300" r:id="rId7"/>
    <p:sldId id="277" r:id="rId8"/>
    <p:sldId id="301" r:id="rId9"/>
    <p:sldId id="302" r:id="rId10"/>
    <p:sldId id="285" r:id="rId11"/>
    <p:sldId id="303" r:id="rId12"/>
    <p:sldId id="276" r:id="rId13"/>
    <p:sldId id="298" r:id="rId14"/>
    <p:sldId id="307" r:id="rId15"/>
    <p:sldId id="310" r:id="rId16"/>
    <p:sldId id="279" r:id="rId17"/>
    <p:sldId id="299" r:id="rId18"/>
    <p:sldId id="306" r:id="rId19"/>
    <p:sldId id="304" r:id="rId20"/>
    <p:sldId id="308" r:id="rId21"/>
    <p:sldId id="309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61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40A3-ACE0-43F4-982B-ECF0EFEBA54F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38FB2-FB7E-439F-B5DD-3B9C3358796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7297-ED8B-41E0-A768-A0B5F8843E85}" type="datetimeFigureOut">
              <a:rPr lang="en-AU" smtClean="0"/>
              <a:pPr/>
              <a:t>23/03/2015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24E7-40D0-4AAC-83C1-9566657DC44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Can we integrate newborn care into </a:t>
            </a:r>
            <a:r>
              <a:rPr lang="en-AU" b="1" dirty="0" err="1" smtClean="0"/>
              <a:t>iCCM</a:t>
            </a:r>
            <a:r>
              <a:rPr lang="en-AU" b="1" dirty="0" smtClean="0"/>
              <a:t>?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6"/>
                </a:solidFill>
              </a:rPr>
              <a:t>Sue England </a:t>
            </a:r>
          </a:p>
          <a:p>
            <a:r>
              <a:rPr lang="en-AU" b="1" dirty="0" smtClean="0">
                <a:solidFill>
                  <a:schemeClr val="accent6"/>
                </a:solidFill>
              </a:rPr>
              <a:t>GC MNCH Technical Director</a:t>
            </a:r>
          </a:p>
          <a:p>
            <a:r>
              <a:rPr lang="en-AU" b="1" dirty="0" smtClean="0">
                <a:solidFill>
                  <a:schemeClr val="accent6"/>
                </a:solidFill>
              </a:rPr>
              <a:t>CHW IG meeting 13 August 2013</a:t>
            </a:r>
            <a:endParaRPr lang="en-AU" b="1" dirty="0">
              <a:solidFill>
                <a:schemeClr val="accent6"/>
              </a:solidFill>
            </a:endParaRPr>
          </a:p>
        </p:txBody>
      </p:sp>
      <p:pic>
        <p:nvPicPr>
          <p:cNvPr id="4" name="Picture 5" descr="wvlogo2-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430" y="0"/>
            <a:ext cx="334357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2" y="0"/>
            <a:ext cx="5362464" cy="376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17640"/>
            <a:ext cx="42239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" y="2727240"/>
            <a:ext cx="2880320" cy="408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3779" y="0"/>
            <a:ext cx="235941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90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New Lancet series on nutrition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538736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 smtClean="0"/>
              <a:t>Reviewed Newborn interventions</a:t>
            </a:r>
          </a:p>
          <a:p>
            <a:r>
              <a:rPr lang="en-AU" b="1" dirty="0" smtClean="0"/>
              <a:t>Delayed cord clamping</a:t>
            </a:r>
          </a:p>
          <a:p>
            <a:r>
              <a:rPr lang="en-AU" b="1" dirty="0" smtClean="0"/>
              <a:t>Early initiation BF</a:t>
            </a:r>
          </a:p>
          <a:p>
            <a:r>
              <a:rPr lang="en-AU" b="1" dirty="0" err="1" smtClean="0"/>
              <a:t>Vit</a:t>
            </a:r>
            <a:r>
              <a:rPr lang="en-AU" b="1" dirty="0" smtClean="0"/>
              <a:t> K </a:t>
            </a:r>
          </a:p>
          <a:p>
            <a:r>
              <a:rPr lang="en-AU" b="1" dirty="0" smtClean="0"/>
              <a:t>Neonatal </a:t>
            </a:r>
            <a:r>
              <a:rPr lang="en-AU" b="1" dirty="0" err="1" smtClean="0"/>
              <a:t>Vit</a:t>
            </a:r>
            <a:r>
              <a:rPr lang="en-AU" b="1" dirty="0" smtClean="0"/>
              <a:t> A supplementation</a:t>
            </a:r>
          </a:p>
          <a:p>
            <a:r>
              <a:rPr lang="en-AU" b="1" dirty="0" smtClean="0"/>
              <a:t>Kangaroo Mother Care</a:t>
            </a:r>
            <a:endParaRPr lang="en-A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" y="1717192"/>
            <a:ext cx="5103574" cy="39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0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</a:t>
            </a:r>
            <a:r>
              <a:rPr lang="en-AU" b="1" dirty="0" smtClean="0"/>
              <a:t>an CHWs deliver newborn care? 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888432" cy="4525963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WHO - Task shifting advice </a:t>
            </a:r>
          </a:p>
          <a:p>
            <a:r>
              <a:rPr lang="en-AU" dirty="0" smtClean="0"/>
              <a:t>Studies currently underway to simplify treatment regimes for newborn sepsis</a:t>
            </a:r>
          </a:p>
          <a:p>
            <a:r>
              <a:rPr lang="en-AU" dirty="0" smtClean="0"/>
              <a:t>Discussions with designers of HBB re teaching cadres like CHWs/TBAs </a:t>
            </a:r>
          </a:p>
          <a:p>
            <a:r>
              <a:rPr lang="en-AU" dirty="0" smtClean="0"/>
              <a:t>Need to study implementation by CHWs</a:t>
            </a:r>
          </a:p>
          <a:p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This is our space! </a:t>
            </a:r>
            <a:endParaRPr lang="en-A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345" y="1124744"/>
            <a:ext cx="52846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5301208"/>
            <a:ext cx="5196473" cy="11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3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Ethiopia – COMBINE study </a:t>
            </a:r>
            <a:endParaRPr lang="en-A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13" y="1600200"/>
            <a:ext cx="702953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056374" cy="676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How to Simplify Community based treatment of neonatal infection? </a:t>
            </a:r>
            <a:endParaRPr lang="en-AU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27984" cy="31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02843"/>
            <a:ext cx="3945872" cy="27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4690"/>
            <a:ext cx="3744416" cy="264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1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3162"/>
            <a:ext cx="9001000" cy="633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9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b="1" dirty="0" smtClean="0"/>
              <a:t>WV experiences</a:t>
            </a:r>
            <a:endParaRPr lang="en-AU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en-AU" b="1" dirty="0" err="1" smtClean="0"/>
              <a:t>ttC</a:t>
            </a:r>
            <a:r>
              <a:rPr lang="en-AU" b="1" dirty="0" smtClean="0"/>
              <a:t> being implemented now in 36 countries 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40" y="2708920"/>
            <a:ext cx="4938372" cy="36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19167" cy="293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9"/>
            <a:ext cx="4002381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4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	How can we reach more newborns? </a:t>
            </a:r>
            <a:endParaRPr lang="en-AU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576064"/>
          </a:xfrm>
        </p:spPr>
        <p:txBody>
          <a:bodyPr>
            <a:normAutofit/>
          </a:bodyPr>
          <a:lstStyle/>
          <a:p>
            <a:r>
              <a:rPr lang="en-AU" dirty="0" smtClean="0"/>
              <a:t> Prevention strategies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dirty="0" smtClean="0"/>
              <a:t>Strengthen our core 7-11 CHW/TBA approaches to newborn care</a:t>
            </a:r>
          </a:p>
          <a:p>
            <a:r>
              <a:rPr lang="en-AU" dirty="0" smtClean="0"/>
              <a:t>Review </a:t>
            </a:r>
            <a:r>
              <a:rPr lang="en-AU" dirty="0" err="1" smtClean="0"/>
              <a:t>ttC</a:t>
            </a:r>
            <a:r>
              <a:rPr lang="en-AU" dirty="0" smtClean="0"/>
              <a:t> module 2 – Home visit number  5 </a:t>
            </a:r>
          </a:p>
          <a:p>
            <a:r>
              <a:rPr lang="en-AU" dirty="0"/>
              <a:t>D</a:t>
            </a:r>
            <a:r>
              <a:rPr lang="en-AU" dirty="0" smtClean="0"/>
              <a:t>eliver </a:t>
            </a:r>
            <a:r>
              <a:rPr lang="en-AU" dirty="0" err="1" smtClean="0"/>
              <a:t>chlorhexidine</a:t>
            </a:r>
            <a:r>
              <a:rPr lang="en-AU" dirty="0" smtClean="0"/>
              <a:t> in last pregnancy HH visit</a:t>
            </a:r>
          </a:p>
          <a:p>
            <a:r>
              <a:rPr lang="en-AU" dirty="0" smtClean="0"/>
              <a:t>Review </a:t>
            </a:r>
            <a:r>
              <a:rPr lang="en-AU" dirty="0" err="1" smtClean="0"/>
              <a:t>CoH</a:t>
            </a:r>
            <a:r>
              <a:rPr lang="en-AU" dirty="0" smtClean="0"/>
              <a:t> MNCH </a:t>
            </a:r>
            <a:endParaRPr lang="en-AU" dirty="0"/>
          </a:p>
          <a:p>
            <a:r>
              <a:rPr lang="en-AU" dirty="0" smtClean="0"/>
              <a:t>Review </a:t>
            </a:r>
            <a:r>
              <a:rPr lang="en-AU" dirty="0" err="1" smtClean="0"/>
              <a:t>cPMTCT</a:t>
            </a:r>
            <a:endParaRPr lang="en-AU" dirty="0" smtClean="0"/>
          </a:p>
          <a:p>
            <a:r>
              <a:rPr lang="en-AU" dirty="0" smtClean="0"/>
              <a:t>Advocacy &amp; Policy includes newborns – CHN, inputs into global ENAP</a:t>
            </a:r>
          </a:p>
          <a:p>
            <a:r>
              <a:rPr lang="en-AU" dirty="0"/>
              <a:t>Strengthen </a:t>
            </a:r>
            <a:r>
              <a:rPr lang="en-AU" dirty="0" smtClean="0"/>
              <a:t>nutritional approaches (maternal &amp; newborn)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Treatment strategies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Strengthen </a:t>
            </a:r>
            <a:r>
              <a:rPr lang="en-AU" dirty="0" err="1"/>
              <a:t>iCCM</a:t>
            </a:r>
            <a:r>
              <a:rPr lang="en-AU" dirty="0"/>
              <a:t> to be </a:t>
            </a:r>
            <a:r>
              <a:rPr lang="en-AU" dirty="0" smtClean="0"/>
              <a:t>more inclusive </a:t>
            </a:r>
            <a:r>
              <a:rPr lang="en-AU" dirty="0"/>
              <a:t>of </a:t>
            </a:r>
            <a:r>
              <a:rPr lang="en-AU" dirty="0" smtClean="0"/>
              <a:t>newborns</a:t>
            </a:r>
          </a:p>
          <a:p>
            <a:r>
              <a:rPr lang="en-AU" dirty="0" smtClean="0"/>
              <a:t>Strengthen </a:t>
            </a:r>
            <a:r>
              <a:rPr lang="en-AU" dirty="0" err="1" smtClean="0"/>
              <a:t>cIMCI</a:t>
            </a:r>
            <a:r>
              <a:rPr lang="en-AU" dirty="0" smtClean="0"/>
              <a:t> </a:t>
            </a:r>
          </a:p>
          <a:p>
            <a:r>
              <a:rPr lang="en-AU" dirty="0" smtClean="0"/>
              <a:t>Introduce KMC module</a:t>
            </a:r>
          </a:p>
          <a:p>
            <a:r>
              <a:rPr lang="en-AU" dirty="0" smtClean="0"/>
              <a:t>Strengthen nutritional approaches to newborns (</a:t>
            </a:r>
            <a:r>
              <a:rPr lang="en-AU" dirty="0" err="1" smtClean="0"/>
              <a:t>Vit</a:t>
            </a:r>
            <a:r>
              <a:rPr lang="en-AU" dirty="0" smtClean="0"/>
              <a:t> K, </a:t>
            </a:r>
            <a:r>
              <a:rPr lang="en-AU" dirty="0" err="1" smtClean="0"/>
              <a:t>Vit</a:t>
            </a:r>
            <a:r>
              <a:rPr lang="en-AU" dirty="0" smtClean="0"/>
              <a:t> A)</a:t>
            </a:r>
          </a:p>
          <a:p>
            <a:r>
              <a:rPr lang="en-AU" dirty="0" smtClean="0"/>
              <a:t>Conduct Implementation research 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3059832" y="5534390"/>
            <a:ext cx="2304256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Strengthen Monitoring and reporting  CWBO #2</a:t>
            </a:r>
            <a:endParaRPr lang="en-A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2" y="1"/>
            <a:ext cx="1059565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35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Thank You &amp; Questions</a:t>
            </a:r>
            <a:endParaRPr lang="en-AU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52574"/>
            <a:ext cx="3312368" cy="519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Overview of Session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800" b="1" dirty="0" smtClean="0"/>
              <a:t>Slow progress NMR within MDG 4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800" b="1" dirty="0" smtClean="0"/>
              <a:t>Reminder - causes of newborn deaths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800" b="1" dirty="0" smtClean="0"/>
              <a:t>Global experiences – community newborn care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800" b="1" dirty="0" smtClean="0"/>
              <a:t>WV experiences – South Sudan </a:t>
            </a:r>
            <a:r>
              <a:rPr lang="en-AU" sz="3800" b="1" dirty="0" err="1" smtClean="0"/>
              <a:t>iCCM</a:t>
            </a:r>
            <a:r>
              <a:rPr lang="en-AU" sz="3800" b="1" dirty="0" smtClean="0"/>
              <a:t> plus, Papua MNCH Indonesia, Mozambique, Afghanistan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800" b="1" dirty="0" smtClean="0"/>
              <a:t>Potential for improving newborn actions &amp; integration into all WV technical approaches – strengthen </a:t>
            </a:r>
            <a:r>
              <a:rPr lang="en-AU" sz="3800" b="1" dirty="0" err="1" smtClean="0"/>
              <a:t>ttC</a:t>
            </a:r>
            <a:r>
              <a:rPr lang="en-AU" sz="3800" b="1" dirty="0" smtClean="0"/>
              <a:t>, </a:t>
            </a:r>
            <a:r>
              <a:rPr lang="en-AU" sz="3800" b="1" dirty="0" err="1" smtClean="0"/>
              <a:t>iCCM</a:t>
            </a:r>
            <a:r>
              <a:rPr lang="en-AU" sz="3800" b="1" dirty="0" smtClean="0"/>
              <a:t>, </a:t>
            </a:r>
            <a:r>
              <a:rPr lang="en-AU" sz="3800" b="1" dirty="0" err="1" smtClean="0"/>
              <a:t>cPMTCT</a:t>
            </a:r>
            <a:r>
              <a:rPr lang="en-AU" sz="3800" b="1" dirty="0" smtClean="0"/>
              <a:t>, nutrition</a:t>
            </a:r>
          </a:p>
          <a:p>
            <a:pPr marL="514350" indent="-514350">
              <a:buFont typeface="+mj-lt"/>
              <a:buAutoNum type="arabicPeriod"/>
            </a:pPr>
            <a:endParaRPr lang="en-AU" sz="3800" b="1" dirty="0"/>
          </a:p>
          <a:p>
            <a:pPr marL="0" indent="0">
              <a:buNone/>
            </a:pPr>
            <a:endParaRPr lang="en-AU" b="1" dirty="0" smtClean="0"/>
          </a:p>
          <a:p>
            <a:pPr marL="514350" indent="-514350">
              <a:buFont typeface="+mj-lt"/>
              <a:buAutoNum type="arabicPeriod"/>
            </a:pPr>
            <a:endParaRPr lang="en-AU" b="1" dirty="0" smtClean="0"/>
          </a:p>
          <a:p>
            <a:pPr marL="514350" indent="-514350" algn="ctr">
              <a:buNone/>
            </a:pPr>
            <a:r>
              <a:rPr lang="en-AU" b="1" i="1" dirty="0" smtClean="0">
                <a:solidFill>
                  <a:schemeClr val="accent6"/>
                </a:solidFill>
              </a:rPr>
              <a:t> </a:t>
            </a:r>
          </a:p>
          <a:p>
            <a:pPr marL="514350" indent="-514350">
              <a:buNone/>
            </a:pPr>
            <a:endParaRPr lang="en-AU" b="1" dirty="0" smtClean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5" descr="wvlogo2-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363" y="0"/>
            <a:ext cx="215063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211"/>
            <a:ext cx="8991821" cy="670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687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"/>
            <a:ext cx="9144000" cy="684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8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0"/>
            <a:ext cx="915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338138"/>
            <a:ext cx="82486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" y="44624"/>
            <a:ext cx="9187734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1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Essential Commodities for MNCH</a:t>
            </a:r>
            <a:endParaRPr lang="en-A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779" y="1780690"/>
            <a:ext cx="5830751" cy="431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2921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earch_x0020_Categories xmlns="55b9dab4-2150-40df-bb11-e5fad56d6707">Community Case Management</Search_x0020_Categories>
    <Resource_x0020_Type xmlns="b13a3e02-0d80-4e1f-9f04-b762896246e6">Powerpoint</Resource_x0020_Type>
    <Resource_x0020_Category0 xmlns="55b9dab4-2150-40df-bb11-e5fad56d6707">Meeting Resources: Internal CoP and Interest Group</Resource_x0020_Category0>
    <Description xmlns="b13a3e02-0d80-4e1f-9f04-b762896246e6">Presentation by Sue England at the CHW IG meeting on August 13, 2013.</Description>
    <Interest_x0020_Groups_x002f_Regions xmlns="55b9dab4-2150-40df-bb11-e5fad56d6707">
      <Value>CHW Hub</Value>
      <Value>Infectious and Communicable Disease</Value>
      <Value>Maternal Newborn Child Health</Value>
    </Interest_x0020_Groups_x002f_Regions>
    <Newsletter_x0020_Category xmlns="55b9dab4-2150-40df-bb11-e5fad56d6707"/>
    <Country_x0020__x0028_global_x0020_column_x0029_ xmlns="bdac1ce7-a512-4551-8189-dc1bd23fb549" xsi:nil="true"/>
    <Outline xmlns="55b9dab4-2150-40df-bb11-e5fad56d67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3D56D8DA20347AB6FB000889DA2AB" ma:contentTypeVersion="27" ma:contentTypeDescription="Create a new document." ma:contentTypeScope="" ma:versionID="c24f2174fce6e0568068208a379cff53">
  <xsd:schema xmlns:xsd="http://www.w3.org/2001/XMLSchema" xmlns:p="http://schemas.microsoft.com/office/2006/metadata/properties" xmlns:ns2="b13a3e02-0d80-4e1f-9f04-b762896246e6" xmlns:ns3="55b9dab4-2150-40df-bb11-e5fad56d6707" xmlns:ns4="bdac1ce7-a512-4551-8189-dc1bd23fb549" targetNamespace="http://schemas.microsoft.com/office/2006/metadata/properties" ma:root="true" ma:fieldsID="3f1d2add038e5a5544222859e6fa8c35" ns2:_="" ns3:_="" ns4:_="">
    <xsd:import namespace="b13a3e02-0d80-4e1f-9f04-b762896246e6"/>
    <xsd:import namespace="55b9dab4-2150-40df-bb11-e5fad56d6707"/>
    <xsd:import namespace="bdac1ce7-a512-4551-8189-dc1bd23fb549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Resource_x0020_Type" minOccurs="0"/>
                <xsd:element ref="ns3:Search_x0020_Categories" minOccurs="0"/>
                <xsd:element ref="ns3:Interest_x0020_Groups_x002f_Regions" minOccurs="0"/>
                <xsd:element ref="ns3:Resource_x0020_Category0" minOccurs="0"/>
                <xsd:element ref="ns3:Newsletter_x0020_Category" minOccurs="0"/>
                <xsd:element ref="ns4:Country_x0020__x0028_global_x0020_column_x0029_" minOccurs="0"/>
                <xsd:element ref="ns3:Outlin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13a3e02-0d80-4e1f-9f04-b762896246e6" elementFormDefault="qualified">
    <xsd:import namespace="http://schemas.microsoft.com/office/2006/documentManagement/types"/>
    <xsd:element name="Description" ma:index="8" nillable="true" ma:displayName="Description" ma:internalName="Description0" ma:readOnly="false">
      <xsd:simpleType>
        <xsd:restriction base="dms:Note"/>
      </xsd:simpleType>
    </xsd:element>
    <xsd:element name="Resource_x0020_Type" ma:index="9" nillable="true" ma:displayName="Resource Type" ma:internalName="Resource_x0020_Typ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55b9dab4-2150-40df-bb11-e5fad56d6707" elementFormDefault="qualified">
    <xsd:import namespace="http://schemas.microsoft.com/office/2006/documentManagement/types"/>
    <xsd:element name="Search_x0020_Categories" ma:index="10" nillable="true" ma:displayName="Search Categories" ma:default="Unclassified" ma:description="Search Terms for key categories of our document library" ma:format="Dropdown" ma:internalName="Search_x0020_Categories">
      <xsd:simpleType>
        <xsd:restriction base="dms:Choice">
          <xsd:enumeration value="Unclassified"/>
          <xsd:enumeration value="7-11"/>
          <xsd:enumeration value="Acquisition and Portfolio Support and"/>
          <xsd:enumeration value="ADAPT"/>
          <xsd:enumeration value="Anaemia"/>
          <xsd:enumeration value="Anthropometry"/>
          <xsd:enumeration value="Assessment"/>
          <xsd:enumeration value="Behavior Change Communication"/>
          <xsd:enumeration value="Birth Registration"/>
          <xsd:enumeration value="Biofortification"/>
          <xsd:enumeration value="Branding"/>
          <xsd:enumeration value="Breastfeeding"/>
          <xsd:enumeration value="C-Change"/>
          <xsd:enumeration value="Capacity Building"/>
          <xsd:enumeration value="Capacity Building Events"/>
          <xsd:enumeration value="Channels of Hope (CoH)"/>
          <xsd:enumeration value="Child and Adolescent Health"/>
          <xsd:enumeration value="Child Health Now - uncategorized"/>
          <xsd:enumeration value="Child Participation"/>
          <xsd:enumeration value="Child Protection"/>
          <xsd:enumeration value="chTIS Unclassified"/>
          <xsd:enumeration value="chTIS Annual and Quarterly Reports"/>
          <xsd:enumeration value="chTIS Trip Reports"/>
          <xsd:enumeration value="chTIS Design and Protocols"/>
          <xsd:enumeration value="chTIS Business Process and Templates"/>
          <xsd:enumeration value="chTIS Overviews and Briefs"/>
          <xsd:enumeration value="Civil Societ Principal Recipient Network"/>
          <xsd:enumeration value="Citizen Voice and Action (CVA)"/>
          <xsd:enumeration value="Channels of Hope"/>
          <xsd:enumeration value="CMAM"/>
          <xsd:enumeration value="COMM"/>
          <xsd:enumeration value="Communications"/>
          <xsd:enumeration value="Community Change"/>
          <xsd:enumeration value="Community Mobilisation"/>
          <xsd:enumeration value="CTC"/>
          <xsd:enumeration value="Community Care Coalitions"/>
          <xsd:enumeration value="Community Case Management"/>
          <xsd:enumeration value="Community Health Worker"/>
          <xsd:enumeration value="Community Led Total Sanitation"/>
          <xsd:enumeration value="Community of Practice Business"/>
          <xsd:enumeration value="Dental Health"/>
          <xsd:enumeration value="Diarrhea"/>
          <xsd:enumeration value="ECCD"/>
          <xsd:enumeration value="eLearning"/>
          <xsd:enumeration value="Emergency"/>
          <xsd:enumeration value="ENHANCE"/>
          <xsd:enumeration value="Essential and Early Newborn Care"/>
          <xsd:enumeration value="Evaluation"/>
          <xsd:enumeration value="External REports and Publication"/>
          <xsd:enumeration value="Facilitation"/>
          <xsd:enumeration value="Field Guide"/>
          <xsd:enumeration value="Fragile Context"/>
          <xsd:enumeration value="Gender"/>
          <xsd:enumeration value="GFIG Business"/>
          <xsd:enumeration value="GIK"/>
          <xsd:enumeration value="Global Fund Business Process"/>
          <xsd:enumeration value="Global Health Fellows"/>
          <xsd:enumeration value="Graduation Model"/>
          <xsd:enumeration value="Grandmother Approach"/>
          <xsd:enumeration value="Grants"/>
          <xsd:enumeration value="Group Methodology"/>
          <xsd:enumeration value="Growth Monitoring and Promotion"/>
          <xsd:enumeration value="GTRN"/>
          <xsd:enumeration value="HBLSS"/>
          <xsd:enumeration value="health promotion"/>
          <xsd:enumeration value="Health Systems Strengthening"/>
          <xsd:enumeration value="Healthy Timing and Spacing of Pregnancies"/>
          <xsd:enumeration value="HIV"/>
          <xsd:enumeration value="Home based fortification"/>
          <xsd:enumeration value="IAC"/>
          <xsd:enumeration value="IDS"/>
          <xsd:enumeration value="Indicators"/>
          <xsd:enumeration value="Infectious Diseases - General"/>
          <xsd:enumeration value="Interest Group Meetings"/>
          <xsd:enumeration value="IPTG"/>
          <xsd:enumeration value="Iron"/>
          <xsd:enumeration value="IYCF"/>
          <xsd:enumeration value="Key Global Fund Policies and Procedures"/>
          <xsd:enumeration value="Key Technical Guidance and Reports"/>
          <xsd:enumeration value="Key WV Strategy, Policies and Procedures"/>
          <xsd:enumeration value="LEAP"/>
          <xsd:enumeration value="Life Skills"/>
          <xsd:enumeration value="LiST - Lives Saved Tool"/>
          <xsd:enumeration value="Lit Review"/>
          <xsd:enumeration value="Malaria"/>
          <xsd:enumeration value="Male Partner Involvement"/>
          <xsd:enumeration value="Maternal Health - General"/>
          <xsd:enumeration value="Maternal Anaemia"/>
          <xsd:enumeration value="Medical Service Volunteer (MSV)"/>
          <xsd:enumeration value="mHealth"/>
          <xsd:enumeration value="MIS"/>
          <xsd:enumeration value="Misoprostol/Postpartum Hemorrhage"/>
          <xsd:enumeration value="Monitoring"/>
          <xsd:enumeration value="Mother Support Groups"/>
          <xsd:enumeration value="Multisectoral Approach"/>
          <xsd:enumeration value="New Funding Model"/>
          <xsd:enumeration value="Newborn Health"/>
          <xsd:enumeration value="Nutrition - Integrated"/>
          <xsd:enumeration value="Nutrition - Unclassified"/>
          <xsd:enumeration value="Nutrition - Technical Update"/>
          <xsd:enumeration value="OCB - organizational capacity building"/>
          <xsd:enumeration value="One Goal"/>
          <xsd:enumeration value="Operations Research"/>
          <xsd:enumeration value="Partnering"/>
          <xsd:enumeration value="PD/Hearth"/>
          <xsd:enumeration value="Performance Monitoring and Reporting"/>
          <xsd:enumeration value="Pharmaceuticals"/>
          <xsd:enumeration value="PMTCT"/>
          <xsd:enumeration value="Pneumonia"/>
          <xsd:enumeration value="Policy"/>
          <xsd:enumeration value="Portfolio Tracking"/>
          <xsd:enumeration value="Protocols"/>
          <xsd:enumeration value="Psychological First Aid"/>
          <xsd:enumeration value="Quality Assurance"/>
          <xsd:enumeration value="Resource Acquisition"/>
          <xsd:enumeration value="Respectful Maternity Care"/>
          <xsd:enumeration value="Sample EOIs, CNs and Proposals"/>
          <xsd:enumeration value="Skilled Birth Attendant"/>
          <xsd:enumeration value="Scaling Up Nutrition SUN"/>
          <xsd:enumeration value="School Based Programming"/>
          <xsd:enumeration value="SO-NO Partnering"/>
          <xsd:enumeration value="Sponsorship"/>
          <xsd:enumeration value="small Scale Fortification"/>
          <xsd:enumeration value="Strategy"/>
          <xsd:enumeration value="Sub-Recipient Management Resources"/>
          <xsd:enumeration value="Substance Abuse (includes Tobacco)"/>
          <xsd:enumeration value="Support Team"/>
          <xsd:enumeration value="Survey"/>
          <xsd:enumeration value="Targets"/>
          <xsd:enumeration value="TB"/>
          <xsd:enumeration value="TB Reach"/>
          <xsd:enumeration value="TTC"/>
          <xsd:enumeration value="Traditional Birth Attendants"/>
          <xsd:enumeration value="Triggers"/>
          <xsd:enumeration value="TTC"/>
          <xsd:enumeration value="Vulnerable Child Advocacy"/>
          <xsd:enumeration value="WASH Integration"/>
          <xsd:enumeration value="WASH and Maternal Mortality"/>
          <xsd:enumeration value="Women Adolescent and Young Child Spaces - WAYCS"/>
          <xsd:enumeration value="Women Deliver"/>
          <xsd:enumeration value="Women's Groups for MNCH"/>
          <xsd:enumeration value="World Health Assembly"/>
          <xsd:enumeration value="WV Case Studies and Lessons Learned Documents"/>
          <xsd:enumeration value="WV Orientation and Training Resources"/>
          <xsd:enumeration value="Archive"/>
        </xsd:restriction>
      </xsd:simpleType>
    </xsd:element>
    <xsd:element name="Interest_x0020_Groups_x002f_Regions" ma:index="11" nillable="true" ma:displayName="Interest Groups/Regions" ma:default="Business Team" ma:internalName="Interest_x0020_Groups_x002f_Regio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CoP Participants"/>
                    <xsd:enumeration value="Business Team"/>
                    <xsd:enumeration value="Capacity Building"/>
                    <xsd:enumeration value="Child Health Now"/>
                    <xsd:enumeration value="chTIS"/>
                    <xsd:enumeration value="CHW Hub"/>
                    <xsd:enumeration value="CoH - Channels of Hope"/>
                    <xsd:enumeration value="CoH – Gender"/>
                    <xsd:enumeration value="CoH – MNCH"/>
                    <xsd:enumeration value="Disability"/>
                    <xsd:enumeration value="Executive Team"/>
                    <xsd:enumeration value="Family Planning/Birth Spacing"/>
                    <xsd:enumeration value="Global Fund"/>
                    <xsd:enumeration value="Health and HIV in Emergency"/>
                    <xsd:enumeration value="Health Systems Strengthening IG"/>
                    <xsd:enumeration value="HIV and AIDS"/>
                    <xsd:enumeration value="Infectious and Communicable Disease"/>
                    <xsd:enumeration value="Maternal Newborn Child Health"/>
                    <xsd:enumeration value="mHealth"/>
                    <xsd:enumeration value="Nutrition"/>
                    <xsd:enumeration value="Partnering"/>
                    <xsd:enumeration value="PMTCT"/>
                    <xsd:enumeration value="Policy and Advocacy"/>
                    <xsd:enumeration value="Psychological First Aid"/>
                    <xsd:enumeration value="Research and DME"/>
                    <xsd:enumeration value="Spanish Language"/>
                    <xsd:enumeration value="French Language"/>
                    <xsd:enumeration value="Asia Regions"/>
                    <xsd:enumeration value="Africa Regions"/>
                    <xsd:enumeration value="LACR"/>
                    <xsd:enumeration value="MEER"/>
                    <xsd:enumeration value="WV General"/>
                  </xsd:restriction>
                </xsd:simpleType>
              </xsd:element>
            </xsd:sequence>
          </xsd:extension>
        </xsd:complexContent>
      </xsd:complexType>
    </xsd:element>
    <xsd:element name="Resource_x0020_Category0" ma:index="12" nillable="true" ma:displayName="Resource Category" ma:default="Unclassified" ma:format="Dropdown" ma:internalName="Resource_x0020_Category0">
      <xsd:simpleType>
        <xsd:restriction base="dms:Choice">
          <xsd:enumeration value="Abstracts and Case Studies"/>
          <xsd:enumeration value="Agreements/MOUs/Contracts"/>
          <xsd:enumeration value="Budgets"/>
          <xsd:enumeration value="Communications and Publishing Resources"/>
          <xsd:enumeration value="Communications: Introductions and Overviews"/>
          <xsd:enumeration value="Conference and External Meeting Information"/>
          <xsd:enumeration value="Donor Guidelines"/>
          <xsd:enumeration value="Meeting Resources: Internal CoP and Interest Group"/>
          <xsd:enumeration value="Presentations"/>
          <xsd:enumeration value="WV Reports, publications"/>
          <xsd:enumeration value="Peer Organization Reports, Publications and toolkits"/>
          <xsd:enumeration value="Policy Document"/>
          <xsd:enumeration value="Staff information"/>
          <xsd:enumeration value="Standards/Guidelines"/>
          <xsd:enumeration value="Strategy Document"/>
          <xsd:enumeration value="Terms of Reference (TOR)"/>
          <xsd:enumeration value="Unclassified"/>
        </xsd:restriction>
      </xsd:simpleType>
    </xsd:element>
    <xsd:element name="Newsletter_x0020_Category" ma:index="13" nillable="true" ma:displayName="Newsletter Category" ma:description="ShareNLearn Resource Category" ma:internalName="Newsletter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ssons Learned"/>
                    <xsd:enumeration value="Stories from the Field"/>
                    <xsd:enumeration value="Emergency Nutrition Update - ENU"/>
                    <xsd:enumeration value="KM Update"/>
                  </xsd:restriction>
                </xsd:simpleType>
              </xsd:element>
            </xsd:sequence>
          </xsd:extension>
        </xsd:complexContent>
      </xsd:complexType>
    </xsd:element>
    <xsd:element name="Outline" ma:index="15" nillable="true" ma:displayName="Outline" ma:internalName="Outline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bdac1ce7-a512-4551-8189-dc1bd23fb549" elementFormDefault="qualified">
    <xsd:import namespace="http://schemas.microsoft.com/office/2006/documentManagement/types"/>
    <xsd:element name="Country_x0020__x0028_global_x0020_column_x0029_" ma:index="14" nillable="true" ma:displayName="Country (global column)" ma:description="Please select the relevant country(ies)." ma:list="{3b430aec-27d9-428f-b13c-3f72644851f2}" ma:internalName="Country_x0020__x0028_global_x0020_column_x0029_" ma:showField="Title" ma:web="bdac1ce7-a512-4551-8189-dc1bd23fb549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314AD7B-C605-48FE-96BD-73F0FED450A5}">
  <ds:schemaRefs>
    <ds:schemaRef ds:uri="55b9dab4-2150-40df-bb11-e5fad56d6707"/>
    <ds:schemaRef ds:uri="http://schemas.microsoft.com/office/2006/documentManagement/types"/>
    <ds:schemaRef ds:uri="b13a3e02-0d80-4e1f-9f04-b762896246e6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bdac1ce7-a512-4551-8189-dc1bd23fb54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EBA121-B4AF-40C1-945E-A8C7EC7DD1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7F9DE-D9FD-4E79-A644-249AB686A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a3e02-0d80-4e1f-9f04-b762896246e6"/>
    <ds:schemaRef ds:uri="55b9dab4-2150-40df-bb11-e5fad56d6707"/>
    <ds:schemaRef ds:uri="bdac1ce7-a512-4551-8189-dc1bd23fb54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264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Can we integrate newborn care into iCCM? </vt:lpstr>
      <vt:lpstr>Overview of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Commodities for MNCH</vt:lpstr>
      <vt:lpstr>PowerPoint Presentation</vt:lpstr>
      <vt:lpstr>New Lancet series on nutrition</vt:lpstr>
      <vt:lpstr>Can CHWs deliver newborn care? </vt:lpstr>
      <vt:lpstr>Ethiopia – COMBINE study </vt:lpstr>
      <vt:lpstr>PowerPoint Presentation</vt:lpstr>
      <vt:lpstr>How to Simplify Community based treatment of neonatal infection? </vt:lpstr>
      <vt:lpstr>PowerPoint Presentation</vt:lpstr>
      <vt:lpstr>WV experiences</vt:lpstr>
      <vt:lpstr> How can we reach more newborns? </vt:lpstr>
      <vt:lpstr>Thank You &amp; Questions</vt:lpstr>
    </vt:vector>
  </TitlesOfParts>
  <Company>World Vision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Newborn Care into iCCM</dc:title>
  <dc:creator>englands</dc:creator>
  <cp:lastModifiedBy>Jessica Barnette</cp:lastModifiedBy>
  <cp:revision>58</cp:revision>
  <dcterms:created xsi:type="dcterms:W3CDTF">2013-04-27T08:19:04Z</dcterms:created>
  <dcterms:modified xsi:type="dcterms:W3CDTF">2015-03-23T18:59:09Z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0x0101006513D56D8DA20347AB6FB000889DA2AB</vt:lpwstr>
  </property>
  <property fmtid="{D5CDD505-2E9C-101B-9397-08002B2CF9AE}" pid="3" name="Order">
    <vt:r8>710100</vt:r8>
  </property>
</Properties>
</file>