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84" r:id="rId5"/>
    <p:sldId id="256" r:id="rId6"/>
    <p:sldId id="263" r:id="rId7"/>
    <p:sldId id="264" r:id="rId8"/>
    <p:sldId id="265" r:id="rId9"/>
    <p:sldId id="260" r:id="rId10"/>
    <p:sldId id="275" r:id="rId11"/>
    <p:sldId id="281" r:id="rId12"/>
    <p:sldId id="283" r:id="rId13"/>
    <p:sldId id="271" r:id="rId14"/>
    <p:sldId id="272" r:id="rId15"/>
    <p:sldId id="261"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810" autoAdjust="0"/>
  </p:normalViewPr>
  <p:slideViewPr>
    <p:cSldViewPr>
      <p:cViewPr>
        <p:scale>
          <a:sx n="66" d="100"/>
          <a:sy n="66" d="100"/>
        </p:scale>
        <p:origin x="-149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sz="1600"/>
            </a:pPr>
            <a:r>
              <a:rPr lang="en-US" sz="1600" dirty="0" smtClean="0"/>
              <a:t>Sex Worker Status</a:t>
            </a:r>
            <a:endParaRPr lang="en-US" sz="1600" dirty="0"/>
          </a:p>
        </c:rich>
      </c:tx>
      <c:layout>
        <c:manualLayout>
          <c:xMode val="edge"/>
          <c:yMode val="edge"/>
          <c:x val="0.32850599925009372"/>
          <c:y val="0.12285556102362205"/>
        </c:manualLayout>
      </c:layout>
      <c:overlay val="0"/>
    </c:title>
    <c:autoTitleDeleted val="0"/>
    <c:plotArea>
      <c:layout/>
      <c:pieChart>
        <c:varyColors val="1"/>
        <c:ser>
          <c:idx val="0"/>
          <c:order val="0"/>
          <c:tx>
            <c:strRef>
              <c:f>Sheet1!$B$1</c:f>
              <c:strCache>
                <c:ptCount val="1"/>
                <c:pt idx="0">
                  <c:v>Sex Workers Who Tested Positive</c:v>
                </c:pt>
              </c:strCache>
            </c:strRef>
          </c:tx>
          <c:dLbls>
            <c:dLbl>
              <c:idx val="0"/>
              <c:layout>
                <c:manualLayout>
                  <c:x val="-0.15259355080614923"/>
                  <c:y val="-1.7328238381966961E-2"/>
                </c:manualLayout>
              </c:layout>
              <c:tx>
                <c:rich>
                  <a:bodyPr/>
                  <a:lstStyle/>
                  <a:p>
                    <a:pPr>
                      <a:defRPr sz="1600"/>
                    </a:pPr>
                    <a:r>
                      <a:rPr lang="en-US" sz="1600" dirty="0"/>
                      <a:t>50% did not know </a:t>
                    </a:r>
                    <a:r>
                      <a:rPr lang="en-US" sz="1600" dirty="0" smtClean="0"/>
                      <a:t>positive</a:t>
                    </a:r>
                    <a:r>
                      <a:rPr lang="en-US" sz="1600" dirty="0"/>
                      <a:t>
</a:t>
                    </a:r>
                    <a:r>
                      <a:rPr lang="en-US" sz="1600" dirty="0" smtClean="0"/>
                      <a:t>status</a:t>
                    </a:r>
                    <a:endParaRPr lang="en-US" sz="1600" dirty="0"/>
                  </a:p>
                </c:rich>
              </c:tx>
              <c:spPr/>
              <c:showLegendKey val="0"/>
              <c:showVal val="0"/>
              <c:showCatName val="1"/>
              <c:showSerName val="0"/>
              <c:showPercent val="1"/>
              <c:showBubbleSize val="0"/>
            </c:dLbl>
            <c:dLbl>
              <c:idx val="1"/>
              <c:delete val="1"/>
            </c:dLbl>
            <c:showLegendKey val="0"/>
            <c:showVal val="0"/>
            <c:showCatName val="1"/>
            <c:showSerName val="0"/>
            <c:showPercent val="1"/>
            <c:showBubbleSize val="0"/>
            <c:showLeaderLines val="1"/>
          </c:dLbls>
          <c:cat>
            <c:strRef>
              <c:f>Sheet1!$A$2:$A$3</c:f>
              <c:strCache>
                <c:ptCount val="1"/>
                <c:pt idx="0">
                  <c:v>50% did not know they were poitive</c:v>
                </c:pt>
              </c:strCache>
            </c:strRef>
          </c:cat>
          <c:val>
            <c:numRef>
              <c:f>Sheet1!$B$2:$B$3</c:f>
              <c:numCache>
                <c:formatCode>General</c:formatCode>
                <c:ptCount val="2"/>
                <c:pt idx="0">
                  <c:v>50</c:v>
                </c:pt>
                <c:pt idx="1">
                  <c:v>50</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pieChart>
        <c:varyColors val="1"/>
        <c:ser>
          <c:idx val="0"/>
          <c:order val="0"/>
          <c:tx>
            <c:strRef>
              <c:f>Sheet1!$B$1</c:f>
              <c:strCache>
                <c:ptCount val="1"/>
                <c:pt idx="0">
                  <c:v>Sales</c:v>
                </c:pt>
              </c:strCache>
            </c:strRef>
          </c:tx>
          <c:dLbls>
            <c:dLbl>
              <c:idx val="0"/>
              <c:layout>
                <c:manualLayout>
                  <c:x val="-0.21463383253563886"/>
                  <c:y val="7.3236813140292948E-5"/>
                </c:manualLayout>
              </c:layout>
              <c:tx>
                <c:rich>
                  <a:bodyPr/>
                  <a:lstStyle/>
                  <a:p>
                    <a:r>
                      <a:rPr lang="en-US" sz="1600"/>
                      <a:t>50% living with HIV</a:t>
                    </a:r>
                    <a:endParaRPr lang="en-US" sz="1800"/>
                  </a:p>
                </c:rich>
              </c:tx>
              <c:showLegendKey val="0"/>
              <c:showVal val="0"/>
              <c:showCatName val="1"/>
              <c:showSerName val="0"/>
              <c:showPercent val="0"/>
              <c:showBubbleSize val="0"/>
            </c:dLbl>
            <c:dLbl>
              <c:idx val="1"/>
              <c:delete val="1"/>
            </c:dLbl>
            <c:txPr>
              <a:bodyPr/>
              <a:lstStyle/>
              <a:p>
                <a:pPr>
                  <a:defRPr sz="1600"/>
                </a:pPr>
                <a:endParaRPr lang="en-US"/>
              </a:p>
            </c:txPr>
            <c:showLegendKey val="0"/>
            <c:showVal val="0"/>
            <c:showCatName val="1"/>
            <c:showSerName val="0"/>
            <c:showPercent val="0"/>
            <c:showBubbleSize val="0"/>
            <c:showLeaderLines val="1"/>
          </c:dLbls>
          <c:cat>
            <c:strRef>
              <c:f>Sheet1!$A$2:$A$3</c:f>
              <c:strCache>
                <c:ptCount val="2"/>
                <c:pt idx="1">
                  <c:v>Not living with HIV</c:v>
                </c:pt>
              </c:strCache>
            </c:strRef>
          </c:cat>
          <c:val>
            <c:numRef>
              <c:f>Sheet1!$B$2:$B$3</c:f>
              <c:numCache>
                <c:formatCode>General</c:formatCode>
                <c:ptCount val="2"/>
                <c:pt idx="0">
                  <c:v>50</c:v>
                </c:pt>
                <c:pt idx="1">
                  <c:v>50</c:v>
                </c:pt>
              </c:numCache>
            </c:numRef>
          </c:val>
        </c:ser>
        <c:dLbls>
          <c:showLegendKey val="0"/>
          <c:showVal val="0"/>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pieChart>
        <c:varyColors val="1"/>
        <c:ser>
          <c:idx val="0"/>
          <c:order val="0"/>
          <c:tx>
            <c:strRef>
              <c:f>Sheet1!$B$1</c:f>
              <c:strCache>
                <c:ptCount val="1"/>
                <c:pt idx="0">
                  <c:v>Column1</c:v>
                </c:pt>
              </c:strCache>
            </c:strRef>
          </c:tx>
          <c:dLbls>
            <c:dLbl>
              <c:idx val="0"/>
              <c:layout>
                <c:manualLayout>
                  <c:x val="-0.13615437842996897"/>
                  <c:y val="0.24553571428571427"/>
                </c:manualLayout>
              </c:layout>
              <c:tx>
                <c:rich>
                  <a:bodyPr/>
                  <a:lstStyle/>
                  <a:p>
                    <a:r>
                      <a:rPr lang="en-US" sz="1600" smtClean="0"/>
                      <a:t>25-30% accessing</a:t>
                    </a:r>
                    <a:r>
                      <a:rPr lang="en-US" sz="1600" baseline="0" smtClean="0"/>
                      <a:t> ART</a:t>
                    </a:r>
                    <a:endParaRPr lang="en-US" sz="1800"/>
                  </a:p>
                </c:rich>
              </c:tx>
              <c:showLegendKey val="0"/>
              <c:showVal val="0"/>
              <c:showCatName val="0"/>
              <c:showSerName val="0"/>
              <c:showPercent val="1"/>
              <c:showBubbleSize val="0"/>
            </c:dLbl>
            <c:dLbl>
              <c:idx val="1"/>
              <c:delete val="1"/>
            </c:dLbl>
            <c:showLegendKey val="0"/>
            <c:showVal val="0"/>
            <c:showCatName val="0"/>
            <c:showSerName val="0"/>
            <c:showPercent val="1"/>
            <c:showBubbleSize val="0"/>
            <c:showLeaderLines val="1"/>
          </c:dLbls>
          <c:cat>
            <c:strRef>
              <c:f>Sheet1!$A$2:$A$3</c:f>
              <c:strCache>
                <c:ptCount val="2"/>
                <c:pt idx="0">
                  <c:v>1st Qtr</c:v>
                </c:pt>
                <c:pt idx="1">
                  <c:v>2nd Qtr</c:v>
                </c:pt>
              </c:strCache>
            </c:strRef>
          </c:cat>
          <c:val>
            <c:numRef>
              <c:f>Sheet1!$B$2:$B$3</c:f>
              <c:numCache>
                <c:formatCode>General</c:formatCode>
                <c:ptCount val="2"/>
                <c:pt idx="0">
                  <c:v>30</c:v>
                </c:pt>
                <c:pt idx="1">
                  <c:v>70</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dirty="0"/>
              <a:t>Forced </a:t>
            </a:r>
            <a:r>
              <a:rPr lang="en-US" dirty="0" smtClean="0"/>
              <a:t>Sex in Zimbabwe</a:t>
            </a:r>
            <a:endParaRPr lang="en-US" dirty="0"/>
          </a:p>
        </c:rich>
      </c:tx>
      <c:layout>
        <c:manualLayout>
          <c:xMode val="edge"/>
          <c:yMode val="edge"/>
          <c:x val="0.58773893263342092"/>
          <c:y val="4.758962504538293E-2"/>
        </c:manualLayout>
      </c:layout>
      <c:overlay val="0"/>
    </c:title>
    <c:autoTitleDeleted val="0"/>
    <c:plotArea>
      <c:layout/>
      <c:pieChart>
        <c:varyColors val="1"/>
        <c:ser>
          <c:idx val="0"/>
          <c:order val="0"/>
          <c:tx>
            <c:strRef>
              <c:f>Sheet1!$B$1</c:f>
              <c:strCache>
                <c:ptCount val="1"/>
                <c:pt idx="0">
                  <c:v>Forced Sex</c:v>
                </c:pt>
              </c:strCache>
            </c:strRef>
          </c:tx>
          <c:dLbls>
            <c:dLbl>
              <c:idx val="0"/>
              <c:layout>
                <c:manualLayout>
                  <c:x val="-4.1784601924759406E-2"/>
                  <c:y val="0.32916157323056527"/>
                </c:manualLayout>
              </c:layout>
              <c:showLegendKey val="0"/>
              <c:showVal val="0"/>
              <c:showCatName val="1"/>
              <c:showSerName val="0"/>
              <c:showPercent val="1"/>
              <c:showBubbleSize val="0"/>
            </c:dLbl>
            <c:dLbl>
              <c:idx val="1"/>
              <c:delete val="1"/>
            </c:dLbl>
            <c:txPr>
              <a:bodyPr/>
              <a:lstStyle/>
              <a:p>
                <a:pPr>
                  <a:defRPr sz="1600"/>
                </a:pPr>
                <a:endParaRPr lang="en-US"/>
              </a:p>
            </c:txPr>
            <c:showLegendKey val="0"/>
            <c:showVal val="0"/>
            <c:showCatName val="1"/>
            <c:showSerName val="0"/>
            <c:showPercent val="1"/>
            <c:showBubbleSize val="0"/>
            <c:showLeaderLines val="1"/>
          </c:dLbls>
          <c:cat>
            <c:strRef>
              <c:f>Sheet1!$A$2:$A$3</c:f>
              <c:strCache>
                <c:ptCount val="1"/>
                <c:pt idx="0">
                  <c:v>First sexual experience</c:v>
                </c:pt>
              </c:strCache>
            </c:strRef>
          </c:cat>
          <c:val>
            <c:numRef>
              <c:f>Sheet1!$B$2:$B$3</c:f>
              <c:numCache>
                <c:formatCode>General</c:formatCode>
                <c:ptCount val="2"/>
                <c:pt idx="0">
                  <c:v>22</c:v>
                </c:pt>
                <c:pt idx="1">
                  <c:v>78</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tx>
            <c:strRef>
              <c:f>Sheet1!$B$1</c:f>
              <c:strCache>
                <c:ptCount val="1"/>
                <c:pt idx="0">
                  <c:v>Column1</c:v>
                </c:pt>
              </c:strCache>
            </c:strRef>
          </c:tx>
          <c:dLbls>
            <c:dLbl>
              <c:idx val="0"/>
              <c:layout>
                <c:manualLayout>
                  <c:x val="-4.0159667541557302E-2"/>
                  <c:y val="0.15513878492291294"/>
                </c:manualLayout>
              </c:layout>
              <c:tx>
                <c:rich>
                  <a:bodyPr/>
                  <a:lstStyle/>
                  <a:p>
                    <a:r>
                      <a:rPr lang="en-US" sz="1500" smtClean="0"/>
                      <a:t>First</a:t>
                    </a:r>
                    <a:r>
                      <a:rPr lang="en-US" sz="1500" baseline="0" smtClean="0"/>
                      <a:t> sexual experience under age 15</a:t>
                    </a:r>
                    <a:r>
                      <a:rPr lang="en-US" sz="1500" dirty="0"/>
                      <a:t>
28%</a:t>
                    </a:r>
                    <a:endParaRPr lang="en-US" dirty="0"/>
                  </a:p>
                </c:rich>
              </c:tx>
              <c:showLegendKey val="0"/>
              <c:showVal val="0"/>
              <c:showCatName val="1"/>
              <c:showSerName val="0"/>
              <c:showPercent val="1"/>
              <c:showBubbleSize val="0"/>
            </c:dLbl>
            <c:dLbl>
              <c:idx val="1"/>
              <c:delete val="1"/>
            </c:dLbl>
            <c:showLegendKey val="0"/>
            <c:showVal val="0"/>
            <c:showCatName val="1"/>
            <c:showSerName val="0"/>
            <c:showPercent val="1"/>
            <c:showBubbleSize val="0"/>
            <c:showLeaderLines val="1"/>
          </c:dLbls>
          <c:cat>
            <c:strRef>
              <c:f>Sheet1!$A$2:$A$3</c:f>
              <c:strCache>
                <c:ptCount val="2"/>
                <c:pt idx="0">
                  <c:v>1st Qtr</c:v>
                </c:pt>
                <c:pt idx="1">
                  <c:v>2nd Qtr</c:v>
                </c:pt>
              </c:strCache>
            </c:strRef>
          </c:cat>
          <c:val>
            <c:numRef>
              <c:f>Sheet1!$B$2:$B$3</c:f>
              <c:numCache>
                <c:formatCode>General</c:formatCode>
                <c:ptCount val="2"/>
                <c:pt idx="0">
                  <c:v>28</c:v>
                </c:pt>
                <c:pt idx="1">
                  <c:v>72</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10E20A-6EBB-4EED-B2C2-7949C00CD999}" type="datetimeFigureOut">
              <a:rPr lang="en-GB" smtClean="0"/>
              <a:t>09/09/2016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E76F97-121E-4905-9EDA-3D67EC61A314}" type="slidenum">
              <a:rPr lang="en-GB" smtClean="0"/>
              <a:t>‹#›</a:t>
            </a:fld>
            <a:endParaRPr lang="en-GB"/>
          </a:p>
        </p:txBody>
      </p:sp>
    </p:spTree>
    <p:extLst>
      <p:ext uri="{BB962C8B-B14F-4D97-AF65-F5344CB8AC3E}">
        <p14:creationId xmlns:p14="http://schemas.microsoft.com/office/powerpoint/2010/main" val="219620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sz="1200" dirty="0" smtClean="0"/>
              <a:t>-Zimbabwe has the fifth highest HIV prevalence in Sub-Saharan Africa at 14.7%( MICS 2014). </a:t>
            </a:r>
          </a:p>
          <a:p>
            <a:r>
              <a:rPr lang="en-ZW" sz="1200" dirty="0" smtClean="0"/>
              <a:t>-1.4 million people are living with HIV including 170,000 children, equating to 4% of the global total.</a:t>
            </a:r>
          </a:p>
          <a:p>
            <a:r>
              <a:rPr lang="en-ZW" sz="1200" dirty="0" smtClean="0"/>
              <a:t>-New infections dropped to 69,000 in 2013 a 34% decrease from 2005. Behaviour change communication and high treatment coverage are thought to be responsible. </a:t>
            </a:r>
          </a:p>
          <a:p>
            <a:r>
              <a:rPr lang="en-ZW" sz="1200" dirty="0" smtClean="0"/>
              <a:t>-In the same year, there were 64,000 deaths from AIDS-related illnesses, a 57% reduction since 2005. </a:t>
            </a:r>
          </a:p>
          <a:p>
            <a:r>
              <a:rPr lang="en-ZW" sz="1200" dirty="0" smtClean="0"/>
              <a:t>-890,000 children are orphaned due to AIDS.</a:t>
            </a:r>
            <a:endParaRPr lang="en-ZW" sz="1200" dirty="0"/>
          </a:p>
        </p:txBody>
      </p:sp>
      <p:sp>
        <p:nvSpPr>
          <p:cNvPr id="4" name="Slide Number Placeholder 3"/>
          <p:cNvSpPr>
            <a:spLocks noGrp="1"/>
          </p:cNvSpPr>
          <p:nvPr>
            <p:ph type="sldNum" sz="quarter" idx="10"/>
          </p:nvPr>
        </p:nvSpPr>
        <p:spPr/>
        <p:txBody>
          <a:bodyPr/>
          <a:lstStyle/>
          <a:p>
            <a:fld id="{E4E76F97-121E-4905-9EDA-3D67EC61A314}" type="slidenum">
              <a:rPr lang="en-GB" smtClean="0"/>
              <a:t>2</a:t>
            </a:fld>
            <a:endParaRPr lang="en-GB"/>
          </a:p>
        </p:txBody>
      </p:sp>
    </p:spTree>
    <p:extLst>
      <p:ext uri="{BB962C8B-B14F-4D97-AF65-F5344CB8AC3E}">
        <p14:creationId xmlns:p14="http://schemas.microsoft.com/office/powerpoint/2010/main" val="1756047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dirty="0" smtClean="0"/>
              <a:t>Support group members have undergone cervical cancer screening through Government hospitals and NGOs such as Population Services International(PSI)(72  went for cervical cancer screening  between Jan-March 2016 for Mat-South and 94 for Bulawayo facilitating HTS for the same.</a:t>
            </a:r>
          </a:p>
          <a:p>
            <a:r>
              <a:rPr lang="en-ZW" dirty="0" smtClean="0"/>
              <a:t>There has been reports on the adoption of the condom for safe sex (</a:t>
            </a:r>
            <a:r>
              <a:rPr lang="en-ZW" dirty="0" smtClean="0">
                <a:solidFill>
                  <a:srgbClr val="FF0000"/>
                </a:solidFill>
              </a:rPr>
              <a:t>captured through human interest stories)</a:t>
            </a:r>
          </a:p>
          <a:p>
            <a:r>
              <a:rPr lang="en-ZW" dirty="0" smtClean="0"/>
              <a:t>They have taken part in PMTCT </a:t>
            </a:r>
          </a:p>
          <a:p>
            <a:r>
              <a:rPr lang="en-ZW" dirty="0" smtClean="0"/>
              <a:t>They can now report issues to do with Gender Based Violence</a:t>
            </a:r>
          </a:p>
          <a:p>
            <a:r>
              <a:rPr lang="en-ZW" dirty="0" smtClean="0"/>
              <a:t>They can now access SRH services from referral centres such as </a:t>
            </a:r>
            <a:r>
              <a:rPr lang="en-ZW" dirty="0" err="1" smtClean="0"/>
              <a:t>CeSHHAR</a:t>
            </a:r>
            <a:r>
              <a:rPr lang="en-ZW" dirty="0" smtClean="0"/>
              <a:t>, PSI and public health service providers. Plumtree is facing challenges since the pulling away by </a:t>
            </a:r>
            <a:r>
              <a:rPr lang="en-ZW" dirty="0" err="1" smtClean="0"/>
              <a:t>CeSHHAR</a:t>
            </a:r>
            <a:r>
              <a:rPr lang="en-ZW" dirty="0" smtClean="0"/>
              <a:t> in 2015</a:t>
            </a:r>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13</a:t>
            </a:fld>
            <a:endParaRPr lang="en-GB"/>
          </a:p>
        </p:txBody>
      </p:sp>
    </p:spTree>
    <p:extLst>
      <p:ext uri="{BB962C8B-B14F-4D97-AF65-F5344CB8AC3E}">
        <p14:creationId xmlns:p14="http://schemas.microsoft.com/office/powerpoint/2010/main" val="4016821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ZW" sz="1100" dirty="0" smtClean="0"/>
              <a:t>Around half of all sex workers in Zimbabwe are living with HIV.</a:t>
            </a:r>
            <a:r>
              <a:rPr lang="en-ZW" sz="1100" u="sng" dirty="0" smtClean="0"/>
              <a:t> </a:t>
            </a:r>
            <a:r>
              <a:rPr lang="en-ZW" sz="1100" dirty="0" smtClean="0"/>
              <a:t>Smaller-scale studies have found much higher HIV prevalence among sex workers, such as between 50 and 70% in Victoria Falls, Hwange and </a:t>
            </a:r>
            <a:r>
              <a:rPr lang="en-ZW" sz="1100" dirty="0" err="1" smtClean="0"/>
              <a:t>Mutare</a:t>
            </a:r>
            <a:r>
              <a:rPr lang="en-ZW" sz="1100" dirty="0" smtClean="0"/>
              <a:t>. Half of those who tested positive during the study did not know they were positive. Only 25-30% of sex workers who tested positive during the study were accessing antiretroviral treatment.</a:t>
            </a:r>
            <a:r>
              <a:rPr lang="en-ZW" sz="1100" u="sng" dirty="0" smtClean="0"/>
              <a:t> </a:t>
            </a:r>
            <a:r>
              <a:rPr lang="en-ZW" sz="1100" dirty="0" smtClean="0"/>
              <a:t>This is concerning in an environment where condoms are being confiscated and gender inequality makes condom negotiation difficult.</a:t>
            </a:r>
          </a:p>
          <a:p>
            <a:pPr algn="just"/>
            <a:endParaRPr lang="en-ZW" sz="1100" dirty="0" smtClean="0"/>
          </a:p>
          <a:p>
            <a:pPr algn="just"/>
            <a:r>
              <a:rPr lang="en-ZW" sz="1100" dirty="0" smtClean="0"/>
              <a:t>Sex work is illegal in the country, with police often using their powers to intimidate, arrest and harass sex workers. The possession of condoms is used as proof of sex work, with many sex workers reporting being arrested due to their work, or having their condoms confiscated. This hampers sex workers' ability to negotiate condom use with clients, if they haven't got any condoms of their own, heightening their risk of HIV.</a:t>
            </a:r>
          </a:p>
          <a:p>
            <a:pPr algn="just"/>
            <a:endParaRPr lang="en-ZW" sz="1100" dirty="0" smtClean="0"/>
          </a:p>
          <a:p>
            <a:pPr algn="just"/>
            <a:r>
              <a:rPr lang="en-ZW" sz="1100" dirty="0" smtClean="0"/>
              <a:t>Sex workers, and the organisations representing them, are not involved in the Zimbabwean response to HIV, marginalising them and preventing them from accessing services. Including this group in HIV prevention initiatives would have a much greater outcome on the health of sex workers and the population as a whole.</a:t>
            </a:r>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4</a:t>
            </a:fld>
            <a:endParaRPr lang="en-GB"/>
          </a:p>
        </p:txBody>
      </p:sp>
    </p:spTree>
    <p:extLst>
      <p:ext uri="{BB962C8B-B14F-4D97-AF65-F5344CB8AC3E}">
        <p14:creationId xmlns:p14="http://schemas.microsoft.com/office/powerpoint/2010/main" val="1533513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ZW" dirty="0" smtClean="0"/>
              <a:t>720,000 women are living with HIV in Zimbabwe, of whom 70,000 are pregnant. The patriarchal society of Zimbabwe helps explain women's greater vulnerability to HIV.</a:t>
            </a:r>
          </a:p>
          <a:p>
            <a:pPr algn="just"/>
            <a:endParaRPr lang="en-ZW" dirty="0" smtClean="0"/>
          </a:p>
          <a:p>
            <a:pPr algn="just"/>
            <a:r>
              <a:rPr lang="en-ZW" dirty="0" smtClean="0"/>
              <a:t>Gender inequality is present within relationships and marriages, with only 68% of men believing a woman has the right to refuse sexual intercourse if she knows he has sex with other women. Similarly, only 8 out of 10 women believe women have the right to ask their partner to use a condom if he has a sexually transmitted infection (STI).</a:t>
            </a:r>
          </a:p>
          <a:p>
            <a:pPr algn="just"/>
            <a:endParaRPr lang="en-ZW" dirty="0" smtClean="0"/>
          </a:p>
          <a:p>
            <a:pPr algn="just"/>
            <a:r>
              <a:rPr lang="en-ZW" dirty="0" smtClean="0"/>
              <a:t>More than a quarter of women with a married or stable partner have experienced physical or sexual violence from their partner. This prevents women from being able to negotiate using a condom, and puts her at higher biological risk of HIV.</a:t>
            </a:r>
          </a:p>
          <a:p>
            <a:pPr algn="just"/>
            <a:endParaRPr lang="en-ZW" dirty="0" smtClean="0"/>
          </a:p>
          <a:p>
            <a:pPr algn="just"/>
            <a:r>
              <a:rPr lang="en-ZW" dirty="0" smtClean="0"/>
              <a:t>22% of women report that their first sexual intercourse was forced or against their will. This rises to 28% among women whose first sexual experience was under the age of 15.</a:t>
            </a:r>
          </a:p>
          <a:p>
            <a:endParaRPr lang="en-ZW" dirty="0" smtClean="0"/>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5</a:t>
            </a:fld>
            <a:endParaRPr lang="en-GB"/>
          </a:p>
        </p:txBody>
      </p:sp>
    </p:spTree>
    <p:extLst>
      <p:ext uri="{BB962C8B-B14F-4D97-AF65-F5344CB8AC3E}">
        <p14:creationId xmlns:p14="http://schemas.microsoft.com/office/powerpoint/2010/main" val="616159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dirty="0" smtClean="0"/>
              <a:t>Overall Goals</a:t>
            </a:r>
          </a:p>
          <a:p>
            <a:pPr marL="0" marR="0" indent="0" algn="l" defTabSz="914400" rtl="0" eaLnBrk="1" fontAlgn="auto" latinLnBrk="0" hangingPunct="1">
              <a:lnSpc>
                <a:spcPct val="100000"/>
              </a:lnSpc>
              <a:spcBef>
                <a:spcPts val="0"/>
              </a:spcBef>
              <a:spcAft>
                <a:spcPts val="0"/>
              </a:spcAft>
              <a:buClrTx/>
              <a:buSzTx/>
              <a:buFontTx/>
              <a:buNone/>
              <a:tabLst/>
              <a:defRPr/>
            </a:pPr>
            <a:r>
              <a:rPr lang="en-ZW" dirty="0" smtClean="0"/>
              <a:t>-</a:t>
            </a:r>
            <a:r>
              <a:rPr lang="en-GB" sz="1200" dirty="0" smtClean="0"/>
              <a:t>Increase uptake of integrated HIV prevention services especially among young people and key populations.</a:t>
            </a:r>
            <a:r>
              <a:rPr lang="en-ZW" sz="12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Z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ZW" dirty="0" smtClean="0"/>
              <a:t>Sex Work and Behaviour Change Programme </a:t>
            </a:r>
          </a:p>
          <a:p>
            <a:pPr marL="0" marR="0" indent="0" algn="l" defTabSz="914400" rtl="0" eaLnBrk="1" fontAlgn="auto" latinLnBrk="0" hangingPunct="1">
              <a:lnSpc>
                <a:spcPct val="100000"/>
              </a:lnSpc>
              <a:spcBef>
                <a:spcPts val="0"/>
              </a:spcBef>
              <a:spcAft>
                <a:spcPts val="0"/>
              </a:spcAft>
              <a:buClrTx/>
              <a:buSzTx/>
              <a:buFontTx/>
              <a:buNone/>
              <a:tabLst/>
              <a:defRPr/>
            </a:pPr>
            <a:r>
              <a:rPr lang="en-ZW" dirty="0" smtClean="0"/>
              <a:t>-Follows a support group model adopted from the Centre for Sexual and Reproductive Health and Rights (</a:t>
            </a:r>
            <a:r>
              <a:rPr lang="en-ZW" dirty="0" err="1" smtClean="0"/>
              <a:t>CeSHHAR</a:t>
            </a:r>
            <a:r>
              <a:rPr lang="en-ZW" dirty="0" smtClean="0"/>
              <a:t>)</a:t>
            </a:r>
          </a:p>
          <a:p>
            <a:r>
              <a:rPr lang="en-ZW" dirty="0" smtClean="0"/>
              <a:t>-Self Awareness</a:t>
            </a:r>
          </a:p>
          <a:p>
            <a:r>
              <a:rPr lang="en-ZW" dirty="0" smtClean="0"/>
              <a:t>-Physical awareness</a:t>
            </a:r>
          </a:p>
          <a:p>
            <a:r>
              <a:rPr lang="en-ZW" dirty="0" smtClean="0"/>
              <a:t>-Financial Awareness</a:t>
            </a:r>
          </a:p>
          <a:p>
            <a:r>
              <a:rPr lang="en-ZW" dirty="0" smtClean="0"/>
              <a:t>-Assertiveness</a:t>
            </a:r>
          </a:p>
          <a:p>
            <a:r>
              <a:rPr lang="en-ZW" dirty="0" smtClean="0"/>
              <a:t>-Good Communication</a:t>
            </a:r>
          </a:p>
          <a:p>
            <a:r>
              <a:rPr lang="en-ZW" dirty="0" smtClean="0"/>
              <a:t>-Negotiation skills</a:t>
            </a:r>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6</a:t>
            </a:fld>
            <a:endParaRPr lang="en-GB"/>
          </a:p>
        </p:txBody>
      </p:sp>
    </p:spTree>
    <p:extLst>
      <p:ext uri="{BB962C8B-B14F-4D97-AF65-F5344CB8AC3E}">
        <p14:creationId xmlns:p14="http://schemas.microsoft.com/office/powerpoint/2010/main" val="3525104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dirty="0" smtClean="0"/>
              <a:t>World Vision worked with </a:t>
            </a:r>
            <a:r>
              <a:rPr lang="en-ZW" dirty="0" err="1" smtClean="0"/>
              <a:t>CeSHHAR</a:t>
            </a:r>
            <a:r>
              <a:rPr lang="en-ZW" dirty="0" smtClean="0"/>
              <a:t> to identify peer educators from the ladies that had fallen out during their initial mobilisation for their sex work programme. In places that did not have  an organisation doing sex work- these were identified through the community department from the Ministry of Health.</a:t>
            </a:r>
          </a:p>
          <a:p>
            <a:r>
              <a:rPr lang="en-ZW" dirty="0" smtClean="0"/>
              <a:t>Recruitment was based on interest and the intrinsic  push to volunteerism.</a:t>
            </a:r>
          </a:p>
          <a:p>
            <a:r>
              <a:rPr lang="en-ZW" dirty="0" smtClean="0"/>
              <a:t>This followed a stipulated target of 24 peer educators to cover the 2 provinces( Mat-South and Bulawayo) as outlined in the DIP</a:t>
            </a:r>
          </a:p>
          <a:p>
            <a:endParaRPr lang="en-US" dirty="0" smtClean="0"/>
          </a:p>
          <a:p>
            <a:r>
              <a:rPr lang="en-US" dirty="0" smtClean="0"/>
              <a:t>Demographic</a:t>
            </a:r>
            <a:r>
              <a:rPr lang="en-US" baseline="0" dirty="0" smtClean="0"/>
              <a:t> Information</a:t>
            </a:r>
          </a:p>
          <a:p>
            <a:r>
              <a:rPr lang="en-ZW" dirty="0" smtClean="0"/>
              <a:t>The programme works with sex workers between the ages of 15-49.</a:t>
            </a:r>
          </a:p>
          <a:p>
            <a:r>
              <a:rPr lang="en-ZW" dirty="0" smtClean="0"/>
              <a:t>Adolescent sex work is becoming a concerning issue in the operational areas </a:t>
            </a:r>
          </a:p>
          <a:p>
            <a:r>
              <a:rPr lang="en-ZW" dirty="0" smtClean="0"/>
              <a:t>In 2015, the programme reached out to 307 sex workers ( 180- Mat-South and 127 Bulawayo) since programme inception across Bulawayo and Mat-South.</a:t>
            </a:r>
          </a:p>
          <a:p>
            <a:r>
              <a:rPr lang="en-ZW" dirty="0" smtClean="0"/>
              <a:t>Between January- March 83 for Mat-South and 200 for Bulawayo</a:t>
            </a:r>
          </a:p>
          <a:p>
            <a:endParaRPr lang="en-ZW" dirty="0" smtClean="0"/>
          </a:p>
          <a:p>
            <a:endParaRPr lang="en-US" dirty="0" smtClean="0"/>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7</a:t>
            </a:fld>
            <a:endParaRPr lang="en-GB"/>
          </a:p>
        </p:txBody>
      </p:sp>
    </p:spTree>
    <p:extLst>
      <p:ext uri="{BB962C8B-B14F-4D97-AF65-F5344CB8AC3E}">
        <p14:creationId xmlns:p14="http://schemas.microsoft.com/office/powerpoint/2010/main" val="1679367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dirty="0" smtClean="0"/>
              <a:t>The 24  peer group leaders were taken through a week long training on demand generation for SRH and support group formation being facilitated by the Ministry of Health and Child Care, National AIDS Council, </a:t>
            </a:r>
            <a:r>
              <a:rPr lang="en-ZW" dirty="0" err="1" smtClean="0"/>
              <a:t>CeSHHAR</a:t>
            </a:r>
            <a:r>
              <a:rPr lang="en-ZW" dirty="0" smtClean="0"/>
              <a:t> amongst other key Behaviour Change  Programme Stakeholders.</a:t>
            </a:r>
          </a:p>
          <a:p>
            <a:r>
              <a:rPr lang="en-ZW" dirty="0" smtClean="0"/>
              <a:t>The 24 peer group leaders went on to form support groups of 15 members each as guided by the support group formation principles.</a:t>
            </a:r>
          </a:p>
          <a:p>
            <a:r>
              <a:rPr lang="en-ZW" dirty="0" smtClean="0"/>
              <a:t>They would receive frequent support from Programme staff just to monitor the initial group processes. External facilitators would also be invited to discuss technical SRH issues.</a:t>
            </a:r>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8</a:t>
            </a:fld>
            <a:endParaRPr lang="en-GB"/>
          </a:p>
        </p:txBody>
      </p:sp>
    </p:spTree>
    <p:extLst>
      <p:ext uri="{BB962C8B-B14F-4D97-AF65-F5344CB8AC3E}">
        <p14:creationId xmlns:p14="http://schemas.microsoft.com/office/powerpoint/2010/main" val="165213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dirty="0" smtClean="0"/>
              <a:t>FREQUENCY OF MEETINGS AND</a:t>
            </a:r>
            <a:r>
              <a:rPr lang="en-ZW" baseline="0" dirty="0" smtClean="0"/>
              <a:t> SUPPORT FROM WORLD VISION</a:t>
            </a:r>
            <a:endParaRPr lang="en-ZW" dirty="0" smtClean="0"/>
          </a:p>
          <a:p>
            <a:r>
              <a:rPr lang="en-ZW" dirty="0" smtClean="0"/>
              <a:t>They meet  twice a month being led by the peer educator</a:t>
            </a:r>
          </a:p>
          <a:p>
            <a:r>
              <a:rPr lang="en-ZW" dirty="0" smtClean="0"/>
              <a:t>The BC programme provides refreshments and mobilises external facilitators to assist during discussions.</a:t>
            </a:r>
          </a:p>
          <a:p>
            <a:r>
              <a:rPr lang="en-ZW" dirty="0" smtClean="0"/>
              <a:t>World Vision also engages service providers in cases where health services are required </a:t>
            </a:r>
            <a:r>
              <a:rPr lang="en-ZW" dirty="0" err="1" smtClean="0"/>
              <a:t>eg</a:t>
            </a:r>
            <a:r>
              <a:rPr lang="en-ZW" dirty="0" smtClean="0"/>
              <a:t>, booking appointments for cervical cancer screening</a:t>
            </a:r>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9</a:t>
            </a:fld>
            <a:endParaRPr lang="en-GB"/>
          </a:p>
        </p:txBody>
      </p:sp>
    </p:spTree>
    <p:extLst>
      <p:ext uri="{BB962C8B-B14F-4D97-AF65-F5344CB8AC3E}">
        <p14:creationId xmlns:p14="http://schemas.microsoft.com/office/powerpoint/2010/main" val="1736983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dirty="0" smtClean="0"/>
              <a:t>Through the Support Group</a:t>
            </a:r>
            <a:r>
              <a:rPr lang="en-ZW" baseline="0" dirty="0" smtClean="0"/>
              <a:t> Model, World Vision Strives to Ensure That:</a:t>
            </a:r>
            <a:endParaRPr lang="en-ZW" dirty="0" smtClean="0"/>
          </a:p>
          <a:p>
            <a:r>
              <a:rPr lang="en-ZW" dirty="0" smtClean="0"/>
              <a:t>Members are aware, in a detailed and realistic way, of their individual and collective vulnerability to HIV and AIDS</a:t>
            </a:r>
          </a:p>
          <a:p>
            <a:pPr marL="0" indent="0">
              <a:buNone/>
            </a:pPr>
            <a:r>
              <a:rPr lang="en-ZW" dirty="0" smtClean="0"/>
              <a:t>• Members are motivated to do something about this vulnerability</a:t>
            </a:r>
          </a:p>
          <a:p>
            <a:pPr marL="0" indent="0">
              <a:buNone/>
            </a:pPr>
            <a:r>
              <a:rPr lang="en-ZW" dirty="0" smtClean="0"/>
              <a:t>• Members have practical knowledge of the different options they can take to reduce their vulnerability</a:t>
            </a:r>
          </a:p>
          <a:p>
            <a:pPr marL="0" indent="0">
              <a:buNone/>
            </a:pPr>
            <a:r>
              <a:rPr lang="en-ZW" dirty="0" smtClean="0"/>
              <a:t>• members take action within their capability, applying their own strengths and investing their own resources, including money, labour, materials or whatever else they have to contribute</a:t>
            </a:r>
          </a:p>
          <a:p>
            <a:pPr marL="0" indent="0">
              <a:buNone/>
            </a:pPr>
            <a:r>
              <a:rPr lang="en-ZW" dirty="0" smtClean="0"/>
              <a:t>• Members participate in decision-making on what actions to take, evaluate the results, and take responsibility for both success and failure</a:t>
            </a:r>
          </a:p>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10</a:t>
            </a:fld>
            <a:endParaRPr lang="en-GB"/>
          </a:p>
        </p:txBody>
      </p:sp>
    </p:spTree>
    <p:extLst>
      <p:ext uri="{BB962C8B-B14F-4D97-AF65-F5344CB8AC3E}">
        <p14:creationId xmlns:p14="http://schemas.microsoft.com/office/powerpoint/2010/main" val="3025705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E76F97-121E-4905-9EDA-3D67EC61A314}" type="slidenum">
              <a:rPr lang="en-GB" smtClean="0"/>
              <a:t>11</a:t>
            </a:fld>
            <a:endParaRPr lang="en-GB"/>
          </a:p>
        </p:txBody>
      </p:sp>
    </p:spTree>
    <p:extLst>
      <p:ext uri="{BB962C8B-B14F-4D97-AF65-F5344CB8AC3E}">
        <p14:creationId xmlns:p14="http://schemas.microsoft.com/office/powerpoint/2010/main" val="18943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4955DD2-F827-4F62-9CA7-82ECE8359A11}" type="datetimeFigureOut">
              <a:rPr lang="en-ZW" smtClean="0"/>
              <a:t>9/9/2016</a:t>
            </a:fld>
            <a:endParaRPr lang="en-ZW"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ZW"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9EA8E54-D331-4055-9F1E-0A7128AE8EE0}" type="slidenum">
              <a:rPr lang="en-ZW" smtClean="0"/>
              <a:t>‹#›</a:t>
            </a:fld>
            <a:endParaRPr lang="en-ZW"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955DD2-F827-4F62-9CA7-82ECE8359A11}" type="datetimeFigureOut">
              <a:rPr lang="en-ZW" smtClean="0"/>
              <a:t>9/9/2016</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59EA8E54-D331-4055-9F1E-0A7128AE8EE0}" type="slidenum">
              <a:rPr lang="en-ZW" smtClean="0"/>
              <a:t>‹#›</a:t>
            </a:fld>
            <a:endParaRPr lang="en-ZW"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955DD2-F827-4F62-9CA7-82ECE8359A11}" type="datetimeFigureOut">
              <a:rPr lang="en-ZW" smtClean="0"/>
              <a:t>9/9/2016</a:t>
            </a:fld>
            <a:endParaRPr lang="en-ZW" dirty="0"/>
          </a:p>
        </p:txBody>
      </p:sp>
      <p:sp>
        <p:nvSpPr>
          <p:cNvPr id="5" name="Footer Placeholder 4"/>
          <p:cNvSpPr>
            <a:spLocks noGrp="1"/>
          </p:cNvSpPr>
          <p:nvPr>
            <p:ph type="ftr" sz="quarter" idx="11"/>
          </p:nvPr>
        </p:nvSpPr>
        <p:spPr/>
        <p:txBody>
          <a:bodyPr/>
          <a:lstStyle/>
          <a:p>
            <a:endParaRPr lang="en-ZW" dirty="0"/>
          </a:p>
        </p:txBody>
      </p:sp>
      <p:sp>
        <p:nvSpPr>
          <p:cNvPr id="6" name="Slide Number Placeholder 5"/>
          <p:cNvSpPr>
            <a:spLocks noGrp="1"/>
          </p:cNvSpPr>
          <p:nvPr>
            <p:ph type="sldNum" sz="quarter" idx="12"/>
          </p:nvPr>
        </p:nvSpPr>
        <p:spPr/>
        <p:txBody>
          <a:bodyPr/>
          <a:lstStyle/>
          <a:p>
            <a:fld id="{59EA8E54-D331-4055-9F1E-0A7128AE8EE0}" type="slidenum">
              <a:rPr lang="en-ZW" smtClean="0"/>
              <a:t>‹#›</a:t>
            </a:fld>
            <a:endParaRPr lang="en-Z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4955DD2-F827-4F62-9CA7-82ECE8359A11}" type="datetimeFigureOut">
              <a:rPr lang="en-ZW" smtClean="0"/>
              <a:t>9/9/2016</a:t>
            </a:fld>
            <a:endParaRPr lang="en-ZW" dirty="0"/>
          </a:p>
        </p:txBody>
      </p:sp>
      <p:sp>
        <p:nvSpPr>
          <p:cNvPr id="9" name="Slide Number Placeholder 8"/>
          <p:cNvSpPr>
            <a:spLocks noGrp="1"/>
          </p:cNvSpPr>
          <p:nvPr>
            <p:ph type="sldNum" sz="quarter" idx="15"/>
          </p:nvPr>
        </p:nvSpPr>
        <p:spPr/>
        <p:txBody>
          <a:bodyPr rtlCol="0"/>
          <a:lstStyle/>
          <a:p>
            <a:fld id="{59EA8E54-D331-4055-9F1E-0A7128AE8EE0}" type="slidenum">
              <a:rPr lang="en-ZW" smtClean="0"/>
              <a:t>‹#›</a:t>
            </a:fld>
            <a:endParaRPr lang="en-ZW" dirty="0"/>
          </a:p>
        </p:txBody>
      </p:sp>
      <p:sp>
        <p:nvSpPr>
          <p:cNvPr id="10" name="Footer Placeholder 9"/>
          <p:cNvSpPr>
            <a:spLocks noGrp="1"/>
          </p:cNvSpPr>
          <p:nvPr>
            <p:ph type="ftr" sz="quarter" idx="16"/>
          </p:nvPr>
        </p:nvSpPr>
        <p:spPr/>
        <p:txBody>
          <a:bodyPr rtlCol="0"/>
          <a:lstStyle/>
          <a:p>
            <a:endParaRPr lang="en-Z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4955DD2-F827-4F62-9CA7-82ECE8359A11}" type="datetimeFigureOut">
              <a:rPr lang="en-ZW" smtClean="0"/>
              <a:t>9/9/2016</a:t>
            </a:fld>
            <a:endParaRPr lang="en-ZW"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ZW"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9EA8E54-D331-4055-9F1E-0A7128AE8EE0}" type="slidenum">
              <a:rPr lang="en-ZW" smtClean="0"/>
              <a:t>‹#›</a:t>
            </a:fld>
            <a:endParaRPr lang="en-ZW"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955DD2-F827-4F62-9CA7-82ECE8359A11}" type="datetimeFigureOut">
              <a:rPr lang="en-ZW" smtClean="0"/>
              <a:t>9/9/2016</a:t>
            </a:fld>
            <a:endParaRPr lang="en-ZW" dirty="0"/>
          </a:p>
        </p:txBody>
      </p:sp>
      <p:sp>
        <p:nvSpPr>
          <p:cNvPr id="6" name="Footer Placeholder 5"/>
          <p:cNvSpPr>
            <a:spLocks noGrp="1"/>
          </p:cNvSpPr>
          <p:nvPr>
            <p:ph type="ftr" sz="quarter" idx="11"/>
          </p:nvPr>
        </p:nvSpPr>
        <p:spPr/>
        <p:txBody>
          <a:bodyPr/>
          <a:lstStyle/>
          <a:p>
            <a:endParaRPr lang="en-ZW" dirty="0"/>
          </a:p>
        </p:txBody>
      </p:sp>
      <p:sp>
        <p:nvSpPr>
          <p:cNvPr id="7" name="Slide Number Placeholder 6"/>
          <p:cNvSpPr>
            <a:spLocks noGrp="1"/>
          </p:cNvSpPr>
          <p:nvPr>
            <p:ph type="sldNum" sz="quarter" idx="12"/>
          </p:nvPr>
        </p:nvSpPr>
        <p:spPr/>
        <p:txBody>
          <a:bodyPr/>
          <a:lstStyle/>
          <a:p>
            <a:fld id="{59EA8E54-D331-4055-9F1E-0A7128AE8EE0}" type="slidenum">
              <a:rPr lang="en-ZW" smtClean="0"/>
              <a:t>‹#›</a:t>
            </a:fld>
            <a:endParaRPr lang="en-ZW"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4955DD2-F827-4F62-9CA7-82ECE8359A11}" type="datetimeFigureOut">
              <a:rPr lang="en-ZW" smtClean="0"/>
              <a:t>9/9/2016</a:t>
            </a:fld>
            <a:endParaRPr lang="en-ZW" dirty="0"/>
          </a:p>
        </p:txBody>
      </p:sp>
      <p:sp>
        <p:nvSpPr>
          <p:cNvPr id="8" name="Footer Placeholder 7"/>
          <p:cNvSpPr>
            <a:spLocks noGrp="1"/>
          </p:cNvSpPr>
          <p:nvPr>
            <p:ph type="ftr" sz="quarter" idx="11"/>
          </p:nvPr>
        </p:nvSpPr>
        <p:spPr/>
        <p:txBody>
          <a:bodyPr/>
          <a:lstStyle/>
          <a:p>
            <a:endParaRPr lang="en-ZW" dirty="0"/>
          </a:p>
        </p:txBody>
      </p:sp>
      <p:sp>
        <p:nvSpPr>
          <p:cNvPr id="9" name="Slide Number Placeholder 8"/>
          <p:cNvSpPr>
            <a:spLocks noGrp="1"/>
          </p:cNvSpPr>
          <p:nvPr>
            <p:ph type="sldNum" sz="quarter" idx="12"/>
          </p:nvPr>
        </p:nvSpPr>
        <p:spPr/>
        <p:txBody>
          <a:bodyPr/>
          <a:lstStyle/>
          <a:p>
            <a:fld id="{59EA8E54-D331-4055-9F1E-0A7128AE8EE0}" type="slidenum">
              <a:rPr lang="en-ZW" smtClean="0"/>
              <a:t>‹#›</a:t>
            </a:fld>
            <a:endParaRPr lang="en-ZW"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4955DD2-F827-4F62-9CA7-82ECE8359A11}" type="datetimeFigureOut">
              <a:rPr lang="en-ZW" smtClean="0"/>
              <a:t>9/9/2016</a:t>
            </a:fld>
            <a:endParaRPr lang="en-ZW" dirty="0"/>
          </a:p>
        </p:txBody>
      </p:sp>
      <p:sp>
        <p:nvSpPr>
          <p:cNvPr id="7" name="Slide Number Placeholder 6"/>
          <p:cNvSpPr>
            <a:spLocks noGrp="1"/>
          </p:cNvSpPr>
          <p:nvPr>
            <p:ph type="sldNum" sz="quarter" idx="11"/>
          </p:nvPr>
        </p:nvSpPr>
        <p:spPr/>
        <p:txBody>
          <a:bodyPr rtlCol="0"/>
          <a:lstStyle/>
          <a:p>
            <a:fld id="{59EA8E54-D331-4055-9F1E-0A7128AE8EE0}" type="slidenum">
              <a:rPr lang="en-ZW" smtClean="0"/>
              <a:t>‹#›</a:t>
            </a:fld>
            <a:endParaRPr lang="en-ZW" dirty="0"/>
          </a:p>
        </p:txBody>
      </p:sp>
      <p:sp>
        <p:nvSpPr>
          <p:cNvPr id="8" name="Footer Placeholder 7"/>
          <p:cNvSpPr>
            <a:spLocks noGrp="1"/>
          </p:cNvSpPr>
          <p:nvPr>
            <p:ph type="ftr" sz="quarter" idx="12"/>
          </p:nvPr>
        </p:nvSpPr>
        <p:spPr/>
        <p:txBody>
          <a:bodyPr rtlCol="0"/>
          <a:lstStyle/>
          <a:p>
            <a:endParaRPr lang="en-ZW"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55DD2-F827-4F62-9CA7-82ECE8359A11}" type="datetimeFigureOut">
              <a:rPr lang="en-ZW" smtClean="0"/>
              <a:t>9/9/2016</a:t>
            </a:fld>
            <a:endParaRPr lang="en-ZW" dirty="0"/>
          </a:p>
        </p:txBody>
      </p:sp>
      <p:sp>
        <p:nvSpPr>
          <p:cNvPr id="3" name="Footer Placeholder 2"/>
          <p:cNvSpPr>
            <a:spLocks noGrp="1"/>
          </p:cNvSpPr>
          <p:nvPr>
            <p:ph type="ftr" sz="quarter" idx="11"/>
          </p:nvPr>
        </p:nvSpPr>
        <p:spPr/>
        <p:txBody>
          <a:bodyPr/>
          <a:lstStyle/>
          <a:p>
            <a:endParaRPr lang="en-ZW" dirty="0"/>
          </a:p>
        </p:txBody>
      </p:sp>
      <p:sp>
        <p:nvSpPr>
          <p:cNvPr id="4" name="Slide Number Placeholder 3"/>
          <p:cNvSpPr>
            <a:spLocks noGrp="1"/>
          </p:cNvSpPr>
          <p:nvPr>
            <p:ph type="sldNum" sz="quarter" idx="12"/>
          </p:nvPr>
        </p:nvSpPr>
        <p:spPr/>
        <p:txBody>
          <a:bodyPr/>
          <a:lstStyle/>
          <a:p>
            <a:fld id="{59EA8E54-D331-4055-9F1E-0A7128AE8EE0}" type="slidenum">
              <a:rPr lang="en-ZW" smtClean="0"/>
              <a:t>‹#›</a:t>
            </a:fld>
            <a:endParaRPr lang="en-ZW"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4955DD2-F827-4F62-9CA7-82ECE8359A11}" type="datetimeFigureOut">
              <a:rPr lang="en-ZW" smtClean="0"/>
              <a:t>9/9/2016</a:t>
            </a:fld>
            <a:endParaRPr lang="en-ZW" dirty="0"/>
          </a:p>
        </p:txBody>
      </p:sp>
      <p:sp>
        <p:nvSpPr>
          <p:cNvPr id="22" name="Slide Number Placeholder 21"/>
          <p:cNvSpPr>
            <a:spLocks noGrp="1"/>
          </p:cNvSpPr>
          <p:nvPr>
            <p:ph type="sldNum" sz="quarter" idx="15"/>
          </p:nvPr>
        </p:nvSpPr>
        <p:spPr/>
        <p:txBody>
          <a:bodyPr rtlCol="0"/>
          <a:lstStyle/>
          <a:p>
            <a:fld id="{59EA8E54-D331-4055-9F1E-0A7128AE8EE0}" type="slidenum">
              <a:rPr lang="en-ZW" smtClean="0"/>
              <a:t>‹#›</a:t>
            </a:fld>
            <a:endParaRPr lang="en-ZW" dirty="0"/>
          </a:p>
        </p:txBody>
      </p:sp>
      <p:sp>
        <p:nvSpPr>
          <p:cNvPr id="23" name="Footer Placeholder 22"/>
          <p:cNvSpPr>
            <a:spLocks noGrp="1"/>
          </p:cNvSpPr>
          <p:nvPr>
            <p:ph type="ftr" sz="quarter" idx="16"/>
          </p:nvPr>
        </p:nvSpPr>
        <p:spPr/>
        <p:txBody>
          <a:bodyPr rtlCol="0"/>
          <a:lstStyle/>
          <a:p>
            <a:endParaRPr lang="en-ZW"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955DD2-F827-4F62-9CA7-82ECE8359A11}" type="datetimeFigureOut">
              <a:rPr lang="en-ZW" smtClean="0"/>
              <a:t>9/9/2016</a:t>
            </a:fld>
            <a:endParaRPr lang="en-ZW" dirty="0"/>
          </a:p>
        </p:txBody>
      </p:sp>
      <p:sp>
        <p:nvSpPr>
          <p:cNvPr id="18" name="Slide Number Placeholder 17"/>
          <p:cNvSpPr>
            <a:spLocks noGrp="1"/>
          </p:cNvSpPr>
          <p:nvPr>
            <p:ph type="sldNum" sz="quarter" idx="11"/>
          </p:nvPr>
        </p:nvSpPr>
        <p:spPr/>
        <p:txBody>
          <a:bodyPr rtlCol="0"/>
          <a:lstStyle/>
          <a:p>
            <a:fld id="{59EA8E54-D331-4055-9F1E-0A7128AE8EE0}" type="slidenum">
              <a:rPr lang="en-ZW" smtClean="0"/>
              <a:t>‹#›</a:t>
            </a:fld>
            <a:endParaRPr lang="en-ZW" dirty="0"/>
          </a:p>
        </p:txBody>
      </p:sp>
      <p:sp>
        <p:nvSpPr>
          <p:cNvPr id="21" name="Footer Placeholder 20"/>
          <p:cNvSpPr>
            <a:spLocks noGrp="1"/>
          </p:cNvSpPr>
          <p:nvPr>
            <p:ph type="ftr" sz="quarter" idx="12"/>
          </p:nvPr>
        </p:nvSpPr>
        <p:spPr/>
        <p:txBody>
          <a:bodyPr rtlCol="0"/>
          <a:lstStyle/>
          <a:p>
            <a:endParaRPr lang="en-ZW"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955DD2-F827-4F62-9CA7-82ECE8359A11}" type="datetimeFigureOut">
              <a:rPr lang="en-ZW" smtClean="0"/>
              <a:t>9/9/2016</a:t>
            </a:fld>
            <a:endParaRPr lang="en-ZW"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ZW"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EA8E54-D331-4055-9F1E-0A7128AE8EE0}" type="slidenum">
              <a:rPr lang="en-ZW" smtClean="0"/>
              <a:t>‹#›</a:t>
            </a:fld>
            <a:endParaRPr lang="en-ZW"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838200"/>
            <a:ext cx="7772400" cy="1470025"/>
          </a:xfrm>
        </p:spPr>
        <p:txBody>
          <a:bodyPr>
            <a:normAutofit/>
          </a:bodyPr>
          <a:lstStyle/>
          <a:p>
            <a:r>
              <a:rPr lang="en-ZW" dirty="0" smtClean="0"/>
              <a:t>Working with Key Populations- Zimbabwe Global Fund Programme</a:t>
            </a:r>
            <a:endParaRPr lang="en-ZW" dirty="0"/>
          </a:p>
        </p:txBody>
      </p:sp>
      <p:sp>
        <p:nvSpPr>
          <p:cNvPr id="3" name="Subtitle 2"/>
          <p:cNvSpPr>
            <a:spLocks noGrp="1"/>
          </p:cNvSpPr>
          <p:nvPr>
            <p:ph type="subTitle" idx="1"/>
          </p:nvPr>
        </p:nvSpPr>
        <p:spPr>
          <a:xfrm>
            <a:off x="2057400" y="5003322"/>
            <a:ext cx="6934200" cy="1371600"/>
          </a:xfrm>
        </p:spPr>
        <p:txBody>
          <a:bodyPr>
            <a:normAutofit/>
          </a:bodyPr>
          <a:lstStyle/>
          <a:p>
            <a:pPr algn="just"/>
            <a:r>
              <a:rPr lang="en-ZW" sz="2000" dirty="0" smtClean="0"/>
              <a:t>Presented by: Sifiso Ndlovu</a:t>
            </a:r>
          </a:p>
          <a:p>
            <a:r>
              <a:rPr lang="en-ZW" dirty="0" smtClean="0"/>
              <a:t>Behaviour Change Programme Coordinator</a:t>
            </a:r>
          </a:p>
          <a:p>
            <a:endParaRPr lang="en-ZW" dirty="0"/>
          </a:p>
        </p:txBody>
      </p:sp>
    </p:spTree>
    <p:extLst>
      <p:ext uri="{BB962C8B-B14F-4D97-AF65-F5344CB8AC3E}">
        <p14:creationId xmlns:p14="http://schemas.microsoft.com/office/powerpoint/2010/main" val="1875973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868362"/>
          </a:xfrm>
        </p:spPr>
        <p:txBody>
          <a:bodyPr>
            <a:normAutofit/>
          </a:bodyPr>
          <a:lstStyle/>
          <a:p>
            <a:r>
              <a:rPr lang="en-ZW" sz="3200" dirty="0" smtClean="0"/>
              <a:t>World Vision strives to ensure Members:</a:t>
            </a:r>
            <a:endParaRPr lang="en-ZW" sz="3200" dirty="0"/>
          </a:p>
        </p:txBody>
      </p:sp>
      <p:sp>
        <p:nvSpPr>
          <p:cNvPr id="3" name="Content Placeholder 2"/>
          <p:cNvSpPr>
            <a:spLocks noGrp="1"/>
          </p:cNvSpPr>
          <p:nvPr>
            <p:ph sz="quarter" idx="1"/>
          </p:nvPr>
        </p:nvSpPr>
        <p:spPr/>
        <p:txBody>
          <a:bodyPr>
            <a:normAutofit/>
          </a:bodyPr>
          <a:lstStyle/>
          <a:p>
            <a:r>
              <a:rPr lang="en-ZW" dirty="0" smtClean="0"/>
              <a:t>Are aware </a:t>
            </a:r>
            <a:r>
              <a:rPr lang="en-ZW" dirty="0"/>
              <a:t>of their individual and collective vulnerability and are motivated to act.</a:t>
            </a:r>
          </a:p>
          <a:p>
            <a:r>
              <a:rPr lang="en-ZW" dirty="0" smtClean="0"/>
              <a:t>Have practical </a:t>
            </a:r>
            <a:r>
              <a:rPr lang="en-ZW" dirty="0"/>
              <a:t>knowledge of options to reduce their vulnerability.</a:t>
            </a:r>
          </a:p>
          <a:p>
            <a:r>
              <a:rPr lang="en-ZW" dirty="0" smtClean="0"/>
              <a:t>Take action </a:t>
            </a:r>
            <a:r>
              <a:rPr lang="en-ZW" dirty="0"/>
              <a:t>within their capability, applying their own strengths and investing their own resources (i.e. money, labour, materials, etc.)</a:t>
            </a:r>
          </a:p>
          <a:p>
            <a:r>
              <a:rPr lang="en-ZW" dirty="0" smtClean="0"/>
              <a:t>Participate in </a:t>
            </a:r>
            <a:r>
              <a:rPr lang="en-ZW" dirty="0"/>
              <a:t>decision-making on what actions to take, evaluate the results, and take responsibility for success and failure.</a:t>
            </a:r>
          </a:p>
        </p:txBody>
      </p:sp>
    </p:spTree>
    <p:extLst>
      <p:ext uri="{BB962C8B-B14F-4D97-AF65-F5344CB8AC3E}">
        <p14:creationId xmlns:p14="http://schemas.microsoft.com/office/powerpoint/2010/main" val="4178202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ZW" dirty="0" smtClean="0"/>
              <a:t>how World Vision Zimbabwe Interacts with Sex Workers :</a:t>
            </a:r>
            <a:endParaRPr lang="en-ZW" dirty="0"/>
          </a:p>
        </p:txBody>
      </p:sp>
      <p:sp>
        <p:nvSpPr>
          <p:cNvPr id="3" name="Content Placeholder 2"/>
          <p:cNvSpPr>
            <a:spLocks noGrp="1"/>
          </p:cNvSpPr>
          <p:nvPr>
            <p:ph sz="quarter" idx="1"/>
          </p:nvPr>
        </p:nvSpPr>
        <p:spPr/>
        <p:txBody>
          <a:bodyPr>
            <a:normAutofit/>
          </a:bodyPr>
          <a:lstStyle/>
          <a:p>
            <a:r>
              <a:rPr lang="en-ZW" dirty="0" smtClean="0"/>
              <a:t>Ensures </a:t>
            </a:r>
            <a:r>
              <a:rPr lang="en-ZW" dirty="0"/>
              <a:t>active participation by </a:t>
            </a:r>
            <a:r>
              <a:rPr lang="en-ZW" dirty="0" smtClean="0"/>
              <a:t>this target group as </a:t>
            </a:r>
            <a:r>
              <a:rPr lang="en-ZW" dirty="0"/>
              <a:t>possible</a:t>
            </a:r>
          </a:p>
          <a:p>
            <a:r>
              <a:rPr lang="en-ZW" dirty="0" smtClean="0"/>
              <a:t>Facilitate </a:t>
            </a:r>
            <a:r>
              <a:rPr lang="en-ZW" dirty="0"/>
              <a:t>for equal partnership and mutual respect </a:t>
            </a:r>
            <a:r>
              <a:rPr lang="en-ZW" dirty="0" smtClean="0"/>
              <a:t>within the society</a:t>
            </a:r>
            <a:endParaRPr lang="en-ZW" dirty="0"/>
          </a:p>
          <a:p>
            <a:r>
              <a:rPr lang="en-ZW" dirty="0" smtClean="0"/>
              <a:t>Build </a:t>
            </a:r>
            <a:r>
              <a:rPr lang="en-ZW" dirty="0"/>
              <a:t>capacity </a:t>
            </a:r>
            <a:r>
              <a:rPr lang="en-ZW" dirty="0" smtClean="0"/>
              <a:t>on sexual and reproductive health issues</a:t>
            </a:r>
            <a:endParaRPr lang="en-ZW" dirty="0"/>
          </a:p>
          <a:p>
            <a:r>
              <a:rPr lang="en-ZW" dirty="0" smtClean="0"/>
              <a:t>Build </a:t>
            </a:r>
            <a:r>
              <a:rPr lang="en-ZW" dirty="0"/>
              <a:t>on the realities of </a:t>
            </a:r>
            <a:r>
              <a:rPr lang="en-ZW" dirty="0" smtClean="0"/>
              <a:t>living with HIV </a:t>
            </a:r>
            <a:r>
              <a:rPr lang="en-ZW" dirty="0"/>
              <a:t>and AIDS while maintaining hope based </a:t>
            </a:r>
            <a:r>
              <a:rPr lang="en-ZW" dirty="0" smtClean="0"/>
              <a:t>on community </a:t>
            </a:r>
            <a:r>
              <a:rPr lang="en-ZW" dirty="0"/>
              <a:t>collective action</a:t>
            </a:r>
          </a:p>
          <a:p>
            <a:r>
              <a:rPr lang="en-ZW" dirty="0" smtClean="0"/>
              <a:t>Meaningfully involve sex workers as agents of change</a:t>
            </a:r>
            <a:endParaRPr lang="en-ZW" dirty="0"/>
          </a:p>
        </p:txBody>
      </p:sp>
    </p:spTree>
    <p:extLst>
      <p:ext uri="{BB962C8B-B14F-4D97-AF65-F5344CB8AC3E}">
        <p14:creationId xmlns:p14="http://schemas.microsoft.com/office/powerpoint/2010/main" val="2039069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341438"/>
          </a:xfrm>
        </p:spPr>
        <p:txBody>
          <a:bodyPr>
            <a:normAutofit/>
          </a:bodyPr>
          <a:lstStyle/>
          <a:p>
            <a:r>
              <a:rPr lang="en-ZW" dirty="0" smtClean="0"/>
              <a:t>support group women are referred for:</a:t>
            </a:r>
            <a:br>
              <a:rPr lang="en-ZW" dirty="0" smtClean="0"/>
            </a:br>
            <a:endParaRPr lang="en-ZW" dirty="0"/>
          </a:p>
        </p:txBody>
      </p:sp>
      <p:sp>
        <p:nvSpPr>
          <p:cNvPr id="3" name="Content Placeholder 2"/>
          <p:cNvSpPr>
            <a:spLocks noGrp="1"/>
          </p:cNvSpPr>
          <p:nvPr>
            <p:ph sz="quarter" idx="1"/>
          </p:nvPr>
        </p:nvSpPr>
        <p:spPr>
          <a:xfrm>
            <a:off x="457200" y="1295400"/>
            <a:ext cx="7467600" cy="5178552"/>
          </a:xfrm>
        </p:spPr>
        <p:txBody>
          <a:bodyPr>
            <a:normAutofit fontScale="85000" lnSpcReduction="20000"/>
          </a:bodyPr>
          <a:lstStyle/>
          <a:p>
            <a:r>
              <a:rPr lang="en-ZW" dirty="0" smtClean="0"/>
              <a:t>Free condoms and contraception</a:t>
            </a:r>
          </a:p>
          <a:p>
            <a:endParaRPr lang="en-ZW" dirty="0" smtClean="0"/>
          </a:p>
          <a:p>
            <a:r>
              <a:rPr lang="en-ZW" dirty="0" smtClean="0"/>
              <a:t>HIV testing and counselling</a:t>
            </a:r>
          </a:p>
          <a:p>
            <a:endParaRPr lang="en-ZW" dirty="0" smtClean="0"/>
          </a:p>
          <a:p>
            <a:r>
              <a:rPr lang="en-ZW" dirty="0" smtClean="0"/>
              <a:t>Anti retroviral Therapy</a:t>
            </a:r>
          </a:p>
          <a:p>
            <a:endParaRPr lang="en-ZW" dirty="0" smtClean="0"/>
          </a:p>
          <a:p>
            <a:r>
              <a:rPr lang="en-ZW" dirty="0" smtClean="0"/>
              <a:t>Syndromic management of STIS</a:t>
            </a:r>
          </a:p>
          <a:p>
            <a:endParaRPr lang="en-ZW" dirty="0" smtClean="0"/>
          </a:p>
          <a:p>
            <a:r>
              <a:rPr lang="en-ZW" dirty="0" smtClean="0"/>
              <a:t>Safer sex counselling</a:t>
            </a:r>
          </a:p>
          <a:p>
            <a:endParaRPr lang="en-ZW" dirty="0" smtClean="0"/>
          </a:p>
          <a:p>
            <a:r>
              <a:rPr lang="en-ZW" dirty="0" smtClean="0"/>
              <a:t>Contraception</a:t>
            </a:r>
          </a:p>
          <a:p>
            <a:endParaRPr lang="en-ZW" dirty="0" smtClean="0"/>
          </a:p>
          <a:p>
            <a:r>
              <a:rPr lang="en-ZW" dirty="0" smtClean="0"/>
              <a:t>Legal advice</a:t>
            </a:r>
          </a:p>
          <a:p>
            <a:endParaRPr lang="en-ZW" dirty="0" smtClean="0"/>
          </a:p>
          <a:p>
            <a:r>
              <a:rPr lang="en-ZW" dirty="0" smtClean="0"/>
              <a:t>Support from peer educators</a:t>
            </a:r>
          </a:p>
          <a:p>
            <a:endParaRPr lang="en-ZW" dirty="0" smtClean="0"/>
          </a:p>
          <a:p>
            <a:pPr marL="0" indent="0">
              <a:buNone/>
            </a:pPr>
            <a:endParaRPr lang="en-ZW" dirty="0"/>
          </a:p>
        </p:txBody>
      </p:sp>
    </p:spTree>
    <p:extLst>
      <p:ext uri="{BB962C8B-B14F-4D97-AF65-F5344CB8AC3E}">
        <p14:creationId xmlns:p14="http://schemas.microsoft.com/office/powerpoint/2010/main" val="9502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884238"/>
          </a:xfrm>
        </p:spPr>
        <p:txBody>
          <a:bodyPr/>
          <a:lstStyle/>
          <a:p>
            <a:r>
              <a:rPr lang="en-ZW" dirty="0" smtClean="0"/>
              <a:t>Change noted so far</a:t>
            </a:r>
            <a:endParaRPr lang="en-ZW" dirty="0"/>
          </a:p>
        </p:txBody>
      </p:sp>
      <p:sp>
        <p:nvSpPr>
          <p:cNvPr id="3" name="Content Placeholder 2"/>
          <p:cNvSpPr>
            <a:spLocks noGrp="1"/>
          </p:cNvSpPr>
          <p:nvPr>
            <p:ph sz="quarter" idx="1"/>
          </p:nvPr>
        </p:nvSpPr>
        <p:spPr>
          <a:xfrm>
            <a:off x="-16397" y="1828800"/>
            <a:ext cx="8763000" cy="3810000"/>
          </a:xfrm>
        </p:spPr>
        <p:txBody>
          <a:bodyPr>
            <a:normAutofit/>
          </a:bodyPr>
          <a:lstStyle/>
          <a:p>
            <a:r>
              <a:rPr lang="en-ZW" dirty="0" smtClean="0"/>
              <a:t>Members have received cervical cancer screening </a:t>
            </a:r>
          </a:p>
          <a:p>
            <a:r>
              <a:rPr lang="en-ZW" dirty="0" smtClean="0"/>
              <a:t>Reports on the adoption of condom use for safe sex</a:t>
            </a:r>
            <a:endParaRPr lang="en-ZW" dirty="0" smtClean="0">
              <a:solidFill>
                <a:srgbClr val="FF0000"/>
              </a:solidFill>
            </a:endParaRPr>
          </a:p>
          <a:p>
            <a:r>
              <a:rPr lang="en-ZW" dirty="0" smtClean="0"/>
              <a:t>Participated in PMTCT </a:t>
            </a:r>
          </a:p>
          <a:p>
            <a:r>
              <a:rPr lang="en-ZW" dirty="0" smtClean="0"/>
              <a:t>Report issues to do with Gender </a:t>
            </a:r>
            <a:r>
              <a:rPr lang="en-ZW" dirty="0"/>
              <a:t>B</a:t>
            </a:r>
            <a:r>
              <a:rPr lang="en-ZW" dirty="0" smtClean="0"/>
              <a:t>ased Violence</a:t>
            </a:r>
          </a:p>
          <a:p>
            <a:r>
              <a:rPr lang="en-ZW" dirty="0" smtClean="0"/>
              <a:t>Access SRH services from referral centres such as:</a:t>
            </a:r>
          </a:p>
          <a:p>
            <a:pPr lvl="1"/>
            <a:r>
              <a:rPr lang="en-ZW" dirty="0" smtClean="0"/>
              <a:t> CeSHHAR, </a:t>
            </a:r>
          </a:p>
          <a:p>
            <a:pPr lvl="1"/>
            <a:r>
              <a:rPr lang="en-ZW" dirty="0" smtClean="0"/>
              <a:t>PSI, and </a:t>
            </a:r>
          </a:p>
          <a:p>
            <a:pPr lvl="1"/>
            <a:r>
              <a:rPr lang="en-ZW" dirty="0" smtClean="0"/>
              <a:t>Other public health service providers</a:t>
            </a:r>
          </a:p>
        </p:txBody>
      </p:sp>
    </p:spTree>
    <p:extLst>
      <p:ext uri="{BB962C8B-B14F-4D97-AF65-F5344CB8AC3E}">
        <p14:creationId xmlns:p14="http://schemas.microsoft.com/office/powerpoint/2010/main" val="2694681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457200" y="1752600"/>
            <a:ext cx="3657600" cy="3886200"/>
          </a:xfrm>
        </p:spPr>
        <p:txBody>
          <a:bodyPr>
            <a:noAutofit/>
          </a:bodyPr>
          <a:lstStyle/>
          <a:p>
            <a:r>
              <a:rPr lang="en-ZW" sz="1800" dirty="0" smtClean="0"/>
              <a:t>The sex work programme needs to go with incentives to keep this group motivated to attend meetings.</a:t>
            </a:r>
          </a:p>
          <a:p>
            <a:r>
              <a:rPr lang="en-ZW" sz="1800" dirty="0" smtClean="0"/>
              <a:t>There is need for peer educator incentives in line with other community volunteers</a:t>
            </a:r>
          </a:p>
          <a:p>
            <a:r>
              <a:rPr lang="en-ZW" sz="1800" dirty="0" smtClean="0"/>
              <a:t>Continuous training of peer educators is important if mobility challenges are to be contained.</a:t>
            </a:r>
          </a:p>
          <a:p>
            <a:r>
              <a:rPr lang="en-ZW" sz="1800" dirty="0" smtClean="0"/>
              <a:t>How to uphold the </a:t>
            </a:r>
            <a:r>
              <a:rPr lang="en-ZW" sz="1800" dirty="0"/>
              <a:t>rights and dignity of these women as mothers in promoting the uptake of Maternal and Child Health services</a:t>
            </a:r>
          </a:p>
          <a:p>
            <a:endParaRPr lang="en-ZW" sz="1800" dirty="0"/>
          </a:p>
        </p:txBody>
      </p:sp>
      <p:sp>
        <p:nvSpPr>
          <p:cNvPr id="4" name="Content Placeholder 3"/>
          <p:cNvSpPr>
            <a:spLocks noGrp="1"/>
          </p:cNvSpPr>
          <p:nvPr>
            <p:ph sz="quarter" idx="4"/>
          </p:nvPr>
        </p:nvSpPr>
        <p:spPr>
          <a:xfrm>
            <a:off x="4343400" y="1828800"/>
            <a:ext cx="3657600" cy="3886200"/>
          </a:xfrm>
        </p:spPr>
        <p:txBody>
          <a:bodyPr>
            <a:normAutofit/>
          </a:bodyPr>
          <a:lstStyle/>
          <a:p>
            <a:r>
              <a:rPr lang="en-ZW" sz="2000" dirty="0"/>
              <a:t>By and large, the support group model has proven to work as health education platform  and sex workers have reported to have benefited immensely from information shared.</a:t>
            </a:r>
          </a:p>
          <a:p>
            <a:endParaRPr lang="en-GB" sz="2000" dirty="0"/>
          </a:p>
        </p:txBody>
      </p:sp>
      <p:sp>
        <p:nvSpPr>
          <p:cNvPr id="5" name="Text Placeholder 4"/>
          <p:cNvSpPr>
            <a:spLocks noGrp="1"/>
          </p:cNvSpPr>
          <p:nvPr>
            <p:ph type="body" sz="quarter" idx="1"/>
          </p:nvPr>
        </p:nvSpPr>
        <p:spPr>
          <a:xfrm>
            <a:off x="457200" y="533400"/>
            <a:ext cx="3810000" cy="914400"/>
          </a:xfrm>
        </p:spPr>
        <p:txBody>
          <a:bodyPr/>
          <a:lstStyle/>
          <a:p>
            <a:r>
              <a:rPr lang="en-US" sz="2800" dirty="0" smtClean="0"/>
              <a:t>Key Learnings</a:t>
            </a:r>
            <a:endParaRPr lang="en-GB" sz="2800" dirty="0"/>
          </a:p>
        </p:txBody>
      </p:sp>
      <p:sp>
        <p:nvSpPr>
          <p:cNvPr id="6" name="Text Placeholder 5"/>
          <p:cNvSpPr>
            <a:spLocks noGrp="1"/>
          </p:cNvSpPr>
          <p:nvPr>
            <p:ph type="body" sz="quarter" idx="3"/>
          </p:nvPr>
        </p:nvSpPr>
        <p:spPr>
          <a:xfrm>
            <a:off x="4572000" y="533400"/>
            <a:ext cx="3810000" cy="914400"/>
          </a:xfrm>
        </p:spPr>
        <p:txBody>
          <a:bodyPr/>
          <a:lstStyle/>
          <a:p>
            <a:r>
              <a:rPr lang="en-US" sz="2800" dirty="0" smtClean="0"/>
              <a:t>Conclusions</a:t>
            </a:r>
            <a:endParaRPr lang="en-GB" sz="2800" dirty="0"/>
          </a:p>
        </p:txBody>
      </p:sp>
    </p:spTree>
    <p:extLst>
      <p:ext uri="{BB962C8B-B14F-4D97-AF65-F5344CB8AC3E}">
        <p14:creationId xmlns:p14="http://schemas.microsoft.com/office/powerpoint/2010/main" val="513977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7709"/>
            <a:ext cx="7772400" cy="734291"/>
          </a:xfrm>
        </p:spPr>
        <p:txBody>
          <a:bodyPr>
            <a:normAutofit/>
          </a:bodyPr>
          <a:lstStyle/>
          <a:p>
            <a:r>
              <a:rPr lang="en-ZW" dirty="0" smtClean="0"/>
              <a:t>HIV in Zimbabwe</a:t>
            </a:r>
            <a:endParaRPr lang="en-ZW"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447800"/>
            <a:ext cx="89154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8134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Key affected Populations</a:t>
            </a:r>
            <a:endParaRPr lang="en-ZW" dirty="0"/>
          </a:p>
        </p:txBody>
      </p:sp>
      <p:sp>
        <p:nvSpPr>
          <p:cNvPr id="3" name="Content Placeholder 2"/>
          <p:cNvSpPr>
            <a:spLocks noGrp="1"/>
          </p:cNvSpPr>
          <p:nvPr>
            <p:ph sz="quarter" idx="1"/>
          </p:nvPr>
        </p:nvSpPr>
        <p:spPr/>
        <p:txBody>
          <a:bodyPr/>
          <a:lstStyle/>
          <a:p>
            <a:pPr algn="just"/>
            <a:r>
              <a:rPr lang="en-ZW" sz="2400" dirty="0" smtClean="0"/>
              <a:t>The Zimbabwean HIV epidemic is largely driven by unprotected heterosexual sex. </a:t>
            </a:r>
          </a:p>
          <a:p>
            <a:pPr marL="0" indent="0" algn="just">
              <a:buNone/>
            </a:pPr>
            <a:endParaRPr lang="en-ZW" sz="2400" dirty="0" smtClean="0"/>
          </a:p>
          <a:p>
            <a:pPr algn="just"/>
            <a:r>
              <a:rPr lang="en-ZW" dirty="0" smtClean="0"/>
              <a:t>T</a:t>
            </a:r>
            <a:r>
              <a:rPr lang="en-ZW" sz="2400" dirty="0" smtClean="0"/>
              <a:t>here are now growing epidemics among key populations who are at higher risk of HIV. </a:t>
            </a:r>
          </a:p>
          <a:p>
            <a:pPr marL="0" indent="0" algn="just">
              <a:buNone/>
            </a:pPr>
            <a:endParaRPr lang="en-ZW" sz="2400" dirty="0" smtClean="0"/>
          </a:p>
          <a:p>
            <a:pPr algn="just"/>
            <a:r>
              <a:rPr lang="en-ZW" sz="2400" dirty="0" smtClean="0"/>
              <a:t>National data on these populations is sparse, with data collection and reporting not featuring in national documents.</a:t>
            </a:r>
          </a:p>
          <a:p>
            <a:endParaRPr lang="en-ZW" dirty="0"/>
          </a:p>
        </p:txBody>
      </p:sp>
    </p:spTree>
    <p:extLst>
      <p:ext uri="{BB962C8B-B14F-4D97-AF65-F5344CB8AC3E}">
        <p14:creationId xmlns:p14="http://schemas.microsoft.com/office/powerpoint/2010/main" val="4095699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702013"/>
          </a:xfrm>
        </p:spPr>
        <p:txBody>
          <a:bodyPr/>
          <a:lstStyle/>
          <a:p>
            <a:r>
              <a:rPr lang="en-ZW" dirty="0" smtClean="0"/>
              <a:t>Sex Work in Zimbabwe</a:t>
            </a:r>
            <a:endParaRPr lang="en-ZW" dirty="0"/>
          </a:p>
        </p:txBody>
      </p:sp>
      <p:sp>
        <p:nvSpPr>
          <p:cNvPr id="3" name="Content Placeholder 2"/>
          <p:cNvSpPr>
            <a:spLocks noGrp="1"/>
          </p:cNvSpPr>
          <p:nvPr>
            <p:ph sz="quarter" idx="1"/>
          </p:nvPr>
        </p:nvSpPr>
        <p:spPr>
          <a:xfrm>
            <a:off x="228600" y="3733800"/>
            <a:ext cx="5257800" cy="2971800"/>
          </a:xfrm>
        </p:spPr>
        <p:txBody>
          <a:bodyPr>
            <a:normAutofit/>
          </a:bodyPr>
          <a:lstStyle/>
          <a:p>
            <a:pPr algn="just"/>
            <a:r>
              <a:rPr lang="en-ZW" sz="1800" dirty="0" smtClean="0"/>
              <a:t>HIV prevalence between 50% and 70% in Victoria Falls, Hwange and </a:t>
            </a:r>
            <a:r>
              <a:rPr lang="en-ZW" sz="1800" dirty="0" err="1" smtClean="0"/>
              <a:t>Mutare</a:t>
            </a:r>
            <a:r>
              <a:rPr lang="en-ZW" sz="1800" dirty="0" smtClean="0"/>
              <a:t>. </a:t>
            </a:r>
          </a:p>
          <a:p>
            <a:pPr algn="just"/>
            <a:r>
              <a:rPr lang="en-ZW" sz="1800" dirty="0" smtClean="0"/>
              <a:t>Sex </a:t>
            </a:r>
            <a:r>
              <a:rPr lang="en-ZW" sz="1800" dirty="0"/>
              <a:t>work is </a:t>
            </a:r>
            <a:r>
              <a:rPr lang="en-ZW" sz="1800" dirty="0" smtClean="0"/>
              <a:t>illegal, police use power </a:t>
            </a:r>
            <a:r>
              <a:rPr lang="en-ZW" sz="1800" dirty="0"/>
              <a:t>to intimidate, arrest and harass sex </a:t>
            </a:r>
            <a:r>
              <a:rPr lang="en-ZW" sz="1800" dirty="0" smtClean="0"/>
              <a:t>workers, and possession </a:t>
            </a:r>
            <a:r>
              <a:rPr lang="en-ZW" sz="1800" dirty="0"/>
              <a:t>of condoms is used as proof of sex work, </a:t>
            </a:r>
            <a:endParaRPr lang="en-ZW" sz="1800" dirty="0" smtClean="0"/>
          </a:p>
          <a:p>
            <a:pPr algn="just"/>
            <a:r>
              <a:rPr lang="en-ZW" sz="1800" dirty="0" smtClean="0"/>
              <a:t>Confiscation of condoms </a:t>
            </a:r>
            <a:r>
              <a:rPr lang="en-ZW" sz="1800" dirty="0"/>
              <a:t>hampers sex workers' ability to negotiate condom use with </a:t>
            </a:r>
            <a:r>
              <a:rPr lang="en-ZW" sz="1800" dirty="0" smtClean="0"/>
              <a:t>clients</a:t>
            </a:r>
            <a:r>
              <a:rPr lang="en-ZW" sz="1800" dirty="0"/>
              <a:t> </a:t>
            </a:r>
            <a:r>
              <a:rPr lang="en-ZW" sz="1800" dirty="0" smtClean="0"/>
              <a:t>and heightens </a:t>
            </a:r>
            <a:r>
              <a:rPr lang="en-ZW" sz="1800" dirty="0"/>
              <a:t>their risk of HIV.</a:t>
            </a:r>
          </a:p>
          <a:p>
            <a:pPr marL="0" indent="0" algn="just">
              <a:buNone/>
            </a:pPr>
            <a:endParaRPr lang="en-ZW" sz="1800" dirty="0" smtClean="0"/>
          </a:p>
        </p:txBody>
      </p:sp>
      <p:sp>
        <p:nvSpPr>
          <p:cNvPr id="8" name="Content Placeholder 7"/>
          <p:cNvSpPr>
            <a:spLocks noGrp="1"/>
          </p:cNvSpPr>
          <p:nvPr>
            <p:ph sz="quarter" idx="2"/>
          </p:nvPr>
        </p:nvSpPr>
        <p:spPr>
          <a:xfrm>
            <a:off x="5562600" y="762000"/>
            <a:ext cx="3048000" cy="4953000"/>
          </a:xfrm>
        </p:spPr>
        <p:txBody>
          <a:bodyPr>
            <a:noAutofit/>
          </a:bodyPr>
          <a:lstStyle/>
          <a:p>
            <a:pPr algn="just"/>
            <a:endParaRPr lang="en-ZW" sz="1800" dirty="0"/>
          </a:p>
          <a:p>
            <a:pPr algn="just"/>
            <a:r>
              <a:rPr lang="en-ZW" sz="1800" dirty="0"/>
              <a:t>Sex </a:t>
            </a:r>
            <a:r>
              <a:rPr lang="en-ZW" sz="1800" dirty="0" smtClean="0"/>
              <a:t>workers and organisations </a:t>
            </a:r>
            <a:r>
              <a:rPr lang="en-ZW" sz="1800" dirty="0"/>
              <a:t>representing </a:t>
            </a:r>
            <a:r>
              <a:rPr lang="en-ZW" sz="1800" dirty="0" smtClean="0"/>
              <a:t>them </a:t>
            </a:r>
            <a:r>
              <a:rPr lang="en-ZW" sz="1800" dirty="0"/>
              <a:t>are not involved in the Zimbabwean response to </a:t>
            </a:r>
            <a:r>
              <a:rPr lang="en-ZW" sz="1800" dirty="0" smtClean="0"/>
              <a:t>HIV. This marginalises </a:t>
            </a:r>
            <a:r>
              <a:rPr lang="en-ZW" sz="1800" dirty="0"/>
              <a:t>them and </a:t>
            </a:r>
            <a:r>
              <a:rPr lang="en-ZW" sz="1800" dirty="0" smtClean="0"/>
              <a:t>prevents them from </a:t>
            </a:r>
            <a:r>
              <a:rPr lang="en-ZW" sz="1800" dirty="0"/>
              <a:t>accessing services. </a:t>
            </a:r>
            <a:endParaRPr lang="en-ZW" sz="1800" dirty="0" smtClean="0"/>
          </a:p>
          <a:p>
            <a:pPr algn="just"/>
            <a:r>
              <a:rPr lang="en-ZW" sz="1800" dirty="0" smtClean="0"/>
              <a:t>Including </a:t>
            </a:r>
            <a:r>
              <a:rPr lang="en-ZW" sz="1800" dirty="0"/>
              <a:t>this group in HIV prevention initiatives would have a much greater outcome on the health of sex workers and the population as a whole.</a:t>
            </a:r>
          </a:p>
          <a:p>
            <a:pPr algn="just"/>
            <a:endParaRPr lang="en-GB" sz="1800" dirty="0"/>
          </a:p>
        </p:txBody>
      </p:sp>
      <p:graphicFrame>
        <p:nvGraphicFramePr>
          <p:cNvPr id="9" name="Chart 8"/>
          <p:cNvGraphicFramePr/>
          <p:nvPr>
            <p:extLst>
              <p:ext uri="{D42A27DB-BD31-4B8C-83A1-F6EECF244321}">
                <p14:modId xmlns:p14="http://schemas.microsoft.com/office/powerpoint/2010/main" val="2456814517"/>
              </p:ext>
            </p:extLst>
          </p:nvPr>
        </p:nvGraphicFramePr>
        <p:xfrm>
          <a:off x="0" y="990600"/>
          <a:ext cx="53340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extLst>
              <p:ext uri="{D42A27DB-BD31-4B8C-83A1-F6EECF244321}">
                <p14:modId xmlns:p14="http://schemas.microsoft.com/office/powerpoint/2010/main" val="909820333"/>
              </p:ext>
            </p:extLst>
          </p:nvPr>
        </p:nvGraphicFramePr>
        <p:xfrm>
          <a:off x="-838200" y="1295400"/>
          <a:ext cx="3810000" cy="2133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p:nvPr>
            <p:extLst>
              <p:ext uri="{D42A27DB-BD31-4B8C-83A1-F6EECF244321}">
                <p14:modId xmlns:p14="http://schemas.microsoft.com/office/powerpoint/2010/main" val="3584327913"/>
              </p:ext>
            </p:extLst>
          </p:nvPr>
        </p:nvGraphicFramePr>
        <p:xfrm>
          <a:off x="1905000" y="1371600"/>
          <a:ext cx="4876800" cy="2133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3175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Women and HIV in Zimbabwe</a:t>
            </a:r>
            <a:endParaRPr lang="en-ZW" dirty="0"/>
          </a:p>
        </p:txBody>
      </p:sp>
      <p:sp>
        <p:nvSpPr>
          <p:cNvPr id="3" name="Content Placeholder 2"/>
          <p:cNvSpPr>
            <a:spLocks noGrp="1"/>
          </p:cNvSpPr>
          <p:nvPr>
            <p:ph sz="quarter" idx="1"/>
          </p:nvPr>
        </p:nvSpPr>
        <p:spPr>
          <a:xfrm>
            <a:off x="152400" y="1600200"/>
            <a:ext cx="8458200" cy="3124200"/>
          </a:xfrm>
        </p:spPr>
        <p:txBody>
          <a:bodyPr>
            <a:normAutofit/>
          </a:bodyPr>
          <a:lstStyle/>
          <a:p>
            <a:pPr algn="just"/>
            <a:r>
              <a:rPr lang="en-ZW" dirty="0" smtClean="0"/>
              <a:t>Only </a:t>
            </a:r>
            <a:r>
              <a:rPr lang="en-ZW" dirty="0"/>
              <a:t>68% of men </a:t>
            </a:r>
            <a:r>
              <a:rPr lang="en-ZW" dirty="0" smtClean="0"/>
              <a:t>believe a woman has the </a:t>
            </a:r>
            <a:r>
              <a:rPr lang="en-ZW" dirty="0"/>
              <a:t>right to refuse sexual intercourse if she knows he has sex with other women</a:t>
            </a:r>
            <a:r>
              <a:rPr lang="en-ZW" dirty="0" smtClean="0"/>
              <a:t>.</a:t>
            </a:r>
          </a:p>
          <a:p>
            <a:pPr algn="just"/>
            <a:endParaRPr lang="en-ZW" dirty="0"/>
          </a:p>
          <a:p>
            <a:pPr algn="just"/>
            <a:r>
              <a:rPr lang="en-ZW" dirty="0" smtClean="0"/>
              <a:t> Only </a:t>
            </a:r>
            <a:r>
              <a:rPr lang="en-ZW" dirty="0"/>
              <a:t>8 out of 10 women believe women have the right to ask their partner to use a condom if he has a sexually transmitted infection (STI</a:t>
            </a:r>
            <a:r>
              <a:rPr lang="en-ZW" dirty="0" smtClean="0"/>
              <a:t>).</a:t>
            </a:r>
          </a:p>
          <a:p>
            <a:pPr algn="just"/>
            <a:endParaRPr lang="en-ZW" dirty="0"/>
          </a:p>
          <a:p>
            <a:endParaRPr lang="en-ZW" dirty="0"/>
          </a:p>
        </p:txBody>
      </p:sp>
      <p:graphicFrame>
        <p:nvGraphicFramePr>
          <p:cNvPr id="4" name="Chart 3"/>
          <p:cNvGraphicFramePr/>
          <p:nvPr>
            <p:extLst>
              <p:ext uri="{D42A27DB-BD31-4B8C-83A1-F6EECF244321}">
                <p14:modId xmlns:p14="http://schemas.microsoft.com/office/powerpoint/2010/main" val="208674487"/>
              </p:ext>
            </p:extLst>
          </p:nvPr>
        </p:nvGraphicFramePr>
        <p:xfrm>
          <a:off x="228600" y="4343400"/>
          <a:ext cx="5715000" cy="24017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155969000"/>
              </p:ext>
            </p:extLst>
          </p:nvPr>
        </p:nvGraphicFramePr>
        <p:xfrm>
          <a:off x="609600" y="4836226"/>
          <a:ext cx="9144000" cy="19089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05983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W" dirty="0" smtClean="0"/>
              <a:t>Embedded within the NAC’s </a:t>
            </a:r>
            <a:br>
              <a:rPr lang="en-ZW" dirty="0" smtClean="0"/>
            </a:br>
            <a:r>
              <a:rPr lang="en-ZW" dirty="0" smtClean="0"/>
              <a:t>Behaviour Change Programme</a:t>
            </a:r>
            <a:br>
              <a:rPr lang="en-ZW" dirty="0" smtClean="0"/>
            </a:br>
            <a:endParaRPr lang="en-ZW"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ZW" sz="2400" dirty="0" smtClean="0"/>
              <a:t>Overall goals</a:t>
            </a:r>
          </a:p>
          <a:p>
            <a:endParaRPr lang="en-ZW" sz="2400" dirty="0" smtClean="0"/>
          </a:p>
          <a:p>
            <a:r>
              <a:rPr lang="en-ZW" sz="2400" dirty="0" smtClean="0"/>
              <a:t>Reduce HIV acquisition among SWs</a:t>
            </a:r>
          </a:p>
          <a:p>
            <a:endParaRPr lang="en-ZW" sz="2400" dirty="0" smtClean="0"/>
          </a:p>
          <a:p>
            <a:r>
              <a:rPr lang="en-ZW" sz="2400" dirty="0" smtClean="0"/>
              <a:t>Reduce HIV transmission to their clients</a:t>
            </a:r>
          </a:p>
          <a:p>
            <a:endParaRPr lang="en-ZW" sz="2400" dirty="0" smtClean="0"/>
          </a:p>
          <a:p>
            <a:r>
              <a:rPr lang="en-ZW" sz="2400" dirty="0" smtClean="0"/>
              <a:t>Improve the rights of SWs</a:t>
            </a:r>
          </a:p>
          <a:p>
            <a:endParaRPr lang="en-ZW" sz="2400" dirty="0"/>
          </a:p>
        </p:txBody>
      </p:sp>
      <p:sp>
        <p:nvSpPr>
          <p:cNvPr id="4" name="Content Placeholder 3"/>
          <p:cNvSpPr>
            <a:spLocks noGrp="1"/>
          </p:cNvSpPr>
          <p:nvPr>
            <p:ph sz="quarter" idx="2"/>
          </p:nvPr>
        </p:nvSpPr>
        <p:spPr>
          <a:xfrm>
            <a:off x="4270248" y="1600200"/>
            <a:ext cx="4645152" cy="4572000"/>
          </a:xfrm>
        </p:spPr>
        <p:txBody>
          <a:bodyPr>
            <a:normAutofit fontScale="92500" lnSpcReduction="20000"/>
          </a:bodyPr>
          <a:lstStyle/>
          <a:p>
            <a:pPr marL="0" indent="0">
              <a:buNone/>
            </a:pPr>
            <a:r>
              <a:rPr lang="en-US" dirty="0" smtClean="0"/>
              <a:t>Sex Work and </a:t>
            </a:r>
            <a:r>
              <a:rPr lang="en-US" dirty="0" err="1" smtClean="0"/>
              <a:t>Behaviour</a:t>
            </a:r>
            <a:r>
              <a:rPr lang="en-US" dirty="0" smtClean="0"/>
              <a:t> Change Programme</a:t>
            </a:r>
          </a:p>
          <a:p>
            <a:pPr marL="0" indent="0">
              <a:buNone/>
            </a:pPr>
            <a:endParaRPr lang="en-US" dirty="0" smtClean="0"/>
          </a:p>
          <a:p>
            <a:r>
              <a:rPr lang="en-ZW" dirty="0" smtClean="0"/>
              <a:t>Support </a:t>
            </a:r>
            <a:r>
              <a:rPr lang="en-ZW" dirty="0"/>
              <a:t>group model </a:t>
            </a:r>
            <a:r>
              <a:rPr lang="en-ZW" dirty="0" smtClean="0"/>
              <a:t>from </a:t>
            </a:r>
            <a:r>
              <a:rPr lang="en-ZW" dirty="0"/>
              <a:t>the Centre for Sexual and Reproductive Health and Rights (</a:t>
            </a:r>
            <a:r>
              <a:rPr lang="en-ZW" dirty="0" err="1"/>
              <a:t>CeSHHAR</a:t>
            </a:r>
            <a:r>
              <a:rPr lang="en-ZW" dirty="0"/>
              <a:t>)</a:t>
            </a:r>
          </a:p>
          <a:p>
            <a:endParaRPr lang="en-US" dirty="0" smtClean="0"/>
          </a:p>
          <a:p>
            <a:r>
              <a:rPr lang="en-US" dirty="0" smtClean="0"/>
              <a:t>Self Awareness</a:t>
            </a:r>
          </a:p>
          <a:p>
            <a:r>
              <a:rPr lang="en-US" dirty="0" smtClean="0"/>
              <a:t>Physical Awareness</a:t>
            </a:r>
          </a:p>
          <a:p>
            <a:r>
              <a:rPr lang="en-US" dirty="0" smtClean="0"/>
              <a:t>Financial Awareness</a:t>
            </a:r>
          </a:p>
          <a:p>
            <a:r>
              <a:rPr lang="en-US" dirty="0" smtClean="0"/>
              <a:t>Assertiveness</a:t>
            </a:r>
          </a:p>
          <a:p>
            <a:r>
              <a:rPr lang="en-US" dirty="0" smtClean="0"/>
              <a:t>Good Communication</a:t>
            </a:r>
          </a:p>
          <a:p>
            <a:r>
              <a:rPr lang="en-US" dirty="0" smtClean="0"/>
              <a:t>Negotiation skills</a:t>
            </a:r>
          </a:p>
          <a:p>
            <a:pPr lvl="1"/>
            <a:endParaRPr lang="en-GB" dirty="0"/>
          </a:p>
        </p:txBody>
      </p:sp>
    </p:spTree>
    <p:extLst>
      <p:ext uri="{BB962C8B-B14F-4D97-AF65-F5344CB8AC3E}">
        <p14:creationId xmlns:p14="http://schemas.microsoft.com/office/powerpoint/2010/main" val="1869022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ZW" dirty="0" smtClean="0"/>
              <a:t>target group mobilisation</a:t>
            </a:r>
            <a:endParaRPr lang="en-ZW" dirty="0"/>
          </a:p>
        </p:txBody>
      </p:sp>
      <p:sp>
        <p:nvSpPr>
          <p:cNvPr id="3" name="Content Placeholder 2"/>
          <p:cNvSpPr>
            <a:spLocks noGrp="1"/>
          </p:cNvSpPr>
          <p:nvPr>
            <p:ph sz="quarter" idx="1"/>
          </p:nvPr>
        </p:nvSpPr>
        <p:spPr>
          <a:xfrm>
            <a:off x="457199" y="1066800"/>
            <a:ext cx="8229601" cy="2209800"/>
          </a:xfrm>
        </p:spPr>
        <p:txBody>
          <a:bodyPr>
            <a:normAutofit/>
          </a:bodyPr>
          <a:lstStyle/>
          <a:p>
            <a:r>
              <a:rPr lang="en-ZW" sz="2200" dirty="0" smtClean="0"/>
              <a:t>World Vision and </a:t>
            </a:r>
            <a:r>
              <a:rPr lang="en-ZW" sz="2200" dirty="0" err="1" smtClean="0"/>
              <a:t>CeSHHAR</a:t>
            </a:r>
            <a:r>
              <a:rPr lang="en-ZW" sz="2200" dirty="0" smtClean="0"/>
              <a:t> identified peer educators. In places with no organisation doing sex work- they were identified through the community department from the Ministry of Health.</a:t>
            </a:r>
          </a:p>
          <a:p>
            <a:r>
              <a:rPr lang="en-ZW" sz="2200" dirty="0" smtClean="0"/>
              <a:t>Target of 24 peer educators to cover the 2 provinces </a:t>
            </a:r>
            <a:br>
              <a:rPr lang="en-ZW" sz="2200" dirty="0" smtClean="0"/>
            </a:br>
            <a:r>
              <a:rPr lang="en-ZW" sz="2200" dirty="0" smtClean="0"/>
              <a:t>(Mat-South and Bulawayo) as outlined in the DIP</a:t>
            </a:r>
            <a:endParaRPr lang="en-ZW" sz="2200" dirty="0"/>
          </a:p>
        </p:txBody>
      </p:sp>
      <p:sp>
        <p:nvSpPr>
          <p:cNvPr id="4" name="Content Placeholder 5"/>
          <p:cNvSpPr txBox="1">
            <a:spLocks/>
          </p:cNvSpPr>
          <p:nvPr/>
        </p:nvSpPr>
        <p:spPr>
          <a:xfrm>
            <a:off x="381001" y="4114800"/>
            <a:ext cx="8305800" cy="2362200"/>
          </a:xfrm>
          <a:prstGeom prst="rect">
            <a:avLst/>
          </a:prstGeom>
        </p:spPr>
        <p:txBody>
          <a:bodyPr>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ZW" dirty="0" smtClean="0"/>
              <a:t>The programme works with sex workers between the ages of 15-49 with increasing concern of adolescent sex work.</a:t>
            </a:r>
          </a:p>
          <a:p>
            <a:r>
              <a:rPr lang="en-ZW" dirty="0" smtClean="0"/>
              <a:t>In 2015, the programme reached out to 307 sex workers since programme inception</a:t>
            </a:r>
          </a:p>
          <a:p>
            <a:endParaRPr lang="en-ZW" dirty="0"/>
          </a:p>
        </p:txBody>
      </p:sp>
      <p:sp>
        <p:nvSpPr>
          <p:cNvPr id="5" name="Title 1"/>
          <p:cNvSpPr txBox="1">
            <a:spLocks/>
          </p:cNvSpPr>
          <p:nvPr/>
        </p:nvSpPr>
        <p:spPr>
          <a:xfrm>
            <a:off x="379022" y="3475038"/>
            <a:ext cx="8229600" cy="639762"/>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ZW" dirty="0" smtClean="0"/>
              <a:t>Demographic Information</a:t>
            </a:r>
            <a:endParaRPr lang="en-ZW" dirty="0"/>
          </a:p>
        </p:txBody>
      </p:sp>
    </p:spTree>
    <p:extLst>
      <p:ext uri="{BB962C8B-B14F-4D97-AF65-F5344CB8AC3E}">
        <p14:creationId xmlns:p14="http://schemas.microsoft.com/office/powerpoint/2010/main" val="3844682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806450"/>
          </a:xfrm>
        </p:spPr>
        <p:txBody>
          <a:bodyPr/>
          <a:lstStyle/>
          <a:p>
            <a:r>
              <a:rPr lang="en-ZW" dirty="0"/>
              <a:t>Steps to support Group Formation</a:t>
            </a:r>
          </a:p>
        </p:txBody>
      </p:sp>
      <p:pic>
        <p:nvPicPr>
          <p:cNvPr id="7" name="Content Placeholder 6"/>
          <p:cNvPicPr>
            <a:picLocks noGrp="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819400"/>
            <a:ext cx="3810000" cy="2590800"/>
          </a:xfrm>
          <a:prstGeom prst="rect">
            <a:avLst/>
          </a:prstGeom>
          <a:noFill/>
          <a:ln>
            <a:noFill/>
          </a:ln>
          <a:extLst/>
        </p:spPr>
      </p:pic>
      <p:sp>
        <p:nvSpPr>
          <p:cNvPr id="6" name="Content Placeholder 5"/>
          <p:cNvSpPr>
            <a:spLocks noGrp="1"/>
          </p:cNvSpPr>
          <p:nvPr>
            <p:ph sz="quarter" idx="4"/>
          </p:nvPr>
        </p:nvSpPr>
        <p:spPr>
          <a:xfrm>
            <a:off x="4419600" y="1752600"/>
            <a:ext cx="4343401" cy="4221163"/>
          </a:xfrm>
        </p:spPr>
        <p:txBody>
          <a:bodyPr>
            <a:normAutofit fontScale="92500" lnSpcReduction="20000"/>
          </a:bodyPr>
          <a:lstStyle/>
          <a:p>
            <a:r>
              <a:rPr lang="en-ZW" dirty="0" smtClean="0"/>
              <a:t>1 Week Training of 24  </a:t>
            </a:r>
            <a:r>
              <a:rPr lang="en-ZW" dirty="0"/>
              <a:t>peer group leaders </a:t>
            </a:r>
            <a:r>
              <a:rPr lang="en-ZW" dirty="0" smtClean="0"/>
              <a:t>on </a:t>
            </a:r>
            <a:r>
              <a:rPr lang="en-ZW" dirty="0"/>
              <a:t>demand generation for SRH and support group formation facilitated by:</a:t>
            </a:r>
          </a:p>
          <a:p>
            <a:pPr lvl="1"/>
            <a:r>
              <a:rPr lang="en-ZW" dirty="0" smtClean="0"/>
              <a:t>Ministry </a:t>
            </a:r>
            <a:r>
              <a:rPr lang="en-ZW" dirty="0"/>
              <a:t>of Health and Child Care, </a:t>
            </a:r>
          </a:p>
          <a:p>
            <a:pPr lvl="1"/>
            <a:r>
              <a:rPr lang="en-ZW" dirty="0"/>
              <a:t>National AIDS Council, </a:t>
            </a:r>
            <a:r>
              <a:rPr lang="en-ZW" dirty="0" smtClean="0"/>
              <a:t>and</a:t>
            </a:r>
            <a:endParaRPr lang="en-ZW" dirty="0"/>
          </a:p>
          <a:p>
            <a:pPr lvl="1"/>
            <a:r>
              <a:rPr lang="en-ZW" dirty="0" err="1"/>
              <a:t>CeSHHAR</a:t>
            </a:r>
            <a:endParaRPr lang="en-ZW" dirty="0"/>
          </a:p>
          <a:p>
            <a:r>
              <a:rPr lang="en-ZW" dirty="0"/>
              <a:t>Formed 15 member support groups </a:t>
            </a:r>
          </a:p>
          <a:p>
            <a:r>
              <a:rPr lang="en-ZW" dirty="0"/>
              <a:t>Receive </a:t>
            </a:r>
            <a:r>
              <a:rPr lang="en-ZW" dirty="0" smtClean="0"/>
              <a:t>support </a:t>
            </a:r>
            <a:r>
              <a:rPr lang="en-ZW" dirty="0"/>
              <a:t>from programme staff to monitor </a:t>
            </a:r>
            <a:r>
              <a:rPr lang="en-ZW" dirty="0" smtClean="0"/>
              <a:t>group </a:t>
            </a:r>
            <a:r>
              <a:rPr lang="en-ZW" dirty="0"/>
              <a:t>processes. </a:t>
            </a:r>
          </a:p>
          <a:p>
            <a:endParaRPr lang="en-ZW" dirty="0"/>
          </a:p>
        </p:txBody>
      </p:sp>
      <p:sp>
        <p:nvSpPr>
          <p:cNvPr id="3" name="Text Placeholder 2"/>
          <p:cNvSpPr>
            <a:spLocks noGrp="1"/>
          </p:cNvSpPr>
          <p:nvPr>
            <p:ph type="body" sz="quarter" idx="1"/>
          </p:nvPr>
        </p:nvSpPr>
        <p:spPr>
          <a:xfrm>
            <a:off x="304800" y="1752600"/>
            <a:ext cx="4038600" cy="658368"/>
          </a:xfrm>
        </p:spPr>
        <p:txBody>
          <a:bodyPr>
            <a:normAutofit/>
          </a:bodyPr>
          <a:lstStyle/>
          <a:p>
            <a:r>
              <a:rPr lang="en-ZW" sz="1800" dirty="0" smtClean="0"/>
              <a:t>Peer educators during training</a:t>
            </a:r>
            <a:endParaRPr lang="en-ZW" sz="1800" dirty="0"/>
          </a:p>
        </p:txBody>
      </p:sp>
    </p:spTree>
    <p:extLst>
      <p:ext uri="{BB962C8B-B14F-4D97-AF65-F5344CB8AC3E}">
        <p14:creationId xmlns:p14="http://schemas.microsoft.com/office/powerpoint/2010/main" val="3581016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dirty="0" smtClean="0"/>
              <a:t>Trainings  and Support group sessions in Pictures</a:t>
            </a:r>
            <a:endParaRPr lang="en-ZW" dirty="0"/>
          </a:p>
        </p:txBody>
      </p:sp>
      <p:pic>
        <p:nvPicPr>
          <p:cNvPr id="4" name="Content Placeholder 3" descr="C:\Users\sifiso_ndlovu\AppData\Local\Temp\Rar$DI17.731\IMG-20160608-WA0004.jpg"/>
          <p:cNvPicPr>
            <a:picLocks noGrp="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365760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91000" y="1600200"/>
            <a:ext cx="3797300" cy="2514600"/>
          </a:xfrm>
          <a:prstGeom prst="rect">
            <a:avLst/>
          </a:prstGeom>
          <a:noFill/>
          <a:ln>
            <a:noFill/>
          </a:ln>
          <a:extLst/>
        </p:spPr>
      </p:pic>
      <p:pic>
        <p:nvPicPr>
          <p:cNvPr id="3074" name="Picture 2" descr="C:\Users\sifiso_ndlovu\AppData\Local\Temp\notes142542\IMG-20160608-WA0003.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 y="4114800"/>
            <a:ext cx="3654137" cy="242108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sifiso_ndlovu\AppData\Roaming\Skype\sifiso-ndlovu1\media_messaging\media_cache_v3\^E566746915D5CD7B1A35FE162E08A3E14C08BD427C16F97453^pimgpsh_fullsize_distr.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03700" y="4114800"/>
            <a:ext cx="3797300" cy="2421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498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9D6AC4EA02AE44BD629C97D55E90DB" ma:contentTypeVersion="12" ma:contentTypeDescription="Create a new document." ma:contentTypeScope="" ma:versionID="95b7050d03c307b9b5fc08785602f220">
  <xsd:schema xmlns:xsd="http://www.w3.org/2001/XMLSchema" xmlns:xs="http://www.w3.org/2001/XMLSchema" xmlns:p="http://schemas.microsoft.com/office/2006/metadata/properties" xmlns:ns1="http://schemas.microsoft.com/sharepoint/v3" xmlns:ns2="517df126-ef25-4c27-b2fb-34d6340cccf2" xmlns:ns3="ee50adbd-c5a0-4f26-999f-da001f6229d8" xmlns:ns4="55b9dab4-2150-40df-bb11-e5fad56d6707" xmlns:ns5="http://schemas.microsoft.com/sharepoint/v4" targetNamespace="http://schemas.microsoft.com/office/2006/metadata/properties" ma:root="true" ma:fieldsID="ed137f9e497daaccc3a9587e7c5ce8f8" ns1:_="" ns2:_="" ns3:_="" ns4:_="" ns5:_="">
    <xsd:import namespace="http://schemas.microsoft.com/sharepoint/v3"/>
    <xsd:import namespace="517df126-ef25-4c27-b2fb-34d6340cccf2"/>
    <xsd:import namespace="ee50adbd-c5a0-4f26-999f-da001f6229d8"/>
    <xsd:import namespace="55b9dab4-2150-40df-bb11-e5fad56d6707"/>
    <xsd:import namespace="http://schemas.microsoft.com/sharepoint/v4"/>
    <xsd:element name="properties">
      <xsd:complexType>
        <xsd:sequence>
          <xsd:element name="documentManagement">
            <xsd:complexType>
              <xsd:all>
                <xsd:element ref="ns2:Description" minOccurs="0"/>
                <xsd:element ref="ns2:Resource_x0020_Type" minOccurs="0"/>
                <xsd:element ref="ns2:Search_x0020_Categories" minOccurs="0"/>
                <xsd:element ref="ns2:Interest_x0020_Groups_x002f_Regions" minOccurs="0"/>
                <xsd:element ref="ns2:Resource_x0020_Category0" minOccurs="0"/>
                <xsd:element ref="ns2:Newsletter_x0020_Category" minOccurs="0"/>
                <xsd:element ref="ns3:Country_x0020__x0028_global_x0020_column_x0029_" minOccurs="0"/>
                <xsd:element ref="ns4:Outline" minOccurs="0"/>
                <xsd:element ref="ns1:PublishingStartDate" minOccurs="0"/>
                <xsd:element ref="ns1:PublishingExpirationDate"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6" nillable="true" ma:displayName="Scheduling Start Date" ma:description="" ma:hidden="true" ma:internalName="PublishingStartDate">
      <xsd:simpleType>
        <xsd:restriction base="dms:Unknown"/>
      </xsd:simpleType>
    </xsd:element>
    <xsd:element name="PublishingExpirationDate" ma:index="17"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7df126-ef25-4c27-b2fb-34d6340cccf2" elementFormDefault="qualified">
    <xsd:import namespace="http://schemas.microsoft.com/office/2006/documentManagement/types"/>
    <xsd:import namespace="http://schemas.microsoft.com/office/infopath/2007/PartnerControls"/>
    <xsd:element name="Description" ma:index="8" nillable="true" ma:displayName="Description" ma:internalName="Description0" ma:readOnly="false">
      <xsd:simpleType>
        <xsd:restriction base="dms:Note">
          <xsd:maxLength value="255"/>
        </xsd:restriction>
      </xsd:simpleType>
    </xsd:element>
    <xsd:element name="Resource_x0020_Type" ma:index="9" nillable="true" ma:displayName="Resource Type" ma:internalName="Resource_x0020_Type" ma:readOnly="false">
      <xsd:simpleType>
        <xsd:restriction base="dms:Text">
          <xsd:maxLength value="255"/>
        </xsd:restriction>
      </xsd:simpleType>
    </xsd:element>
    <xsd:element name="Search_x0020_Categories" ma:index="10" nillable="true" ma:displayName="Search Categories" ma:default="Unclassified" ma:description="Search Terms for key categories of our document library" ma:format="Dropdown" ma:internalName="Search_x0020_Categories">
      <xsd:simpleType>
        <xsd:restriction base="dms:Choice">
          <xsd:enumeration value="Unclassified"/>
          <xsd:enumeration value="7-11"/>
          <xsd:enumeration value="Acquisition and Portfolio Support and"/>
          <xsd:enumeration value="ADAPT"/>
          <xsd:enumeration value="Adolescent Health"/>
          <xsd:enumeration value="Anaemia"/>
          <xsd:enumeration value="Anthropometry"/>
          <xsd:enumeration value="Assessment"/>
          <xsd:enumeration value="BabyWASH"/>
          <xsd:enumeration value="Behavior Change Communication"/>
          <xsd:enumeration value="Biofortification"/>
          <xsd:enumeration value="Birth Registration"/>
          <xsd:enumeration value="Branding"/>
          <xsd:enumeration value="Breastfeeding"/>
          <xsd:enumeration value="C-Change"/>
          <xsd:enumeration value="Capacity Building"/>
          <xsd:enumeration value="Capacity Building Events"/>
          <xsd:enumeration value="Channels of Hope (CoH)"/>
          <xsd:enumeration value="Child and Adolescent Health"/>
          <xsd:enumeration value="Child Health Now - uncategorized"/>
          <xsd:enumeration value="Child Participation"/>
          <xsd:enumeration value="Child Protection"/>
          <xsd:enumeration value="CHNIS Unclassified"/>
          <xsd:enumeration value="CHNIS Study Protocol"/>
          <xsd:enumeration value="CHNIS Preparation"/>
          <xsd:enumeration value="CHNIS Implementation"/>
          <xsd:enumeration value="CHNIS Baseline"/>
          <xsd:enumeration value="CHNIS Midterm"/>
          <xsd:enumeration value="CHNIS Endline"/>
          <xsd:enumeration value="CHNIS Management"/>
          <xsd:enumeration value="Civil Societ Principal Recipient Network"/>
          <xsd:enumeration value="Citizen Voice and Action (CVA)"/>
          <xsd:enumeration value="Channels of Hope"/>
          <xsd:enumeration value="CMAM"/>
          <xsd:enumeration value="COMM"/>
          <xsd:enumeration value="Communications"/>
          <xsd:enumeration value="Community Change"/>
          <xsd:enumeration value="Community Mobilisation"/>
          <xsd:enumeration value="CTC"/>
          <xsd:enumeration value="Community Care Coalitions"/>
          <xsd:enumeration value="Community Case Management"/>
          <xsd:enumeration value="Community Health Worker"/>
          <xsd:enumeration value="Community Led Total Sanitation"/>
          <xsd:enumeration value="Community of Practice Business"/>
          <xsd:enumeration value="Dental Health"/>
          <xsd:enumeration value="Diarrhea"/>
          <xsd:enumeration value="Ebola"/>
          <xsd:enumeration value="ECCD"/>
          <xsd:enumeration value="eLearning"/>
          <xsd:enumeration value="Emergency"/>
          <xsd:enumeration value="ENHANCE"/>
          <xsd:enumeration value="Essential and Early Newborn Care"/>
          <xsd:enumeration value="Evaluation"/>
          <xsd:enumeration value="External Engagement"/>
          <xsd:enumeration value="External REports and Publication"/>
          <xsd:enumeration value="Facilitation"/>
          <xsd:enumeration value="Field Guide"/>
          <xsd:enumeration value="Fragile Context"/>
          <xsd:enumeration value="Gender"/>
          <xsd:enumeration value="GFIG Business"/>
          <xsd:enumeration value="GIK"/>
          <xsd:enumeration value="Global Fund Business Process"/>
          <xsd:enumeration value="Global Health Fellows"/>
          <xsd:enumeration value="Graduation Model"/>
          <xsd:enumeration value="Grandmother Approach"/>
          <xsd:enumeration value="Grants"/>
          <xsd:enumeration value="Group Methodology"/>
          <xsd:enumeration value="Growth Monitoring and Promotion"/>
          <xsd:enumeration value="GTRN"/>
          <xsd:enumeration value="HBLSS"/>
          <xsd:enumeration value="health promotion"/>
          <xsd:enumeration value="Health Systems Strengthening"/>
          <xsd:enumeration value="Healthy Timing and Spacing of Pregnancies"/>
          <xsd:enumeration value="HIV"/>
          <xsd:enumeration value="Home based fortification"/>
          <xsd:enumeration value="IAC"/>
          <xsd:enumeration value="IDS"/>
          <xsd:enumeration value="Indicators"/>
          <xsd:enumeration value="Infectious Diseases - General"/>
          <xsd:enumeration value="Interest Group Meetings"/>
          <xsd:enumeration value="IPTG"/>
          <xsd:enumeration value="IRB - Institutional Review Board"/>
          <xsd:enumeration value="Iron"/>
          <xsd:enumeration value="IYCF"/>
          <xsd:enumeration value="Key Global Fund Policies and Procedures"/>
          <xsd:enumeration value="Key Technical Guidance and Reports"/>
          <xsd:enumeration value="Key WV Strategy, Policies and Procedures"/>
          <xsd:enumeration value="LEAP"/>
          <xsd:enumeration value="Life Skills"/>
          <xsd:enumeration value="LiST - Lives Saved Tool"/>
          <xsd:enumeration value="Lit Review"/>
          <xsd:enumeration value="Malaria"/>
          <xsd:enumeration value="Male Partner Involvement"/>
          <xsd:enumeration value="Maternal Anaemia"/>
          <xsd:enumeration value="Maternal Health - General"/>
          <xsd:enumeration value="Maternal Mental Health"/>
          <xsd:enumeration value="Medical Service Volunteer (MSV)"/>
          <xsd:enumeration value="Mental Health Psychosocial Support (MHPSS) - Unclassified"/>
          <xsd:enumeration value="MHPSS - Coaching"/>
          <xsd:enumeration value="MHPSS - Mental Illnesses Treatments and mnhGAP"/>
          <xsd:enumeration value="MHPSS - Overviews and Guidelines"/>
          <xsd:enumeration value="MHPSS - Interventions"/>
          <xsd:enumeration value="MHPSS - Assessment DME Tools"/>
          <xsd:enumeration value="MHPSS - Child Friendly Spaces"/>
          <xsd:enumeration value="MHPSS - Food and Nutrition and ECD"/>
          <xsd:enumeration value="MHPSS - SGBV Responses"/>
          <xsd:enumeration value="mHealth"/>
          <xsd:enumeration value="MIS"/>
          <xsd:enumeration value="Misoprostol/Postpartum Hemorrhage"/>
          <xsd:enumeration value="Monitoring"/>
          <xsd:enumeration value="Mother Support Groups"/>
          <xsd:enumeration value="Multisectoral Approach"/>
          <xsd:enumeration value="New Funding Model"/>
          <xsd:enumeration value="Newborn Health"/>
          <xsd:enumeration value="Nutrition - Integrated"/>
          <xsd:enumeration value="Nutrition - Technical Update"/>
          <xsd:enumeration value="Nutrition - Unclassified"/>
          <xsd:enumeration value="OCB - organizational capacity building"/>
          <xsd:enumeration value="One Goal"/>
          <xsd:enumeration value="Operations Research"/>
          <xsd:enumeration value="Partnering"/>
          <xsd:enumeration value="PD/Hearth"/>
          <xsd:enumeration value="Performance Monitoring and Reporting"/>
          <xsd:enumeration value="Pharmaceuticals"/>
          <xsd:enumeration value="PMTCT"/>
          <xsd:enumeration value="Pneumonia"/>
          <xsd:enumeration value="Policy"/>
          <xsd:enumeration value="Portfolio Tracking"/>
          <xsd:enumeration value="Protocols"/>
          <xsd:enumeration value="Psychological First Aid"/>
          <xsd:enumeration value="Quality Assurance"/>
          <xsd:enumeration value="Resource Acquisition"/>
          <xsd:enumeration value="Respectful Maternity Care"/>
          <xsd:enumeration value="Sample EOIs, CNs and Proposals"/>
          <xsd:enumeration value="Scaling Up Nutrition SUN"/>
          <xsd:enumeration value="School Based Programming"/>
          <xsd:enumeration value="Skilled Birth Attendant"/>
          <xsd:enumeration value="SO-NO Partnering"/>
          <xsd:enumeration value="Sponsorship"/>
          <xsd:enumeration value="small Scale Fortification"/>
          <xsd:enumeration value="Strategy"/>
          <xsd:enumeration value="Sub-Recipient Management Resources"/>
          <xsd:enumeration value="Substance Abuse (includes Tobacco)"/>
          <xsd:enumeration value="Support Team"/>
          <xsd:enumeration value="Survey"/>
          <xsd:enumeration value="Targets"/>
          <xsd:enumeration value="TB"/>
          <xsd:enumeration value="TB Reach"/>
          <xsd:enumeration value="Technical Approach"/>
          <xsd:enumeration value="TTC"/>
          <xsd:enumeration value="Traditional Birth Attendants"/>
          <xsd:enumeration value="Triggers"/>
          <xsd:enumeration value="Vulnerable Child Advocacy"/>
          <xsd:enumeration value="WASH Integration"/>
          <xsd:enumeration value="WASH and Maternal Mortality"/>
          <xsd:enumeration value="Women Adolescent and Young Child Spaces - WAYCS"/>
          <xsd:enumeration value="Women Deliver"/>
          <xsd:enumeration value="Women's Groups for MNCH"/>
          <xsd:enumeration value="World Health Assembly"/>
          <xsd:enumeration value="WV Case Studies and Lessons Learned Documents"/>
          <xsd:enumeration value="WV Orientation and Training Resources"/>
          <xsd:enumeration value="Zika Virus"/>
          <xsd:enumeration value="Archive"/>
        </xsd:restriction>
      </xsd:simpleType>
    </xsd:element>
    <xsd:element name="Interest_x0020_Groups_x002f_Regions" ma:index="11" nillable="true" ma:displayName="Interest Groups/Regions" ma:default="Business Team" ma:internalName="Interest_x0020_Groups_x002f_Regions">
      <xsd:complexType>
        <xsd:complexContent>
          <xsd:extension base="dms:MultiChoice">
            <xsd:sequence>
              <xsd:element name="Value" maxOccurs="unbounded" minOccurs="0" nillable="true">
                <xsd:simpleType>
                  <xsd:restriction base="dms:Choice">
                    <xsd:enumeration value="All CoP Participants"/>
                    <xsd:enumeration value="Business Team"/>
                    <xsd:enumeration value="Capacity Building"/>
                    <xsd:enumeration value="Child Health Now"/>
                    <xsd:enumeration value="CHNIS"/>
                    <xsd:enumeration value="CHW Hub"/>
                    <xsd:enumeration value="CoH - Channels of Hope"/>
                    <xsd:enumeration value="CoH - Child Protection"/>
                    <xsd:enumeration value="CoH - Ebola"/>
                    <xsd:enumeration value="CoH – Gender"/>
                    <xsd:enumeration value="CoH- HIV and AIDS"/>
                    <xsd:enumeration value="CoH – MNCH"/>
                    <xsd:enumeration value="Disability"/>
                    <xsd:enumeration value="Executive Team"/>
                    <xsd:enumeration value="Family Planning/Birth Spacing"/>
                    <xsd:enumeration value="Global Fund"/>
                    <xsd:enumeration value="Health and HIV in Emergency"/>
                    <xsd:enumeration value="Health Systems Strengthening IG"/>
                    <xsd:enumeration value="HIV and AIDS and Infectious Diseases"/>
                    <xsd:enumeration value="Infectious and Communicable Disease"/>
                    <xsd:enumeration value="Maternal Newborn Child Health"/>
                    <xsd:enumeration value="mHealth"/>
                    <xsd:enumeration value="MHPSS/Psychological First Aid"/>
                    <xsd:enumeration value="Nutrition"/>
                    <xsd:enumeration value="Partnering"/>
                    <xsd:enumeration value="PMTCT"/>
                    <xsd:enumeration value="Policy and Advocacy"/>
                    <xsd:enumeration value="Research and DME"/>
                    <xsd:enumeration value="Spanish Language"/>
                    <xsd:enumeration value="French Language"/>
                    <xsd:enumeration value="Asia Regions"/>
                    <xsd:enumeration value="Africa Regions"/>
                    <xsd:enumeration value="LACR"/>
                    <xsd:enumeration value="MEER"/>
                    <xsd:enumeration value="Support Offices"/>
                    <xsd:enumeration value="WV General"/>
                  </xsd:restriction>
                </xsd:simpleType>
              </xsd:element>
            </xsd:sequence>
          </xsd:extension>
        </xsd:complexContent>
      </xsd:complexType>
    </xsd:element>
    <xsd:element name="Resource_x0020_Category0" ma:index="12" nillable="true" ma:displayName="Resource Category" ma:default="Unclassified" ma:format="Dropdown" ma:internalName="Resource_x0020_Category0">
      <xsd:simpleType>
        <xsd:restriction base="dms:Choice">
          <xsd:enumeration value="INTERNAL Reports, publications, and toolkits"/>
          <xsd:enumeration value="PEER Organization Reports, Publications and toolkits"/>
          <xsd:enumeration value="Abstracts and Case Studies"/>
          <xsd:enumeration value="Agreements/MOUs/Contracts"/>
          <xsd:enumeration value="Budgets"/>
          <xsd:enumeration value="CHNIS Programme Documentation"/>
          <xsd:enumeration value="Communications and Publishing Resources"/>
          <xsd:enumeration value="Communications: Introductions and Overviews"/>
          <xsd:enumeration value="Conference and External Meeting Information"/>
          <xsd:enumeration value="Data"/>
          <xsd:enumeration value="Donor Guidelines"/>
          <xsd:enumeration value="Letter of Interest"/>
          <xsd:enumeration value="Meeting Resources: Internal CoP and Interest Group"/>
          <xsd:enumeration value="Policy Document"/>
          <xsd:enumeration value="Program Models for Health, Nutrition and HIV"/>
          <xsd:enumeration value="Program Model Operations Documents (SoPs, Implementation Guidance, etc)"/>
          <xsd:enumeration value="Presentations"/>
          <xsd:enumeration value="Research and Evidence"/>
          <xsd:enumeration value="Staff information"/>
          <xsd:enumeration value="Standards/Guidelines"/>
          <xsd:enumeration value="Strategy Document"/>
          <xsd:enumeration value="Terms of Reference (TOR)"/>
          <xsd:enumeration value="Tools"/>
          <xsd:enumeration value="Unclassified"/>
        </xsd:restriction>
      </xsd:simpleType>
    </xsd:element>
    <xsd:element name="Newsletter_x0020_Category" ma:index="13" nillable="true" ma:displayName="Newsletter Category" ma:description="ShareNLearn Resource Category" ma:internalName="Newsletter_x0020_Category" ma:readOnly="false">
      <xsd:complexType>
        <xsd:complexContent>
          <xsd:extension base="dms:MultiChoice">
            <xsd:sequence>
              <xsd:element name="Value" maxOccurs="unbounded" minOccurs="0" nillable="true">
                <xsd:simpleType>
                  <xsd:restriction base="dms:Choice">
                    <xsd:enumeration value="Lessons Learned"/>
                    <xsd:enumeration value="Stories from the Field"/>
                    <xsd:enumeration value="Emergency Nutrition Update - ENU"/>
                    <xsd:enumeration value="KM Update"/>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e50adbd-c5a0-4f26-999f-da001f6229d8" elementFormDefault="qualified">
    <xsd:import namespace="http://schemas.microsoft.com/office/2006/documentManagement/types"/>
    <xsd:import namespace="http://schemas.microsoft.com/office/infopath/2007/PartnerControls"/>
    <xsd:element name="Country_x0020__x0028_global_x0020_column_x0029_" ma:index="14" nillable="true" ma:displayName="Country (global column)" ma:description="Please select the relevant country(ies)." ma:list="{b2044beb-7f8d-4fe5-8a5f-011a338e276f}" ma:internalName="Country_x0020__x0028_global_x0020_column_x0029_" ma:showField="Title" ma:web="ee50adbd-c5a0-4f26-999f-da001f6229d8">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55b9dab4-2150-40df-bb11-e5fad56d6707" elementFormDefault="qualified">
    <xsd:import namespace="http://schemas.microsoft.com/office/2006/documentManagement/types"/>
    <xsd:import namespace="http://schemas.microsoft.com/office/infopath/2007/PartnerControls"/>
    <xsd:element name="Outline" ma:index="15" nillable="true" ma:displayName="Outline" ma:internalName="Outlin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Resource_x0020_Category0 xmlns="517df126-ef25-4c27-b2fb-34d6340cccf2">Presentations</Resource_x0020_Category0>
    <IconOverlay xmlns="http://schemas.microsoft.com/sharepoint/v4" xsi:nil="true"/>
    <Newsletter_x0020_Category xmlns="517df126-ef25-4c27-b2fb-34d6340cccf2"/>
    <Outline xmlns="55b9dab4-2150-40df-bb11-e5fad56d6707" xsi:nil="true"/>
    <PublishingExpirationDate xmlns="http://schemas.microsoft.com/sharepoint/v3" xsi:nil="true"/>
    <Description xmlns="517df126-ef25-4c27-b2fb-34d6340cccf2" xsi:nil="true"/>
    <Search_x0020_Categories xmlns="517df126-ef25-4c27-b2fb-34d6340cccf2">GFIG Business</Search_x0020_Categories>
    <PublishingStartDate xmlns="http://schemas.microsoft.com/sharepoint/v3" xsi:nil="true"/>
    <Resource_x0020_Type xmlns="517df126-ef25-4c27-b2fb-34d6340cccf2" xsi:nil="true"/>
    <Interest_x0020_Groups_x002f_Regions xmlns="517df126-ef25-4c27-b2fb-34d6340cccf2">
      <Value>Business Team</Value>
      <Value>CoH – Gender</Value>
      <Value>CoH- HIV and AIDS</Value>
      <Value>Global Fund</Value>
      <Value>Health and HIV in Emergency</Value>
      <Value>HIV and AIDS and Infectious Diseases</Value>
      <Value>Asia Regions</Value>
      <Value>Africa Regions</Value>
      <Value>LACR</Value>
      <Value>MEER</Value>
      <Value>Support Offices</Value>
    </Interest_x0020_Groups_x002f_Regions>
    <Country_x0020__x0028_global_x0020_column_x0029_ xmlns="ee50adbd-c5a0-4f26-999f-da001f6229d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423735-367C-4823-A83E-6795AADF0D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17df126-ef25-4c27-b2fb-34d6340cccf2"/>
    <ds:schemaRef ds:uri="ee50adbd-c5a0-4f26-999f-da001f6229d8"/>
    <ds:schemaRef ds:uri="55b9dab4-2150-40df-bb11-e5fad56d6707"/>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3227C0-9E54-40F5-BE50-1BDAFB62EF21}">
  <ds:schemaRefs>
    <ds:schemaRef ds:uri="http://schemas.microsoft.com/office/2006/metadata/properties"/>
    <ds:schemaRef ds:uri="http://schemas.microsoft.com/office/infopath/2007/PartnerControls"/>
    <ds:schemaRef ds:uri="517df126-ef25-4c27-b2fb-34d6340cccf2"/>
    <ds:schemaRef ds:uri="http://schemas.microsoft.com/sharepoint/v4"/>
    <ds:schemaRef ds:uri="55b9dab4-2150-40df-bb11-e5fad56d6707"/>
    <ds:schemaRef ds:uri="http://schemas.microsoft.com/sharepoint/v3"/>
    <ds:schemaRef ds:uri="ee50adbd-c5a0-4f26-999f-da001f6229d8"/>
  </ds:schemaRefs>
</ds:datastoreItem>
</file>

<file path=customXml/itemProps3.xml><?xml version="1.0" encoding="utf-8"?>
<ds:datastoreItem xmlns:ds="http://schemas.openxmlformats.org/officeDocument/2006/customXml" ds:itemID="{CCA5FDD2-2564-4E02-9617-606E1E3572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Oriel</Template>
  <TotalTime>2797</TotalTime>
  <Words>1892</Words>
  <Application>Microsoft Office PowerPoint</Application>
  <PresentationFormat>On-screen Show (4:3)</PresentationFormat>
  <Paragraphs>170</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Working with Key Populations- Zimbabwe Global Fund Programme</vt:lpstr>
      <vt:lpstr>HIV in Zimbabwe</vt:lpstr>
      <vt:lpstr>Key affected Populations</vt:lpstr>
      <vt:lpstr>Sex Work in Zimbabwe</vt:lpstr>
      <vt:lpstr>Women and HIV in Zimbabwe</vt:lpstr>
      <vt:lpstr>Embedded within the NAC’s  Behaviour Change Programme </vt:lpstr>
      <vt:lpstr>target group mobilisation</vt:lpstr>
      <vt:lpstr>Steps to support Group Formation</vt:lpstr>
      <vt:lpstr>Trainings  and Support group sessions in Pictures</vt:lpstr>
      <vt:lpstr>World Vision strives to ensure Members:</vt:lpstr>
      <vt:lpstr>how World Vision Zimbabwe Interacts with Sex Workers :</vt:lpstr>
      <vt:lpstr>support group women are referred for: </vt:lpstr>
      <vt:lpstr>Change noted so far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Key Populations- Zimbabwe Global Fund Programme</dc:title>
  <dc:creator>Sifiso Ndlovu</dc:creator>
  <cp:lastModifiedBy>Sarah Crass</cp:lastModifiedBy>
  <cp:revision>49</cp:revision>
  <dcterms:created xsi:type="dcterms:W3CDTF">2016-06-07T14:56:24Z</dcterms:created>
  <dcterms:modified xsi:type="dcterms:W3CDTF">2016-09-09T19:36:54Z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0x0101003D9D6AC4EA02AE44BD629C97D55E90DB</vt:lpwstr>
  </property>
</Properties>
</file>