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  <p:sldMasterId id="2147483680" r:id="rId5"/>
    <p:sldMasterId id="2147483685" r:id="rId6"/>
    <p:sldMasterId id="2147483690" r:id="rId7"/>
    <p:sldMasterId id="2147483695" r:id="rId8"/>
  </p:sldMasterIdLst>
  <p:notesMasterIdLst>
    <p:notesMasterId r:id="rId18"/>
  </p:notesMasterIdLst>
  <p:sldIdLst>
    <p:sldId id="257" r:id="rId9"/>
    <p:sldId id="261" r:id="rId10"/>
    <p:sldId id="264" r:id="rId11"/>
    <p:sldId id="265" r:id="rId12"/>
    <p:sldId id="269" r:id="rId13"/>
    <p:sldId id="270" r:id="rId14"/>
    <p:sldId id="271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Financing!$B$71</c:f>
              <c:strCache>
                <c:ptCount val="1"/>
                <c:pt idx="0">
                  <c:v>UNICEF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Financing!$C$71:$N$71</c:f>
              <c:numCache>
                <c:formatCode>_(* #,##0_);_(* \(#,##0\);_(* "-"??_);_(@_)</c:formatCode>
                <c:ptCount val="10"/>
                <c:pt idx="0">
                  <c:v>75000</c:v>
                </c:pt>
                <c:pt idx="1">
                  <c:v>75000</c:v>
                </c:pt>
                <c:pt idx="2">
                  <c:v>75000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Financing!$B$72</c:f>
              <c:strCache>
                <c:ptCount val="1"/>
                <c:pt idx="0">
                  <c:v>World Bank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Financing!$C$72:$N$72</c:f>
              <c:numCache>
                <c:formatCode>_(* #,##0_);_(* \(#,##0\);_(* "-"??_);_(@_)</c:formatCode>
                <c:ptCount val="10"/>
                <c:pt idx="0">
                  <c:v>88037.5</c:v>
                </c:pt>
                <c:pt idx="1">
                  <c:v>88037.5</c:v>
                </c:pt>
                <c:pt idx="2">
                  <c:v>88037.5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Financing!$B$73</c:f>
              <c:strCache>
                <c:ptCount val="1"/>
                <c:pt idx="0">
                  <c:v>Global Fund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Financing!$C$73:$N$73</c:f>
              <c:numCache>
                <c:formatCode>_(* #,##0_);_(* \(#,##0\);_(* "-"??_);_(@_)</c:formatCode>
                <c:ptCount val="10"/>
                <c:pt idx="0">
                  <c:v>268967.55550000002</c:v>
                </c:pt>
                <c:pt idx="1">
                  <c:v>268967.55550000002</c:v>
                </c:pt>
                <c:pt idx="2">
                  <c:v>268967.55550000002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Financing!$B$74</c:f>
              <c:strCache>
                <c:ptCount val="1"/>
                <c:pt idx="0">
                  <c:v>DFID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Financing!$C$74:$N$74</c:f>
              <c:numCache>
                <c:formatCode>_(* #,##0_);_(* \(#,##0\);_(* "-"??_);_(@_)</c:formatCode>
                <c:ptCount val="10"/>
                <c:pt idx="0">
                  <c:v>440000</c:v>
                </c:pt>
                <c:pt idx="1">
                  <c:v>440000</c:v>
                </c:pt>
                <c:pt idx="2">
                  <c:v>440000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Financing!$B$75</c:f>
              <c:strCache>
                <c:ptCount val="1"/>
                <c:pt idx="0">
                  <c:v>GOSL and JSI/USAID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Financing!$C$75:$N$75</c:f>
              <c:numCache>
                <c:formatCode>_(* #,##0_);_(* \(#,##0\);_(* "-"??_);_(@_)</c:formatCode>
                <c:ptCount val="10"/>
                <c:pt idx="0">
                  <c:v>39372.639999999999</c:v>
                </c:pt>
                <c:pt idx="1">
                  <c:v>39372.639999999999</c:v>
                </c:pt>
                <c:pt idx="2">
                  <c:v>39372.639999999999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Financing!$B$76</c:f>
              <c:strCache>
                <c:ptCount val="1"/>
                <c:pt idx="0">
                  <c:v>MOHS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Financing!$C$76:$N$76</c:f>
              <c:numCache>
                <c:formatCode>_(* #,##0_);_(* \(#,##0\);_(* "-"??_);_(@_)</c:formatCode>
                <c:ptCount val="10"/>
                <c:pt idx="0">
                  <c:v>129089.15142321764</c:v>
                </c:pt>
                <c:pt idx="1">
                  <c:v>129089.15142321764</c:v>
                </c:pt>
                <c:pt idx="2">
                  <c:v>129089.15142321764</c:v>
                </c:pt>
                <c:pt idx="3">
                  <c:v>129089.15142321764</c:v>
                </c:pt>
                <c:pt idx="4">
                  <c:v>129089.15142321764</c:v>
                </c:pt>
                <c:pt idx="5">
                  <c:v>129089.15142321764</c:v>
                </c:pt>
                <c:pt idx="6">
                  <c:v>129089.15142321764</c:v>
                </c:pt>
                <c:pt idx="7">
                  <c:v>129089.15142321764</c:v>
                </c:pt>
                <c:pt idx="8">
                  <c:v>129089.15142321764</c:v>
                </c:pt>
                <c:pt idx="9">
                  <c:v>129089.15142321764</c:v>
                </c:pt>
              </c:numCache>
            </c:numRef>
          </c:val>
        </c:ser>
        <c:ser>
          <c:idx val="6"/>
          <c:order val="6"/>
          <c:tx>
            <c:strRef>
              <c:f>Financing!$B$77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Financing!$C$77:$N$77</c:f>
            </c:numRef>
          </c:val>
        </c:ser>
        <c:ser>
          <c:idx val="7"/>
          <c:order val="7"/>
          <c:tx>
            <c:strRef>
              <c:f>Financing!$B$78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Financing!$C$78:$N$78</c:f>
            </c:numRef>
          </c:val>
        </c:ser>
        <c:ser>
          <c:idx val="8"/>
          <c:order val="8"/>
          <c:tx>
            <c:strRef>
              <c:f>Financing!$B$79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Financing!$C$79:$N$79</c:f>
            </c:numRef>
          </c:val>
        </c:ser>
        <c:ser>
          <c:idx val="9"/>
          <c:order val="9"/>
          <c:tx>
            <c:strRef>
              <c:f>Financing!$B$80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Financing!$C$80:$N$80</c:f>
            </c:numRef>
          </c:val>
        </c:ser>
        <c:ser>
          <c:idx val="11"/>
          <c:order val="10"/>
          <c:tx>
            <c:strRef>
              <c:f>Financing!$B$81</c:f>
              <c:strCache>
                <c:ptCount val="1"/>
                <c:pt idx="0">
                  <c:v>Funding Gap</c:v>
                </c:pt>
              </c:strCache>
            </c:strRef>
          </c:tx>
          <c:invertIfNegative val="0"/>
          <c:cat>
            <c:numRef>
              <c:f>Financing!$D$4:$N$4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Financing!$C$81:$N$81</c:f>
              <c:numCache>
                <c:formatCode>_(* #,##0_);_(* \(#,##0\);_(* "-"??_);_(@_)</c:formatCode>
                <c:ptCount val="10"/>
                <c:pt idx="0">
                  <c:v>1778486.4670677383</c:v>
                </c:pt>
                <c:pt idx="1">
                  <c:v>584729.38968770066</c:v>
                </c:pt>
                <c:pt idx="2">
                  <c:v>776505.8378593449</c:v>
                </c:pt>
                <c:pt idx="3">
                  <c:v>1882021.4951003054</c:v>
                </c:pt>
                <c:pt idx="4">
                  <c:v>2098399.5558830425</c:v>
                </c:pt>
                <c:pt idx="5">
                  <c:v>2104485.9018270262</c:v>
                </c:pt>
                <c:pt idx="6">
                  <c:v>2100856.7471005847</c:v>
                </c:pt>
                <c:pt idx="7">
                  <c:v>2132756.7379927812</c:v>
                </c:pt>
                <c:pt idx="8">
                  <c:v>2161587.5615954902</c:v>
                </c:pt>
                <c:pt idx="9">
                  <c:v>2191955.2371840491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92896"/>
        <c:axId val="42194432"/>
      </c:barChart>
      <c:catAx>
        <c:axId val="4219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94432"/>
        <c:crosses val="autoZero"/>
        <c:auto val="1"/>
        <c:lblAlgn val="ctr"/>
        <c:lblOffset val="100"/>
        <c:noMultiLvlLbl val="0"/>
      </c:catAx>
      <c:valAx>
        <c:axId val="4219443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21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8482674867945"/>
          <c:y val="0.12866381176037206"/>
          <c:w val="0.21909559571464604"/>
          <c:h val="0.6767874015748031"/>
        </c:manualLayout>
      </c:layout>
      <c:overlay val="0"/>
      <c:txPr>
        <a:bodyPr/>
        <a:lstStyle/>
        <a:p>
          <a:pPr>
            <a:defRPr sz="13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FCB39-1980-4AFD-A838-B4313FD19A3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BC5F2-5DA2-49F3-A792-7AF7057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images: title page, main menu, part of coverage sheet, part of results-table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images: title page, main menu, part of coverage sheet, part of results-table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label for numbers of services and to show label for last program</a:t>
            </a:r>
          </a:p>
          <a:p>
            <a:endParaRPr lang="en-US" dirty="0" smtClean="0"/>
          </a:p>
          <a:p>
            <a:r>
              <a:rPr lang="en-US" dirty="0" smtClean="0"/>
              <a:t>LABELS: show clearly that these are outputs from the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LABELS: show clearly that these are outputs from the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LABELS: show clearly that these are outputs from the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2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3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4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5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8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9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1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7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8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7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4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2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5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4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8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2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11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8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1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8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9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2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467600" cy="639762"/>
          </a:xfrm>
          <a:prstGeom prst="rect">
            <a:avLst/>
          </a:prstGeom>
        </p:spPr>
        <p:txBody>
          <a:bodyPr/>
          <a:lstStyle>
            <a:lvl1pPr>
              <a:defRPr b="1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Calibri" panose="020F0502020204030204" pitchFamily="34" charset="0"/>
              </a:defRPr>
            </a:lvl1pPr>
            <a:lvl2pPr marL="457200" indent="0">
              <a:buNone/>
              <a:defRPr sz="2200">
                <a:latin typeface="Calibri" panose="020F0502020204030204" pitchFamily="34" charset="0"/>
              </a:defRPr>
            </a:lvl2pPr>
            <a:lvl3pPr marL="914400" indent="0">
              <a:buNone/>
              <a:defRPr sz="2200">
                <a:latin typeface="Calibri" panose="020F0502020204030204" pitchFamily="34" charset="0"/>
              </a:defRPr>
            </a:lvl3pPr>
            <a:lvl4pPr marL="1371600" indent="0">
              <a:buNone/>
              <a:defRPr sz="2200">
                <a:latin typeface="Calibri" panose="020F0502020204030204" pitchFamily="34" charset="0"/>
              </a:defRPr>
            </a:lvl4pPr>
            <a:lvl5pPr marL="1828800" indent="0">
              <a:buNone/>
              <a:defRPr sz="2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10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6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474424" cy="792162"/>
          </a:xfrm>
        </p:spPr>
        <p:txBody>
          <a:bodyPr>
            <a:noAutofit/>
          </a:bodyPr>
          <a:lstStyle>
            <a:lvl1pPr>
              <a:defRPr sz="3200" spc="300" baseline="0">
                <a:latin typeface="GillSans Light" panose="020B0402020204020204" pitchFamily="34" charset="0"/>
              </a:defRPr>
            </a:lvl1pPr>
          </a:lstStyle>
          <a:p>
            <a:r>
              <a:rPr lang="en-US" dirty="0" smtClean="0"/>
              <a:t>STRONGER HEALTH SYSTEMS.</a:t>
            </a:r>
            <a:br>
              <a:rPr lang="en-US" dirty="0" smtClean="0"/>
            </a:br>
            <a:r>
              <a:rPr lang="en-US" dirty="0" smtClean="0"/>
              <a:t>GREATER HEALTH IMPACT.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524000"/>
            <a:ext cx="79248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6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1336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spc="0" baseline="0">
                <a:solidFill>
                  <a:schemeClr val="accent5"/>
                </a:solidFill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sz="2400" i="1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052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  <a:defRPr i="0" spc="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Presented by: (Insert name here)</a:t>
            </a:r>
            <a:endParaRPr lang="en-US" sz="2300" b="0" i="1" u="none" strike="noStrike" cap="none" baseline="0" dirty="0">
              <a:solidFill>
                <a:schemeClr val="tx2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8" name="Picture 7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p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9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26"/>
          <p:cNvSpPr txBox="1">
            <a:spLocks/>
          </p:cNvSpPr>
          <p:nvPr userDrawn="1"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2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3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CKE\Communications\Branding &amp; Identity\MSH_New Logo files 2009\RGB\MSH_rg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7321">
                        <a14:foregroundMark x1="19378" y1="32302" x2="19378" y2="32302"/>
                        <a14:foregroundMark x1="21850" y1="24178" x2="21850" y2="24178"/>
                        <a14:foregroundMark x1="23046" y1="15474" x2="23046" y2="15474"/>
                        <a14:foregroundMark x1="16108" y1="38104" x2="16108" y2="38104"/>
                        <a14:foregroundMark x1="14593" y1="44681" x2="14593" y2="44681"/>
                        <a14:foregroundMark x1="14593" y1="74081" x2="14593" y2="74081"/>
                        <a14:foregroundMark x1="11882" y1="82012" x2="11882" y2="82012"/>
                        <a14:foregroundMark x1="20574" y1="60735" x2="20574" y2="60735"/>
                        <a14:foregroundMark x1="24242" y1="51257" x2="24242" y2="51257"/>
                        <a14:foregroundMark x1="10686" y1="15474" x2="10686" y2="15474"/>
                        <a14:foregroundMark x1="6459" y1="24952" x2="6459" y2="24952"/>
                        <a14:foregroundMark x1="30861" y1="30754" x2="30861" y2="30754"/>
                        <a14:foregroundMark x1="32935" y1="38878" x2="32935" y2="38878"/>
                        <a14:foregroundMark x1="5263" y1="74662" x2="5263" y2="74662"/>
                        <a14:foregroundMark x1="2552" y1="39652" x2="2552" y2="39652"/>
                        <a14:foregroundMark x1="2233" y1="62282" x2="2233" y2="62282"/>
                        <a14:foregroundMark x1="33254" y1="57253" x2="33254" y2="57253"/>
                        <a14:foregroundMark x1="32376" y1="68085" x2="32376" y2="68085"/>
                        <a14:foregroundMark x1="18182" y1="10638" x2="9410" y2="16441"/>
                        <a14:backgroundMark x1="15869" y1="19729" x2="15869" y2="1972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05"/>
          <a:stretch/>
        </p:blipFill>
        <p:spPr bwMode="auto">
          <a:xfrm>
            <a:off x="7605426" y="6379207"/>
            <a:ext cx="326198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7931624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44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7442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31624" y="6356350"/>
            <a:ext cx="90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26"/>
          <p:cNvSpPr txBox="1">
            <a:spLocks/>
          </p:cNvSpPr>
          <p:nvPr/>
        </p:nvSpPr>
        <p:spPr>
          <a:xfrm>
            <a:off x="7931624" y="6356350"/>
            <a:ext cx="884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B96A8C67-B9EF-4EB6-9B06-D1F8B79AF090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0" name="Picture 9" descr="https://pushpay.com/assets/Marketing/Img/Content/charity-logos/unice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6008"/>
          <a:stretch/>
        </p:blipFill>
        <p:spPr bwMode="auto">
          <a:xfrm>
            <a:off x="-14994" y="6219373"/>
            <a:ext cx="1956261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op.e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" r="69787"/>
          <a:stretch/>
        </p:blipFill>
        <p:spPr bwMode="auto">
          <a:xfrm>
            <a:off x="2188030" y="6223002"/>
            <a:ext cx="1636354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collins@msh.org" TargetMode="External"/><Relationship Id="rId2" Type="http://schemas.openxmlformats.org/officeDocument/2006/relationships/hyperlink" Target="mailto:jpfaffmann@unicef.org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3" y="228600"/>
            <a:ext cx="82296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103"/>
            <a:ext cx="4809142" cy="331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495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Lightning presentation – UNICEF Satellite session</a:t>
            </a:r>
          </a:p>
          <a:p>
            <a:pPr algn="ctr"/>
            <a:r>
              <a:rPr lang="en-US" sz="2400" b="1" dirty="0" smtClean="0"/>
              <a:t>HSR Symposium Vancouver – November 2016</a:t>
            </a:r>
          </a:p>
          <a:p>
            <a:pPr algn="ctr"/>
            <a:r>
              <a:rPr lang="en-US" sz="2400" b="1" dirty="0" smtClean="0"/>
              <a:t>David Collins, MSH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8268"/>
            <a:ext cx="8610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An Example of a Comprehensive Package of Services (Malawi)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6413" r="6157" b="2656"/>
          <a:stretch/>
        </p:blipFill>
        <p:spPr bwMode="auto">
          <a:xfrm>
            <a:off x="1088570" y="1217293"/>
            <a:ext cx="6531429" cy="4878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950593" cy="223618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514600"/>
            <a:ext cx="3792677" cy="223618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1327596" y="18288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Title Page </a:t>
            </a:r>
            <a:endParaRPr lang="en-US" sz="2200" b="1" i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84195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  <a:rtl val="0"/>
              </a:rPr>
              <a:t>Main </a:t>
            </a:r>
            <a:r>
              <a:rPr lang="en-US" sz="2200" b="1" i="1" kern="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  <a:rtl val="0"/>
              </a:rPr>
              <a:t>Menu</a:t>
            </a:r>
            <a:endParaRPr lang="en-US" sz="2200" b="1" i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381000"/>
            <a:ext cx="828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Community Health Planning and Costing Tool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5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41" y="1676400"/>
            <a:ext cx="121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  <a:rtl val="0"/>
              </a:rPr>
              <a:t>Coverage Sheet </a:t>
            </a:r>
            <a:endParaRPr lang="en-US" sz="1600" b="1" i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452522"/>
            <a:ext cx="7517081" cy="2692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1183"/>
            <a:ext cx="7593280" cy="2040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942" y="4343400"/>
            <a:ext cx="105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  <a:rtl val="0"/>
              </a:rPr>
              <a:t>Results Table </a:t>
            </a:r>
            <a:endParaRPr lang="en-US" sz="1600" b="1" i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5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tool has detailed tables – most of which are populated automatically based on a few sets of key data. Services and costs can be projected for 10 years.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1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8763000" cy="639762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/>
              <a:t>Tool Output Example</a:t>
            </a:r>
            <a:r>
              <a:rPr lang="en-US" sz="2000" dirty="0" smtClean="0"/>
              <a:t>:  Results Chart – </a:t>
            </a:r>
            <a:r>
              <a:rPr lang="en-US" sz="2000" i="1" dirty="0" smtClean="0"/>
              <a:t>current and planned increases in numbers of services by program for a district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497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27779" r="10140" b="10118"/>
          <a:stretch/>
        </p:blipFill>
        <p:spPr bwMode="auto">
          <a:xfrm>
            <a:off x="822861" y="1143000"/>
            <a:ext cx="7808026" cy="4947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396342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EXAMPLE FIGURES – DO NOT QUOTE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374" y="336225"/>
            <a:ext cx="8763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Gill Sans"/>
                <a:ea typeface="+mj-ea"/>
                <a:cs typeface="+mj-cs"/>
              </a:defRPr>
            </a:lvl1pPr>
          </a:lstStyle>
          <a:p>
            <a:pPr algn="ctr"/>
            <a:r>
              <a:rPr lang="en-US" sz="2000" b="1" u="sng" dirty="0" smtClean="0">
                <a:solidFill>
                  <a:srgbClr val="007698"/>
                </a:solidFill>
                <a:sym typeface="Arial"/>
                <a:rtl val="0"/>
              </a:rPr>
              <a:t>Tool Output Example</a:t>
            </a:r>
            <a:r>
              <a:rPr lang="en-US" sz="2000" b="1" dirty="0" smtClean="0">
                <a:solidFill>
                  <a:srgbClr val="007698"/>
                </a:solidFill>
                <a:sym typeface="Arial"/>
                <a:rtl val="0"/>
              </a:rPr>
              <a:t>:  Results Chart – </a:t>
            </a:r>
            <a:r>
              <a:rPr lang="en-US" sz="2000" b="1" i="1" dirty="0" smtClean="0">
                <a:solidFill>
                  <a:srgbClr val="007698"/>
                </a:solidFill>
                <a:sym typeface="Arial"/>
                <a:rtl val="0"/>
              </a:rPr>
              <a:t>Cost of Services Provided by </a:t>
            </a:r>
            <a:r>
              <a:rPr lang="en-US" sz="2000" b="1" i="1" dirty="0" smtClean="0">
                <a:solidFill>
                  <a:srgbClr val="FF0000"/>
                </a:solidFill>
                <a:sym typeface="Arial"/>
                <a:rtl val="0"/>
              </a:rPr>
              <a:t>Program</a:t>
            </a:r>
            <a:r>
              <a:rPr lang="en-US" sz="2000" b="1" i="1" dirty="0" smtClean="0">
                <a:solidFill>
                  <a:srgbClr val="007698"/>
                </a:solidFill>
                <a:sym typeface="Arial"/>
                <a:rtl val="0"/>
              </a:rPr>
              <a:t> for a District</a:t>
            </a:r>
            <a:endParaRPr lang="en-US" sz="2000" b="1" i="1" dirty="0">
              <a:solidFill>
                <a:srgbClr val="007698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078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27530" r="36219" b="10367"/>
          <a:stretch/>
        </p:blipFill>
        <p:spPr bwMode="auto">
          <a:xfrm>
            <a:off x="762000" y="961542"/>
            <a:ext cx="7727115" cy="490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396342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EXAMPLE FIGURES – DO NOT QUOTE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763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Gill Sans"/>
                <a:ea typeface="+mj-ea"/>
                <a:cs typeface="+mj-cs"/>
              </a:defRPr>
            </a:lvl1pPr>
          </a:lstStyle>
          <a:p>
            <a:pPr algn="ctr"/>
            <a:r>
              <a:rPr lang="en-US" sz="2000" b="1" u="sng" dirty="0" smtClean="0">
                <a:solidFill>
                  <a:srgbClr val="007698"/>
                </a:solidFill>
                <a:sym typeface="Arial"/>
                <a:rtl val="0"/>
              </a:rPr>
              <a:t>Tool Output Example</a:t>
            </a:r>
            <a:r>
              <a:rPr lang="en-US" sz="2000" b="1" dirty="0" smtClean="0">
                <a:solidFill>
                  <a:srgbClr val="007698"/>
                </a:solidFill>
                <a:sym typeface="Arial"/>
                <a:rtl val="0"/>
              </a:rPr>
              <a:t>:  Results Chart – </a:t>
            </a:r>
            <a:r>
              <a:rPr lang="en-US" sz="2000" b="1" i="1" dirty="0" smtClean="0">
                <a:solidFill>
                  <a:srgbClr val="007698"/>
                </a:solidFill>
                <a:sym typeface="Arial"/>
                <a:rtl val="0"/>
              </a:rPr>
              <a:t>Cost of Services Provided by </a:t>
            </a:r>
            <a:r>
              <a:rPr lang="en-US" sz="2000" b="1" i="1" dirty="0" smtClean="0">
                <a:solidFill>
                  <a:srgbClr val="FF0000"/>
                </a:solidFill>
                <a:sym typeface="Arial"/>
                <a:rtl val="0"/>
              </a:rPr>
              <a:t>Input</a:t>
            </a:r>
            <a:r>
              <a:rPr lang="en-US" sz="2000" b="1" i="1" dirty="0" smtClean="0">
                <a:solidFill>
                  <a:srgbClr val="007698"/>
                </a:solidFill>
                <a:sym typeface="Arial"/>
                <a:rtl val="0"/>
              </a:rPr>
              <a:t> for a District</a:t>
            </a:r>
            <a:endParaRPr lang="en-US" sz="2000" b="1" i="1" dirty="0">
              <a:solidFill>
                <a:srgbClr val="007698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156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792162"/>
          </a:xfrm>
        </p:spPr>
        <p:txBody>
          <a:bodyPr/>
          <a:lstStyle/>
          <a:p>
            <a:r>
              <a:rPr lang="en-US" sz="2400" b="1" u="sng" dirty="0">
                <a:solidFill>
                  <a:srgbClr val="007698"/>
                </a:solidFill>
                <a:sym typeface="Arial"/>
                <a:rtl val="0"/>
              </a:rPr>
              <a:t>Tool Output Example</a:t>
            </a:r>
            <a:r>
              <a:rPr lang="en-US" sz="2400" b="1" dirty="0">
                <a:solidFill>
                  <a:srgbClr val="007698"/>
                </a:solidFill>
                <a:sym typeface="Arial"/>
                <a:rtl val="0"/>
              </a:rPr>
              <a:t>:  Results Chart – </a:t>
            </a:r>
            <a:r>
              <a:rPr lang="en-US" sz="2400" b="1" i="1" dirty="0" smtClean="0">
                <a:solidFill>
                  <a:srgbClr val="007698"/>
                </a:solidFill>
                <a:sym typeface="Arial"/>
                <a:rtl val="0"/>
              </a:rPr>
              <a:t>Funding sources and gaps for </a:t>
            </a:r>
            <a:r>
              <a:rPr lang="en-US" sz="2400" b="1" i="1" dirty="0">
                <a:solidFill>
                  <a:srgbClr val="007698"/>
                </a:solidFill>
                <a:sym typeface="Arial"/>
                <a:rtl val="0"/>
              </a:rPr>
              <a:t>a District</a:t>
            </a:r>
            <a:r>
              <a:rPr lang="en-US" b="1" i="1" dirty="0">
                <a:solidFill>
                  <a:srgbClr val="007698"/>
                </a:solidFill>
                <a:sym typeface="Arial"/>
                <a:rtl val="0"/>
              </a:rPr>
              <a:t/>
            </a:r>
            <a:br>
              <a:rPr lang="en-US" b="1" i="1" dirty="0">
                <a:solidFill>
                  <a:srgbClr val="007698"/>
                </a:solidFill>
                <a:sym typeface="Arial"/>
                <a:rtl val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15394088"/>
              </p:ext>
            </p:extLst>
          </p:nvPr>
        </p:nvGraphicFramePr>
        <p:xfrm>
          <a:off x="381000" y="1752600"/>
          <a:ext cx="836617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343400" y="617220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EXAMPLE FIGURES – DO NOT QUOTE</a:t>
            </a:r>
          </a:p>
        </p:txBody>
      </p:sp>
    </p:spTree>
    <p:extLst>
      <p:ext uri="{BB962C8B-B14F-4D97-AF65-F5344CB8AC3E}">
        <p14:creationId xmlns:p14="http://schemas.microsoft.com/office/powerpoint/2010/main" val="267271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Finally…………………….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>
                <a:solidFill>
                  <a:srgbClr val="3F3F3F"/>
                </a:solidFill>
              </a:rPr>
              <a:pPr/>
              <a:t>9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7500" y="3124200"/>
            <a:ext cx="53213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Available </a:t>
            </a:r>
            <a:r>
              <a:rPr lang="en-US" sz="2400" b="1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on UNICEF </a:t>
            </a:r>
            <a:r>
              <a:rPr lang="en-US" sz="2400" b="1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&amp; </a:t>
            </a:r>
            <a:r>
              <a:rPr lang="en-US" sz="2400" b="1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MSH </a:t>
            </a:r>
            <a:r>
              <a:rPr lang="en-US" sz="2400" b="1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websites:</a:t>
            </a:r>
            <a:endParaRPr lang="en-US" sz="2400" b="1" dirty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The </a:t>
            </a:r>
            <a:r>
              <a:rPr lang="en-US" sz="240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t</a:t>
            </a:r>
            <a:r>
              <a:rPr lang="en-US" sz="240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ool </a:t>
            </a:r>
            <a:r>
              <a:rPr lang="en-US" sz="240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 </a:t>
            </a:r>
            <a:r>
              <a:rPr lang="en-US" sz="240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and a user </a:t>
            </a:r>
            <a:r>
              <a:rPr lang="en-US" sz="240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g</a:t>
            </a:r>
            <a:r>
              <a:rPr lang="en-US" sz="240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Promotional video for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sym typeface="Arial"/>
                <a:rtl val="0"/>
              </a:rPr>
              <a:t>Country pilot reports.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500" y="4800600"/>
            <a:ext cx="593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For more information:</a:t>
            </a:r>
          </a:p>
          <a:p>
            <a:r>
              <a:rPr lang="en-US" sz="2000" kern="0" dirty="0" err="1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Jerôme</a:t>
            </a:r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en-US" sz="2000" kern="0" dirty="0" err="1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Pfaffmann</a:t>
            </a:r>
            <a:r>
              <a:rPr lang="en-US" sz="2000" kern="0" dirty="0" smtClean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:   </a:t>
            </a:r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hlinkClick r:id="rId2"/>
                <a:rtl val="0"/>
              </a:rPr>
              <a:t>jpfaffmann@unicef.org</a:t>
            </a:r>
            <a:endParaRPr lang="en-US" sz="2000" kern="0" dirty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David Collins:           </a:t>
            </a:r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Arial"/>
                <a:sym typeface="Arial"/>
                <a:hlinkClick r:id="rId3"/>
                <a:rtl val="0"/>
              </a:rPr>
              <a:t>dcollins@msh.org</a:t>
            </a:r>
            <a:endParaRPr lang="en-US" sz="2000" kern="0" dirty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endParaRPr lang="en-US" sz="2400" b="1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To prepare an investment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Costing and financing projections from this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Add Bottleneck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Add Impact analysis – </a:t>
            </a:r>
            <a:r>
              <a:rPr lang="en-US" sz="2200" dirty="0" err="1" smtClean="0">
                <a:latin typeface="Calibri" panose="020F0502020204030204" pitchFamily="34" charset="0"/>
              </a:rPr>
              <a:t>eg</a:t>
            </a:r>
            <a:r>
              <a:rPr lang="en-US" sz="2200" dirty="0" smtClean="0">
                <a:latin typeface="Calibri" panose="020F0502020204030204" pitchFamily="34" charset="0"/>
              </a:rPr>
              <a:t> lives saved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MSH colors">
      <a:dk1>
        <a:srgbClr val="3F3F3F"/>
      </a:dk1>
      <a:lt1>
        <a:sysClr val="window" lastClr="FFFFFF"/>
      </a:lt1>
      <a:dk2>
        <a:srgbClr val="004730"/>
      </a:dk2>
      <a:lt2>
        <a:srgbClr val="807F83"/>
      </a:lt2>
      <a:accent1>
        <a:srgbClr val="E36F1E"/>
      </a:accent1>
      <a:accent2>
        <a:srgbClr val="788E1E"/>
      </a:accent2>
      <a:accent3>
        <a:srgbClr val="B41E39"/>
      </a:accent3>
      <a:accent4>
        <a:srgbClr val="C2A204"/>
      </a:accent4>
      <a:accent5>
        <a:srgbClr val="007698"/>
      </a:accent5>
      <a:accent6>
        <a:srgbClr val="8A7967"/>
      </a:accent6>
      <a:hlink>
        <a:srgbClr val="007698"/>
      </a:hlink>
      <a:folHlink>
        <a:srgbClr val="8A7967"/>
      </a:folHlink>
    </a:clrScheme>
    <a:fontScheme name="MSH Fontypes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311</Words>
  <Application>Microsoft Office PowerPoint</Application>
  <PresentationFormat>On-screen Show (4:3)</PresentationFormat>
  <Paragraphs>57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PowerPoint Presentation</vt:lpstr>
      <vt:lpstr>An Example of a Comprehensive Package of Services (Malawi)</vt:lpstr>
      <vt:lpstr>PowerPoint Presentation</vt:lpstr>
      <vt:lpstr>PowerPoint Presentation</vt:lpstr>
      <vt:lpstr>Tool Output Example:  Results Chart – current and planned increases in numbers of services by program for a district</vt:lpstr>
      <vt:lpstr>PowerPoint Presentation</vt:lpstr>
      <vt:lpstr>PowerPoint Presentation</vt:lpstr>
      <vt:lpstr>Tool Output Example:  Results Chart – Funding sources and gaps for a District </vt:lpstr>
      <vt:lpstr>Finally…………………….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MSH</dc:creator>
  <cp:lastModifiedBy>Sarah Crass</cp:lastModifiedBy>
  <cp:revision>30</cp:revision>
  <dcterms:created xsi:type="dcterms:W3CDTF">2016-08-22T16:08:20Z</dcterms:created>
  <dcterms:modified xsi:type="dcterms:W3CDTF">2016-11-11T17:32:00Z</dcterms:modified>
</cp:coreProperties>
</file>