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8800425" cy="43200638"/>
  <p:notesSz cx="6797675" cy="9926638"/>
  <p:defaultTextStyle>
    <a:defPPr>
      <a:defRPr lang="en-US"/>
    </a:defPPr>
    <a:lvl1pPr marL="0" algn="l" defTabSz="3455975" rtl="0" eaLnBrk="1" latinLnBrk="0" hangingPunct="1">
      <a:defRPr sz="6803" kern="1200">
        <a:solidFill>
          <a:schemeClr val="tx1"/>
        </a:solidFill>
        <a:latin typeface="+mn-lt"/>
        <a:ea typeface="+mn-ea"/>
        <a:cs typeface="+mn-cs"/>
      </a:defRPr>
    </a:lvl1pPr>
    <a:lvl2pPr marL="1727987" algn="l" defTabSz="3455975" rtl="0" eaLnBrk="1" latinLnBrk="0" hangingPunct="1">
      <a:defRPr sz="6803" kern="1200">
        <a:solidFill>
          <a:schemeClr val="tx1"/>
        </a:solidFill>
        <a:latin typeface="+mn-lt"/>
        <a:ea typeface="+mn-ea"/>
        <a:cs typeface="+mn-cs"/>
      </a:defRPr>
    </a:lvl2pPr>
    <a:lvl3pPr marL="3455975" algn="l" defTabSz="3455975" rtl="0" eaLnBrk="1" latinLnBrk="0" hangingPunct="1">
      <a:defRPr sz="6803" kern="1200">
        <a:solidFill>
          <a:schemeClr val="tx1"/>
        </a:solidFill>
        <a:latin typeface="+mn-lt"/>
        <a:ea typeface="+mn-ea"/>
        <a:cs typeface="+mn-cs"/>
      </a:defRPr>
    </a:lvl3pPr>
    <a:lvl4pPr marL="5183962" algn="l" defTabSz="3455975" rtl="0" eaLnBrk="1" latinLnBrk="0" hangingPunct="1">
      <a:defRPr sz="6803" kern="1200">
        <a:solidFill>
          <a:schemeClr val="tx1"/>
        </a:solidFill>
        <a:latin typeface="+mn-lt"/>
        <a:ea typeface="+mn-ea"/>
        <a:cs typeface="+mn-cs"/>
      </a:defRPr>
    </a:lvl4pPr>
    <a:lvl5pPr marL="6911950" algn="l" defTabSz="3455975" rtl="0" eaLnBrk="1" latinLnBrk="0" hangingPunct="1">
      <a:defRPr sz="6803" kern="1200">
        <a:solidFill>
          <a:schemeClr val="tx1"/>
        </a:solidFill>
        <a:latin typeface="+mn-lt"/>
        <a:ea typeface="+mn-ea"/>
        <a:cs typeface="+mn-cs"/>
      </a:defRPr>
    </a:lvl5pPr>
    <a:lvl6pPr marL="8639937" algn="l" defTabSz="3455975" rtl="0" eaLnBrk="1" latinLnBrk="0" hangingPunct="1">
      <a:defRPr sz="6803" kern="1200">
        <a:solidFill>
          <a:schemeClr val="tx1"/>
        </a:solidFill>
        <a:latin typeface="+mn-lt"/>
        <a:ea typeface="+mn-ea"/>
        <a:cs typeface="+mn-cs"/>
      </a:defRPr>
    </a:lvl6pPr>
    <a:lvl7pPr marL="10367924" algn="l" defTabSz="3455975" rtl="0" eaLnBrk="1" latinLnBrk="0" hangingPunct="1">
      <a:defRPr sz="6803" kern="1200">
        <a:solidFill>
          <a:schemeClr val="tx1"/>
        </a:solidFill>
        <a:latin typeface="+mn-lt"/>
        <a:ea typeface="+mn-ea"/>
        <a:cs typeface="+mn-cs"/>
      </a:defRPr>
    </a:lvl7pPr>
    <a:lvl8pPr marL="12095912" algn="l" defTabSz="3455975" rtl="0" eaLnBrk="1" latinLnBrk="0" hangingPunct="1">
      <a:defRPr sz="6803" kern="1200">
        <a:solidFill>
          <a:schemeClr val="tx1"/>
        </a:solidFill>
        <a:latin typeface="+mn-lt"/>
        <a:ea typeface="+mn-ea"/>
        <a:cs typeface="+mn-cs"/>
      </a:defRPr>
    </a:lvl8pPr>
    <a:lvl9pPr marL="13823899" algn="l" defTabSz="3455975" rtl="0" eaLnBrk="1" latinLnBrk="0" hangingPunct="1">
      <a:defRPr sz="6803"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lly Thatch - US" initials="PT-U"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 d="100"/>
          <a:sy n="10" d="100"/>
        </p:scale>
        <p:origin x="-2484" y="-270"/>
      </p:cViewPr>
      <p:guideLst>
        <p:guide orient="horz" pos="13606"/>
        <p:guide pos="907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0032" y="7070108"/>
            <a:ext cx="24480361" cy="15040222"/>
          </a:xfrm>
        </p:spPr>
        <p:txBody>
          <a:bodyPr anchor="b"/>
          <a:lstStyle>
            <a:lvl1pPr algn="ctr">
              <a:defRPr sz="18898"/>
            </a:lvl1pPr>
          </a:lstStyle>
          <a:p>
            <a:r>
              <a:rPr lang="en-US" smtClean="0"/>
              <a:t>Click to edit Master title style</a:t>
            </a:r>
            <a:endParaRPr lang="en-US" dirty="0"/>
          </a:p>
        </p:txBody>
      </p:sp>
      <p:sp>
        <p:nvSpPr>
          <p:cNvPr id="3" name="Subtitle 2"/>
          <p:cNvSpPr>
            <a:spLocks noGrp="1"/>
          </p:cNvSpPr>
          <p:nvPr>
            <p:ph type="subTitle" idx="1"/>
          </p:nvPr>
        </p:nvSpPr>
        <p:spPr>
          <a:xfrm>
            <a:off x="3600053" y="22690338"/>
            <a:ext cx="21600319" cy="10430151"/>
          </a:xfrm>
        </p:spPr>
        <p:txBody>
          <a:bodyPr/>
          <a:lstStyle>
            <a:lvl1pPr marL="0" indent="0" algn="ctr">
              <a:buNone/>
              <a:defRPr sz="7559"/>
            </a:lvl1pPr>
            <a:lvl2pPr marL="1440043" indent="0" algn="ctr">
              <a:buNone/>
              <a:defRPr sz="6299"/>
            </a:lvl2pPr>
            <a:lvl3pPr marL="2880086" indent="0" algn="ctr">
              <a:buNone/>
              <a:defRPr sz="5669"/>
            </a:lvl3pPr>
            <a:lvl4pPr marL="4320129" indent="0" algn="ctr">
              <a:buNone/>
              <a:defRPr sz="5040"/>
            </a:lvl4pPr>
            <a:lvl5pPr marL="5760171" indent="0" algn="ctr">
              <a:buNone/>
              <a:defRPr sz="5040"/>
            </a:lvl5pPr>
            <a:lvl6pPr marL="7200214" indent="0" algn="ctr">
              <a:buNone/>
              <a:defRPr sz="5040"/>
            </a:lvl6pPr>
            <a:lvl7pPr marL="8640257" indent="0" algn="ctr">
              <a:buNone/>
              <a:defRPr sz="5040"/>
            </a:lvl7pPr>
            <a:lvl8pPr marL="10080300" indent="0" algn="ctr">
              <a:buNone/>
              <a:defRPr sz="5040"/>
            </a:lvl8pPr>
            <a:lvl9pPr marL="11520343" indent="0" algn="ctr">
              <a:buNone/>
              <a:defRPr sz="504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3CF0C02-763A-48F9-B45A-A564D7689B3B}" type="datetimeFigureOut">
              <a:rPr lang="en-US" smtClean="0"/>
              <a:pPr/>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F25FE-6300-47B3-8C97-DF07DA24D4E7}" type="slidenum">
              <a:rPr lang="en-US" smtClean="0"/>
              <a:pPr/>
              <a:t>‹#›</a:t>
            </a:fld>
            <a:endParaRPr lang="en-US"/>
          </a:p>
        </p:txBody>
      </p:sp>
    </p:spTree>
    <p:extLst>
      <p:ext uri="{BB962C8B-B14F-4D97-AF65-F5344CB8AC3E}">
        <p14:creationId xmlns:p14="http://schemas.microsoft.com/office/powerpoint/2010/main" val="1490858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CF0C02-763A-48F9-B45A-A564D7689B3B}" type="datetimeFigureOut">
              <a:rPr lang="en-US" smtClean="0"/>
              <a:pPr/>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F25FE-6300-47B3-8C97-DF07DA24D4E7}" type="slidenum">
              <a:rPr lang="en-US" smtClean="0"/>
              <a:pPr/>
              <a:t>‹#›</a:t>
            </a:fld>
            <a:endParaRPr lang="en-US"/>
          </a:p>
        </p:txBody>
      </p:sp>
    </p:spTree>
    <p:extLst>
      <p:ext uri="{BB962C8B-B14F-4D97-AF65-F5344CB8AC3E}">
        <p14:creationId xmlns:p14="http://schemas.microsoft.com/office/powerpoint/2010/main" val="2812526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6" y="2300034"/>
            <a:ext cx="6210092" cy="366105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80031" y="2300034"/>
            <a:ext cx="18270270" cy="366105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CF0C02-763A-48F9-B45A-A564D7689B3B}" type="datetimeFigureOut">
              <a:rPr lang="en-US" smtClean="0"/>
              <a:pPr/>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F25FE-6300-47B3-8C97-DF07DA24D4E7}" type="slidenum">
              <a:rPr lang="en-US" smtClean="0"/>
              <a:pPr/>
              <a:t>‹#›</a:t>
            </a:fld>
            <a:endParaRPr lang="en-US"/>
          </a:p>
        </p:txBody>
      </p:sp>
    </p:spTree>
    <p:extLst>
      <p:ext uri="{BB962C8B-B14F-4D97-AF65-F5344CB8AC3E}">
        <p14:creationId xmlns:p14="http://schemas.microsoft.com/office/powerpoint/2010/main" val="1066805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CF0C02-763A-48F9-B45A-A564D7689B3B}" type="datetimeFigureOut">
              <a:rPr lang="en-US" smtClean="0"/>
              <a:pPr/>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F25FE-6300-47B3-8C97-DF07DA24D4E7}" type="slidenum">
              <a:rPr lang="en-US" smtClean="0"/>
              <a:pPr/>
              <a:t>‹#›</a:t>
            </a:fld>
            <a:endParaRPr lang="en-US"/>
          </a:p>
        </p:txBody>
      </p:sp>
    </p:spTree>
    <p:extLst>
      <p:ext uri="{BB962C8B-B14F-4D97-AF65-F5344CB8AC3E}">
        <p14:creationId xmlns:p14="http://schemas.microsoft.com/office/powerpoint/2010/main" val="2045926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65030" y="10770172"/>
            <a:ext cx="24840367" cy="17970262"/>
          </a:xfrm>
        </p:spPr>
        <p:txBody>
          <a:bodyPr anchor="b"/>
          <a:lstStyle>
            <a:lvl1pPr>
              <a:defRPr sz="18898"/>
            </a:lvl1pPr>
          </a:lstStyle>
          <a:p>
            <a:r>
              <a:rPr lang="en-US" smtClean="0"/>
              <a:t>Click to edit Master title style</a:t>
            </a:r>
            <a:endParaRPr lang="en-US" dirty="0"/>
          </a:p>
        </p:txBody>
      </p:sp>
      <p:sp>
        <p:nvSpPr>
          <p:cNvPr id="3" name="Text Placeholder 2"/>
          <p:cNvSpPr>
            <a:spLocks noGrp="1"/>
          </p:cNvSpPr>
          <p:nvPr>
            <p:ph type="body" idx="1"/>
          </p:nvPr>
        </p:nvSpPr>
        <p:spPr>
          <a:xfrm>
            <a:off x="1965030" y="28910440"/>
            <a:ext cx="24840367" cy="9450136"/>
          </a:xfrm>
        </p:spPr>
        <p:txBody>
          <a:bodyPr/>
          <a:lstStyle>
            <a:lvl1pPr marL="0" indent="0">
              <a:buNone/>
              <a:defRPr sz="7559">
                <a:solidFill>
                  <a:schemeClr val="tx1"/>
                </a:solidFill>
              </a:defRPr>
            </a:lvl1pPr>
            <a:lvl2pPr marL="1440043" indent="0">
              <a:buNone/>
              <a:defRPr sz="6299">
                <a:solidFill>
                  <a:schemeClr val="tx1">
                    <a:tint val="75000"/>
                  </a:schemeClr>
                </a:solidFill>
              </a:defRPr>
            </a:lvl2pPr>
            <a:lvl3pPr marL="2880086" indent="0">
              <a:buNone/>
              <a:defRPr sz="5669">
                <a:solidFill>
                  <a:schemeClr val="tx1">
                    <a:tint val="75000"/>
                  </a:schemeClr>
                </a:solidFill>
              </a:defRPr>
            </a:lvl3pPr>
            <a:lvl4pPr marL="4320129" indent="0">
              <a:buNone/>
              <a:defRPr sz="5040">
                <a:solidFill>
                  <a:schemeClr val="tx1">
                    <a:tint val="75000"/>
                  </a:schemeClr>
                </a:solidFill>
              </a:defRPr>
            </a:lvl4pPr>
            <a:lvl5pPr marL="5760171" indent="0">
              <a:buNone/>
              <a:defRPr sz="5040">
                <a:solidFill>
                  <a:schemeClr val="tx1">
                    <a:tint val="75000"/>
                  </a:schemeClr>
                </a:solidFill>
              </a:defRPr>
            </a:lvl5pPr>
            <a:lvl6pPr marL="7200214" indent="0">
              <a:buNone/>
              <a:defRPr sz="5040">
                <a:solidFill>
                  <a:schemeClr val="tx1">
                    <a:tint val="75000"/>
                  </a:schemeClr>
                </a:solidFill>
              </a:defRPr>
            </a:lvl6pPr>
            <a:lvl7pPr marL="8640257" indent="0">
              <a:buNone/>
              <a:defRPr sz="5040">
                <a:solidFill>
                  <a:schemeClr val="tx1">
                    <a:tint val="75000"/>
                  </a:schemeClr>
                </a:solidFill>
              </a:defRPr>
            </a:lvl7pPr>
            <a:lvl8pPr marL="10080300" indent="0">
              <a:buNone/>
              <a:defRPr sz="5040">
                <a:solidFill>
                  <a:schemeClr val="tx1">
                    <a:tint val="75000"/>
                  </a:schemeClr>
                </a:solidFill>
              </a:defRPr>
            </a:lvl8pPr>
            <a:lvl9pPr marL="11520343" indent="0">
              <a:buNone/>
              <a:defRPr sz="50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CF0C02-763A-48F9-B45A-A564D7689B3B}" type="datetimeFigureOut">
              <a:rPr lang="en-US" smtClean="0"/>
              <a:pPr/>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F25FE-6300-47B3-8C97-DF07DA24D4E7}" type="slidenum">
              <a:rPr lang="en-US" smtClean="0"/>
              <a:pPr/>
              <a:t>‹#›</a:t>
            </a:fld>
            <a:endParaRPr lang="en-US"/>
          </a:p>
        </p:txBody>
      </p:sp>
    </p:spTree>
    <p:extLst>
      <p:ext uri="{BB962C8B-B14F-4D97-AF65-F5344CB8AC3E}">
        <p14:creationId xmlns:p14="http://schemas.microsoft.com/office/powerpoint/2010/main" val="341640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80029" y="11500170"/>
            <a:ext cx="12240181" cy="274104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4580215" y="11500170"/>
            <a:ext cx="12240181" cy="274104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3CF0C02-763A-48F9-B45A-A564D7689B3B}" type="datetimeFigureOut">
              <a:rPr lang="en-US" smtClean="0"/>
              <a:pPr/>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F25FE-6300-47B3-8C97-DF07DA24D4E7}" type="slidenum">
              <a:rPr lang="en-US" smtClean="0"/>
              <a:pPr/>
              <a:t>‹#›</a:t>
            </a:fld>
            <a:endParaRPr lang="en-US"/>
          </a:p>
        </p:txBody>
      </p:sp>
    </p:spTree>
    <p:extLst>
      <p:ext uri="{BB962C8B-B14F-4D97-AF65-F5344CB8AC3E}">
        <p14:creationId xmlns:p14="http://schemas.microsoft.com/office/powerpoint/2010/main" val="349767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83780" y="2300044"/>
            <a:ext cx="24840367" cy="835012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983784" y="10590160"/>
            <a:ext cx="12183928" cy="5190073"/>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en-US" smtClean="0"/>
              <a:t>Click to edit Master text styles</a:t>
            </a:r>
          </a:p>
        </p:txBody>
      </p:sp>
      <p:sp>
        <p:nvSpPr>
          <p:cNvPr id="4" name="Content Placeholder 3"/>
          <p:cNvSpPr>
            <a:spLocks noGrp="1"/>
          </p:cNvSpPr>
          <p:nvPr>
            <p:ph sz="half" idx="2"/>
          </p:nvPr>
        </p:nvSpPr>
        <p:spPr>
          <a:xfrm>
            <a:off x="1983784" y="15780233"/>
            <a:ext cx="12183928" cy="232103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4580217" y="10590160"/>
            <a:ext cx="12243932" cy="5190073"/>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en-US" smtClean="0"/>
              <a:t>Click to edit Master text styles</a:t>
            </a:r>
          </a:p>
        </p:txBody>
      </p:sp>
      <p:sp>
        <p:nvSpPr>
          <p:cNvPr id="6" name="Content Placeholder 5"/>
          <p:cNvSpPr>
            <a:spLocks noGrp="1"/>
          </p:cNvSpPr>
          <p:nvPr>
            <p:ph sz="quarter" idx="4"/>
          </p:nvPr>
        </p:nvSpPr>
        <p:spPr>
          <a:xfrm>
            <a:off x="14580217" y="15780233"/>
            <a:ext cx="12243932" cy="232103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3CF0C02-763A-48F9-B45A-A564D7689B3B}" type="datetimeFigureOut">
              <a:rPr lang="en-US" smtClean="0"/>
              <a:pPr/>
              <a:t>5/11/2016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CF25FE-6300-47B3-8C97-DF07DA24D4E7}" type="slidenum">
              <a:rPr lang="en-US" smtClean="0"/>
              <a:pPr/>
              <a:t>‹#›</a:t>
            </a:fld>
            <a:endParaRPr lang="en-US"/>
          </a:p>
        </p:txBody>
      </p:sp>
    </p:spTree>
    <p:extLst>
      <p:ext uri="{BB962C8B-B14F-4D97-AF65-F5344CB8AC3E}">
        <p14:creationId xmlns:p14="http://schemas.microsoft.com/office/powerpoint/2010/main" val="3030974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3CF0C02-763A-48F9-B45A-A564D7689B3B}" type="datetimeFigureOut">
              <a:rPr lang="en-US" smtClean="0"/>
              <a:pPr/>
              <a:t>5/11/2016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CF25FE-6300-47B3-8C97-DF07DA24D4E7}" type="slidenum">
              <a:rPr lang="en-US" smtClean="0"/>
              <a:pPr/>
              <a:t>‹#›</a:t>
            </a:fld>
            <a:endParaRPr lang="en-US"/>
          </a:p>
        </p:txBody>
      </p:sp>
    </p:spTree>
    <p:extLst>
      <p:ext uri="{BB962C8B-B14F-4D97-AF65-F5344CB8AC3E}">
        <p14:creationId xmlns:p14="http://schemas.microsoft.com/office/powerpoint/2010/main" val="2491834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CF0C02-763A-48F9-B45A-A564D7689B3B}" type="datetimeFigureOut">
              <a:rPr lang="en-US" smtClean="0"/>
              <a:pPr/>
              <a:t>5/11/2016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CF25FE-6300-47B3-8C97-DF07DA24D4E7}" type="slidenum">
              <a:rPr lang="en-US" smtClean="0"/>
              <a:pPr/>
              <a:t>‹#›</a:t>
            </a:fld>
            <a:endParaRPr lang="en-US"/>
          </a:p>
        </p:txBody>
      </p:sp>
    </p:spTree>
    <p:extLst>
      <p:ext uri="{BB962C8B-B14F-4D97-AF65-F5344CB8AC3E}">
        <p14:creationId xmlns:p14="http://schemas.microsoft.com/office/powerpoint/2010/main" val="4204376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3780" y="2880042"/>
            <a:ext cx="9288887" cy="10080149"/>
          </a:xfrm>
        </p:spPr>
        <p:txBody>
          <a:bodyPr anchor="b"/>
          <a:lstStyle>
            <a:lvl1pPr>
              <a:defRPr sz="10079"/>
            </a:lvl1pPr>
          </a:lstStyle>
          <a:p>
            <a:r>
              <a:rPr lang="en-US" smtClean="0"/>
              <a:t>Click to edit Master title style</a:t>
            </a:r>
            <a:endParaRPr lang="en-US" dirty="0"/>
          </a:p>
        </p:txBody>
      </p:sp>
      <p:sp>
        <p:nvSpPr>
          <p:cNvPr id="3" name="Content Placeholder 2"/>
          <p:cNvSpPr>
            <a:spLocks noGrp="1"/>
          </p:cNvSpPr>
          <p:nvPr>
            <p:ph idx="1"/>
          </p:nvPr>
        </p:nvSpPr>
        <p:spPr>
          <a:xfrm>
            <a:off x="12243932" y="6220102"/>
            <a:ext cx="14580215" cy="30700453"/>
          </a:xfrm>
        </p:spPr>
        <p:txBody>
          <a:bodyPr/>
          <a:lstStyle>
            <a:lvl1pPr>
              <a:defRPr sz="10079"/>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83780" y="12960191"/>
            <a:ext cx="9288887" cy="24010358"/>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CF0C02-763A-48F9-B45A-A564D7689B3B}" type="datetimeFigureOut">
              <a:rPr lang="en-US" smtClean="0"/>
              <a:pPr/>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F25FE-6300-47B3-8C97-DF07DA24D4E7}" type="slidenum">
              <a:rPr lang="en-US" smtClean="0"/>
              <a:pPr/>
              <a:t>‹#›</a:t>
            </a:fld>
            <a:endParaRPr lang="en-US"/>
          </a:p>
        </p:txBody>
      </p:sp>
    </p:spTree>
    <p:extLst>
      <p:ext uri="{BB962C8B-B14F-4D97-AF65-F5344CB8AC3E}">
        <p14:creationId xmlns:p14="http://schemas.microsoft.com/office/powerpoint/2010/main" val="1289314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3780" y="2880042"/>
            <a:ext cx="9288887" cy="10080149"/>
          </a:xfrm>
        </p:spPr>
        <p:txBody>
          <a:bodyPr anchor="b"/>
          <a:lstStyle>
            <a:lvl1pPr>
              <a:defRPr sz="1007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243932" y="6220102"/>
            <a:ext cx="14580215" cy="30700453"/>
          </a:xfrm>
        </p:spPr>
        <p:txBody>
          <a:bodyPr anchor="t"/>
          <a:lstStyle>
            <a:lvl1pPr marL="0" indent="0">
              <a:buNone/>
              <a:defRPr sz="10079"/>
            </a:lvl1pPr>
            <a:lvl2pPr marL="1440043" indent="0">
              <a:buNone/>
              <a:defRPr sz="8819"/>
            </a:lvl2pPr>
            <a:lvl3pPr marL="2880086" indent="0">
              <a:buNone/>
              <a:defRPr sz="7559"/>
            </a:lvl3pPr>
            <a:lvl4pPr marL="4320129" indent="0">
              <a:buNone/>
              <a:defRPr sz="6299"/>
            </a:lvl4pPr>
            <a:lvl5pPr marL="5760171" indent="0">
              <a:buNone/>
              <a:defRPr sz="6299"/>
            </a:lvl5pPr>
            <a:lvl6pPr marL="7200214" indent="0">
              <a:buNone/>
              <a:defRPr sz="6299"/>
            </a:lvl6pPr>
            <a:lvl7pPr marL="8640257" indent="0">
              <a:buNone/>
              <a:defRPr sz="6299"/>
            </a:lvl7pPr>
            <a:lvl8pPr marL="10080300" indent="0">
              <a:buNone/>
              <a:defRPr sz="6299"/>
            </a:lvl8pPr>
            <a:lvl9pPr marL="11520343" indent="0">
              <a:buNone/>
              <a:defRPr sz="6299"/>
            </a:lvl9pPr>
          </a:lstStyle>
          <a:p>
            <a:r>
              <a:rPr lang="en-US" smtClean="0"/>
              <a:t>Click icon to add picture</a:t>
            </a:r>
            <a:endParaRPr lang="en-US" dirty="0"/>
          </a:p>
        </p:txBody>
      </p:sp>
      <p:sp>
        <p:nvSpPr>
          <p:cNvPr id="4" name="Text Placeholder 3"/>
          <p:cNvSpPr>
            <a:spLocks noGrp="1"/>
          </p:cNvSpPr>
          <p:nvPr>
            <p:ph type="body" sz="half" idx="2"/>
          </p:nvPr>
        </p:nvSpPr>
        <p:spPr>
          <a:xfrm>
            <a:off x="1983780" y="12960191"/>
            <a:ext cx="9288887" cy="24010358"/>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CF0C02-763A-48F9-B45A-A564D7689B3B}" type="datetimeFigureOut">
              <a:rPr lang="en-US" smtClean="0"/>
              <a:pPr/>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F25FE-6300-47B3-8C97-DF07DA24D4E7}" type="slidenum">
              <a:rPr lang="en-US" smtClean="0"/>
              <a:pPr/>
              <a:t>‹#›</a:t>
            </a:fld>
            <a:endParaRPr lang="en-US"/>
          </a:p>
        </p:txBody>
      </p:sp>
    </p:spTree>
    <p:extLst>
      <p:ext uri="{BB962C8B-B14F-4D97-AF65-F5344CB8AC3E}">
        <p14:creationId xmlns:p14="http://schemas.microsoft.com/office/powerpoint/2010/main" val="2694637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2300044"/>
            <a:ext cx="24840367" cy="835012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80029" y="11500170"/>
            <a:ext cx="24840367" cy="27410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80029" y="40040601"/>
            <a:ext cx="6480096" cy="2300034"/>
          </a:xfrm>
          <a:prstGeom prst="rect">
            <a:avLst/>
          </a:prstGeom>
        </p:spPr>
        <p:txBody>
          <a:bodyPr vert="horz" lIns="91440" tIns="45720" rIns="91440" bIns="45720" rtlCol="0" anchor="ctr"/>
          <a:lstStyle>
            <a:lvl1pPr algn="l">
              <a:defRPr sz="3780">
                <a:solidFill>
                  <a:schemeClr val="tx1">
                    <a:tint val="75000"/>
                  </a:schemeClr>
                </a:solidFill>
              </a:defRPr>
            </a:lvl1pPr>
          </a:lstStyle>
          <a:p>
            <a:fld id="{23CF0C02-763A-48F9-B45A-A564D7689B3B}" type="datetimeFigureOut">
              <a:rPr lang="en-US" smtClean="0"/>
              <a:pPr/>
              <a:t>5/11/2016</a:t>
            </a:fld>
            <a:endParaRPr lang="en-US"/>
          </a:p>
        </p:txBody>
      </p:sp>
      <p:sp>
        <p:nvSpPr>
          <p:cNvPr id="5" name="Footer Placeholder 4"/>
          <p:cNvSpPr>
            <a:spLocks noGrp="1"/>
          </p:cNvSpPr>
          <p:nvPr>
            <p:ph type="ftr" sz="quarter" idx="3"/>
          </p:nvPr>
        </p:nvSpPr>
        <p:spPr>
          <a:xfrm>
            <a:off x="9540141" y="40040601"/>
            <a:ext cx="9720143" cy="2300034"/>
          </a:xfrm>
          <a:prstGeom prst="rect">
            <a:avLst/>
          </a:prstGeom>
        </p:spPr>
        <p:txBody>
          <a:bodyPr vert="horz" lIns="91440" tIns="45720" rIns="91440" bIns="45720" rtlCol="0" anchor="ctr"/>
          <a:lstStyle>
            <a:lvl1pPr algn="ctr">
              <a:defRPr sz="37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0340300" y="40040601"/>
            <a:ext cx="6480096" cy="2300034"/>
          </a:xfrm>
          <a:prstGeom prst="rect">
            <a:avLst/>
          </a:prstGeom>
        </p:spPr>
        <p:txBody>
          <a:bodyPr vert="horz" lIns="91440" tIns="45720" rIns="91440" bIns="45720" rtlCol="0" anchor="ctr"/>
          <a:lstStyle>
            <a:lvl1pPr algn="r">
              <a:defRPr sz="3780">
                <a:solidFill>
                  <a:schemeClr val="tx1">
                    <a:tint val="75000"/>
                  </a:schemeClr>
                </a:solidFill>
              </a:defRPr>
            </a:lvl1pPr>
          </a:lstStyle>
          <a:p>
            <a:fld id="{D6CF25FE-6300-47B3-8C97-DF07DA24D4E7}" type="slidenum">
              <a:rPr lang="en-US" smtClean="0"/>
              <a:pPr/>
              <a:t>‹#›</a:t>
            </a:fld>
            <a:endParaRPr lang="en-US"/>
          </a:p>
        </p:txBody>
      </p:sp>
    </p:spTree>
    <p:extLst>
      <p:ext uri="{BB962C8B-B14F-4D97-AF65-F5344CB8AC3E}">
        <p14:creationId xmlns:p14="http://schemas.microsoft.com/office/powerpoint/2010/main" val="3160761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80086" rtl="0" eaLnBrk="1" latinLnBrk="0" hangingPunct="1">
        <a:lnSpc>
          <a:spcPct val="90000"/>
        </a:lnSpc>
        <a:spcBef>
          <a:spcPct val="0"/>
        </a:spcBef>
        <a:buNone/>
        <a:defRPr sz="13859" kern="1200">
          <a:solidFill>
            <a:schemeClr val="tx1"/>
          </a:solidFill>
          <a:latin typeface="+mj-lt"/>
          <a:ea typeface="+mj-ea"/>
          <a:cs typeface="+mj-cs"/>
        </a:defRPr>
      </a:lvl1pPr>
    </p:titleStyle>
    <p:bodyStyle>
      <a:lvl1pPr marL="720021" indent="-720021" algn="l" defTabSz="2880086"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60064" indent="-720021" algn="l" defTabSz="2880086"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600107" indent="-720021" algn="l" defTabSz="2880086"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40150"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80193"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20236"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60278"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800321"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40364"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80086" rtl="0" eaLnBrk="1" latinLnBrk="0" hangingPunct="1">
        <a:defRPr sz="5669" kern="1200">
          <a:solidFill>
            <a:schemeClr val="tx1"/>
          </a:solidFill>
          <a:latin typeface="+mn-lt"/>
          <a:ea typeface="+mn-ea"/>
          <a:cs typeface="+mn-cs"/>
        </a:defRPr>
      </a:lvl1pPr>
      <a:lvl2pPr marL="1440043" algn="l" defTabSz="2880086" rtl="0" eaLnBrk="1" latinLnBrk="0" hangingPunct="1">
        <a:defRPr sz="5669" kern="1200">
          <a:solidFill>
            <a:schemeClr val="tx1"/>
          </a:solidFill>
          <a:latin typeface="+mn-lt"/>
          <a:ea typeface="+mn-ea"/>
          <a:cs typeface="+mn-cs"/>
        </a:defRPr>
      </a:lvl2pPr>
      <a:lvl3pPr marL="2880086" algn="l" defTabSz="2880086" rtl="0" eaLnBrk="1" latinLnBrk="0" hangingPunct="1">
        <a:defRPr sz="5669" kern="1200">
          <a:solidFill>
            <a:schemeClr val="tx1"/>
          </a:solidFill>
          <a:latin typeface="+mn-lt"/>
          <a:ea typeface="+mn-ea"/>
          <a:cs typeface="+mn-cs"/>
        </a:defRPr>
      </a:lvl3pPr>
      <a:lvl4pPr marL="4320129" algn="l" defTabSz="2880086" rtl="0" eaLnBrk="1" latinLnBrk="0" hangingPunct="1">
        <a:defRPr sz="5669" kern="1200">
          <a:solidFill>
            <a:schemeClr val="tx1"/>
          </a:solidFill>
          <a:latin typeface="+mn-lt"/>
          <a:ea typeface="+mn-ea"/>
          <a:cs typeface="+mn-cs"/>
        </a:defRPr>
      </a:lvl4pPr>
      <a:lvl5pPr marL="5760171" algn="l" defTabSz="2880086" rtl="0" eaLnBrk="1" latinLnBrk="0" hangingPunct="1">
        <a:defRPr sz="5669" kern="1200">
          <a:solidFill>
            <a:schemeClr val="tx1"/>
          </a:solidFill>
          <a:latin typeface="+mn-lt"/>
          <a:ea typeface="+mn-ea"/>
          <a:cs typeface="+mn-cs"/>
        </a:defRPr>
      </a:lvl5pPr>
      <a:lvl6pPr marL="7200214" algn="l" defTabSz="2880086" rtl="0" eaLnBrk="1" latinLnBrk="0" hangingPunct="1">
        <a:defRPr sz="5669" kern="1200">
          <a:solidFill>
            <a:schemeClr val="tx1"/>
          </a:solidFill>
          <a:latin typeface="+mn-lt"/>
          <a:ea typeface="+mn-ea"/>
          <a:cs typeface="+mn-cs"/>
        </a:defRPr>
      </a:lvl6pPr>
      <a:lvl7pPr marL="8640257" algn="l" defTabSz="2880086" rtl="0" eaLnBrk="1" latinLnBrk="0" hangingPunct="1">
        <a:defRPr sz="5669" kern="1200">
          <a:solidFill>
            <a:schemeClr val="tx1"/>
          </a:solidFill>
          <a:latin typeface="+mn-lt"/>
          <a:ea typeface="+mn-ea"/>
          <a:cs typeface="+mn-cs"/>
        </a:defRPr>
      </a:lvl7pPr>
      <a:lvl8pPr marL="10080300" algn="l" defTabSz="2880086" rtl="0" eaLnBrk="1" latinLnBrk="0" hangingPunct="1">
        <a:defRPr sz="5669" kern="1200">
          <a:solidFill>
            <a:schemeClr val="tx1"/>
          </a:solidFill>
          <a:latin typeface="+mn-lt"/>
          <a:ea typeface="+mn-ea"/>
          <a:cs typeface="+mn-cs"/>
        </a:defRPr>
      </a:lvl8pPr>
      <a:lvl9pPr marL="11520343" algn="l" defTabSz="2880086"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40000"/>
                <a:lumOff val="60000"/>
              </a:schemeClr>
            </a:gs>
            <a:gs pos="62500">
              <a:schemeClr val="accent6"/>
            </a:gs>
            <a:gs pos="25000">
              <a:schemeClr val="tx1">
                <a:lumMod val="20000"/>
                <a:lumOff val="80000"/>
              </a:schemeClr>
            </a:gs>
            <a:gs pos="100000">
              <a:schemeClr val="accent6"/>
            </a:gs>
          </a:gsLst>
          <a:path path="circle">
            <a:fillToRect l="50000" t="50000" r="50000" b="50000"/>
          </a:path>
          <a:tileRect/>
        </a:gradFill>
        <a:effectLst/>
      </p:bgPr>
    </p:bg>
    <p:spTree>
      <p:nvGrpSpPr>
        <p:cNvPr id="1" name=""/>
        <p:cNvGrpSpPr/>
        <p:nvPr/>
      </p:nvGrpSpPr>
      <p:grpSpPr>
        <a:xfrm>
          <a:off x="0" y="0"/>
          <a:ext cx="0" cy="0"/>
          <a:chOff x="0" y="0"/>
          <a:chExt cx="0" cy="0"/>
        </a:xfrm>
      </p:grpSpPr>
      <p:cxnSp>
        <p:nvCxnSpPr>
          <p:cNvPr id="90" name="Elbow Connector 89"/>
          <p:cNvCxnSpPr>
            <a:stCxn id="70" idx="0"/>
            <a:endCxn id="26" idx="2"/>
          </p:cNvCxnSpPr>
          <p:nvPr/>
        </p:nvCxnSpPr>
        <p:spPr>
          <a:xfrm rot="5400000" flipH="1" flipV="1">
            <a:off x="13798736" y="29582510"/>
            <a:ext cx="8556497" cy="7280031"/>
          </a:xfrm>
          <a:prstGeom prst="bentConnector3">
            <a:avLst>
              <a:gd name="adj1" fmla="val 50000"/>
            </a:avLst>
          </a:prstGeom>
          <a:ln w="7620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0" y="8288760"/>
            <a:ext cx="28800426" cy="15501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52106" y="-1"/>
            <a:ext cx="8948320" cy="4446837"/>
          </a:xfrm>
          <a:prstGeom prst="rect">
            <a:avLst/>
          </a:prstGeom>
        </p:spPr>
      </p:pic>
      <p:sp>
        <p:nvSpPr>
          <p:cNvPr id="9" name="TextBox 8"/>
          <p:cNvSpPr txBox="1"/>
          <p:nvPr/>
        </p:nvSpPr>
        <p:spPr>
          <a:xfrm>
            <a:off x="1471391" y="5053263"/>
            <a:ext cx="25551535" cy="1938992"/>
          </a:xfrm>
          <a:prstGeom prst="rect">
            <a:avLst/>
          </a:prstGeom>
          <a:noFill/>
        </p:spPr>
        <p:txBody>
          <a:bodyPr wrap="square" rtlCol="0">
            <a:spAutoFit/>
          </a:bodyPr>
          <a:lstStyle/>
          <a:p>
            <a:r>
              <a:rPr lang="en-US" sz="6000" b="1" dirty="0" smtClean="0">
                <a:latin typeface="Gill Sans MT" pitchFamily="34" charset="0"/>
              </a:rPr>
              <a:t>Channels of Hope (</a:t>
            </a:r>
            <a:r>
              <a:rPr lang="en-US" sz="6000" b="1" dirty="0" err="1" smtClean="0">
                <a:latin typeface="Gill Sans MT" pitchFamily="34" charset="0"/>
              </a:rPr>
              <a:t>CoH</a:t>
            </a:r>
            <a:r>
              <a:rPr lang="en-US" sz="6000" b="1" dirty="0" smtClean="0">
                <a:latin typeface="Gill Sans MT" pitchFamily="34" charset="0"/>
              </a:rPr>
              <a:t>) Approach for HTSP/FP Information and  Services Demand Creation in Burundi</a:t>
            </a:r>
            <a:endParaRPr lang="en-US" sz="6000" b="1" dirty="0">
              <a:latin typeface="Gill Sans MT" pitchFamily="34" charset="0"/>
            </a:endParaRPr>
          </a:p>
        </p:txBody>
      </p:sp>
      <p:sp>
        <p:nvSpPr>
          <p:cNvPr id="10" name="TextBox 9"/>
          <p:cNvSpPr txBox="1"/>
          <p:nvPr/>
        </p:nvSpPr>
        <p:spPr>
          <a:xfrm>
            <a:off x="1471390" y="7088507"/>
            <a:ext cx="25551536" cy="707886"/>
          </a:xfrm>
          <a:prstGeom prst="rect">
            <a:avLst/>
          </a:prstGeom>
          <a:noFill/>
        </p:spPr>
        <p:txBody>
          <a:bodyPr wrap="square" rtlCol="0">
            <a:spAutoFit/>
          </a:bodyPr>
          <a:lstStyle/>
          <a:p>
            <a:r>
              <a:rPr lang="en-US" sz="4000" dirty="0" smtClean="0">
                <a:solidFill>
                  <a:schemeClr val="accent4"/>
                </a:solidFill>
                <a:latin typeface="Gill Sans MT" panose="020B0502020104020203" pitchFamily="34" charset="0"/>
              </a:rPr>
              <a:t>AUTHORS: </a:t>
            </a:r>
            <a:r>
              <a:rPr lang="en-US" sz="4000" dirty="0" err="1" smtClean="0">
                <a:solidFill>
                  <a:schemeClr val="accent4"/>
                </a:solidFill>
                <a:latin typeface="Gill Sans MT" panose="020B0502020104020203" pitchFamily="34" charset="0"/>
              </a:rPr>
              <a:t>Asrat</a:t>
            </a:r>
            <a:r>
              <a:rPr lang="en-US" sz="4000" dirty="0" smtClean="0">
                <a:solidFill>
                  <a:schemeClr val="accent4"/>
                </a:solidFill>
                <a:latin typeface="Gill Sans MT" panose="020B0502020104020203" pitchFamily="34" charset="0"/>
              </a:rPr>
              <a:t> </a:t>
            </a:r>
            <a:r>
              <a:rPr lang="en-US" sz="4000" dirty="0" err="1" smtClean="0">
                <a:solidFill>
                  <a:schemeClr val="accent4"/>
                </a:solidFill>
                <a:latin typeface="Gill Sans MT" panose="020B0502020104020203" pitchFamily="34" charset="0"/>
              </a:rPr>
              <a:t>Dibaba</a:t>
            </a:r>
            <a:r>
              <a:rPr lang="en-US" sz="4000" dirty="0" smtClean="0">
                <a:solidFill>
                  <a:schemeClr val="accent4"/>
                </a:solidFill>
                <a:latin typeface="Gill Sans MT" panose="020B0502020104020203" pitchFamily="34" charset="0"/>
              </a:rPr>
              <a:t> (MD),  Jean </a:t>
            </a:r>
            <a:r>
              <a:rPr lang="en-US" sz="4000" dirty="0" err="1" smtClean="0">
                <a:solidFill>
                  <a:schemeClr val="accent4"/>
                </a:solidFill>
                <a:latin typeface="Gill Sans MT" panose="020B0502020104020203" pitchFamily="34" charset="0"/>
              </a:rPr>
              <a:t>Hatsindimana</a:t>
            </a:r>
            <a:r>
              <a:rPr lang="en-US" sz="4000" dirty="0" smtClean="0">
                <a:solidFill>
                  <a:schemeClr val="accent4"/>
                </a:solidFill>
                <a:latin typeface="Gill Sans MT" panose="020B0502020104020203" pitchFamily="34" charset="0"/>
              </a:rPr>
              <a:t> (MD),  </a:t>
            </a:r>
            <a:r>
              <a:rPr lang="en-US" sz="4000" dirty="0" err="1" smtClean="0">
                <a:solidFill>
                  <a:schemeClr val="accent4"/>
                </a:solidFill>
                <a:latin typeface="Gill Sans MT" panose="020B0502020104020203" pitchFamily="34" charset="0"/>
              </a:rPr>
              <a:t>Aimable</a:t>
            </a:r>
            <a:r>
              <a:rPr lang="en-US" sz="4000" dirty="0" smtClean="0">
                <a:solidFill>
                  <a:schemeClr val="accent4"/>
                </a:solidFill>
                <a:latin typeface="Gill Sans MT" panose="020B0502020104020203" pitchFamily="34" charset="0"/>
              </a:rPr>
              <a:t> </a:t>
            </a:r>
            <a:r>
              <a:rPr lang="en-US" sz="4000" dirty="0" err="1" smtClean="0">
                <a:solidFill>
                  <a:schemeClr val="accent4"/>
                </a:solidFill>
                <a:latin typeface="Gill Sans MT" panose="020B0502020104020203" pitchFamily="34" charset="0"/>
              </a:rPr>
              <a:t>Ndayizeye</a:t>
            </a:r>
            <a:r>
              <a:rPr lang="en-US" sz="4000" dirty="0" smtClean="0">
                <a:solidFill>
                  <a:schemeClr val="accent4"/>
                </a:solidFill>
                <a:latin typeface="Gill Sans MT" panose="020B0502020104020203" pitchFamily="34" charset="0"/>
              </a:rPr>
              <a:t> </a:t>
            </a:r>
            <a:endParaRPr lang="en-US" sz="4000" dirty="0">
              <a:solidFill>
                <a:schemeClr val="accent4"/>
              </a:solidFill>
              <a:latin typeface="Gill Sans MT" panose="020B0502020104020203" pitchFamily="34" charset="0"/>
            </a:endParaRPr>
          </a:p>
        </p:txBody>
      </p:sp>
      <p:sp>
        <p:nvSpPr>
          <p:cNvPr id="11" name="Rectangle 10"/>
          <p:cNvSpPr/>
          <p:nvPr/>
        </p:nvSpPr>
        <p:spPr>
          <a:xfrm>
            <a:off x="8440615" y="8381289"/>
            <a:ext cx="18582311" cy="1200329"/>
          </a:xfrm>
          <a:prstGeom prst="rect">
            <a:avLst/>
          </a:prstGeom>
        </p:spPr>
        <p:txBody>
          <a:bodyPr wrap="square">
            <a:spAutoFit/>
          </a:bodyPr>
          <a:lstStyle/>
          <a:p>
            <a:pPr algn="r"/>
            <a:r>
              <a:rPr lang="en-US" sz="3600" b="1" dirty="0" smtClean="0">
                <a:solidFill>
                  <a:schemeClr val="accent6"/>
                </a:solidFill>
                <a:latin typeface="Gill Sans MT" panose="020B0502020104020203" pitchFamily="34" charset="0"/>
              </a:rPr>
              <a:t>Faith leaders have profoundly deep, trusted relationships and links with their communities and often dictate which behaviors are prescribed or prohibited. </a:t>
            </a:r>
            <a:endParaRPr lang="en-US" sz="3600" b="1" dirty="0">
              <a:solidFill>
                <a:schemeClr val="accent6"/>
              </a:solidFill>
              <a:latin typeface="Gill Sans MT" panose="020B0502020104020203" pitchFamily="34" charset="0"/>
            </a:endParaRPr>
          </a:p>
        </p:txBody>
      </p:sp>
      <p:sp>
        <p:nvSpPr>
          <p:cNvPr id="20" name="Rectangle 19"/>
          <p:cNvSpPr/>
          <p:nvPr/>
        </p:nvSpPr>
        <p:spPr>
          <a:xfrm>
            <a:off x="9328621" y="30390616"/>
            <a:ext cx="12194949" cy="729430"/>
          </a:xfrm>
          <a:prstGeom prst="rect">
            <a:avLst/>
          </a:prstGeom>
        </p:spPr>
        <p:txBody>
          <a:bodyPr wrap="square">
            <a:spAutoFit/>
          </a:bodyPr>
          <a:lstStyle/>
          <a:p>
            <a:pPr marR="0">
              <a:lnSpc>
                <a:spcPct val="115000"/>
              </a:lnSpc>
              <a:spcBef>
                <a:spcPts val="0"/>
              </a:spcBef>
              <a:spcAft>
                <a:spcPts val="1000"/>
              </a:spcAft>
            </a:pPr>
            <a:r>
              <a:rPr lang="en-US" sz="3600" dirty="0" smtClean="0">
                <a:solidFill>
                  <a:schemeClr val="bg2"/>
                </a:solidFill>
                <a:latin typeface="Gill Sans MT" panose="020B0502020104020203" pitchFamily="34" charset="0"/>
                <a:ea typeface="Calibri" panose="020F0502020204030204" pitchFamily="34" charset="0"/>
                <a:cs typeface="Times New Roman" panose="02020603050405020304" pitchFamily="18" charset="0"/>
              </a:rPr>
              <a:t>Faith leaders, communities </a:t>
            </a:r>
            <a:r>
              <a:rPr lang="en-US" sz="3600" dirty="0" smtClean="0">
                <a:solidFill>
                  <a:schemeClr val="bg2"/>
                </a:solidFill>
                <a:effectLst/>
                <a:latin typeface="Gill Sans MT" panose="020B0502020104020203" pitchFamily="34" charset="0"/>
                <a:ea typeface="Calibri" panose="020F0502020204030204" pitchFamily="34" charset="0"/>
                <a:cs typeface="Times New Roman" panose="02020603050405020304" pitchFamily="18" charset="0"/>
              </a:rPr>
              <a:t>&amp; </a:t>
            </a:r>
            <a:r>
              <a:rPr lang="en-US" sz="3600" dirty="0" smtClean="0">
                <a:solidFill>
                  <a:schemeClr val="bg2"/>
                </a:solidFill>
                <a:latin typeface="Gill Sans MT" panose="020B0502020104020203" pitchFamily="34" charset="0"/>
                <a:ea typeface="Calibri" panose="020F0502020204030204" pitchFamily="34" charset="0"/>
                <a:cs typeface="Times New Roman" panose="02020603050405020304" pitchFamily="18" charset="0"/>
              </a:rPr>
              <a:t>y</a:t>
            </a:r>
            <a:r>
              <a:rPr lang="en-US" sz="3600" dirty="0" smtClean="0">
                <a:solidFill>
                  <a:schemeClr val="bg2"/>
                </a:solidFill>
                <a:effectLst/>
                <a:latin typeface="Gill Sans MT" panose="020B0502020104020203" pitchFamily="34" charset="0"/>
                <a:ea typeface="Calibri" panose="020F0502020204030204" pitchFamily="34" charset="0"/>
                <a:cs typeface="Times New Roman" panose="02020603050405020304" pitchFamily="18" charset="0"/>
              </a:rPr>
              <a:t>outh </a:t>
            </a:r>
            <a:r>
              <a:rPr lang="en-US" sz="3600" dirty="0" smtClean="0">
                <a:solidFill>
                  <a:schemeClr val="bg2"/>
                </a:solidFill>
                <a:latin typeface="Gill Sans MT" panose="020B0502020104020203" pitchFamily="34" charset="0"/>
                <a:ea typeface="Calibri" panose="020F0502020204030204" pitchFamily="34" charset="0"/>
                <a:cs typeface="Times New Roman" panose="02020603050405020304" pitchFamily="18" charset="0"/>
              </a:rPr>
              <a:t>r</a:t>
            </a:r>
            <a:r>
              <a:rPr lang="en-US" sz="3600" dirty="0" smtClean="0">
                <a:solidFill>
                  <a:schemeClr val="bg2"/>
                </a:solidFill>
                <a:effectLst/>
                <a:latin typeface="Gill Sans MT" panose="020B0502020104020203" pitchFamily="34" charset="0"/>
                <a:ea typeface="Calibri" panose="020F0502020204030204" pitchFamily="34" charset="0"/>
                <a:cs typeface="Times New Roman" panose="02020603050405020304" pitchFamily="18" charset="0"/>
              </a:rPr>
              <a:t>each with SRH Messages</a:t>
            </a:r>
            <a:endParaRPr lang="en-US" sz="3600" dirty="0">
              <a:solidFill>
                <a:schemeClr val="bg2"/>
              </a:solidFill>
              <a:latin typeface="Gill Sans MT" panose="020B0502020104020203" pitchFamily="34" charset="0"/>
            </a:endParaRPr>
          </a:p>
        </p:txBody>
      </p:sp>
      <p:sp>
        <p:nvSpPr>
          <p:cNvPr id="22" name="Rectangle 21"/>
          <p:cNvSpPr/>
          <p:nvPr/>
        </p:nvSpPr>
        <p:spPr>
          <a:xfrm>
            <a:off x="1471389" y="42192266"/>
            <a:ext cx="26471227" cy="523220"/>
          </a:xfrm>
          <a:prstGeom prst="rect">
            <a:avLst/>
          </a:prstGeom>
        </p:spPr>
        <p:txBody>
          <a:bodyPr wrap="square">
            <a:spAutoFit/>
          </a:bodyPr>
          <a:lstStyle/>
          <a:p>
            <a:r>
              <a:rPr lang="en-US" sz="2800" i="1" dirty="0" smtClean="0">
                <a:solidFill>
                  <a:schemeClr val="accent4"/>
                </a:solidFill>
                <a:latin typeface="Gill Sans MT" panose="020B0502020104020203" pitchFamily="34" charset="0"/>
                <a:ea typeface="Calibri" panose="020F0502020204030204" pitchFamily="34" charset="0"/>
                <a:cs typeface="Times New Roman" panose="02020603050405020304" pitchFamily="18" charset="0"/>
              </a:rPr>
              <a:t>RAMBA Sexual and Reproductive Health and Rights project </a:t>
            </a:r>
            <a:r>
              <a:rPr lang="en-US" sz="2800" i="1" dirty="0" smtClean="0">
                <a:solidFill>
                  <a:schemeClr val="accent4"/>
                </a:solidFill>
                <a:effectLst/>
                <a:latin typeface="Gill Sans MT" panose="020B0502020104020203" pitchFamily="34" charset="0"/>
                <a:ea typeface="Calibri" panose="020F0502020204030204" pitchFamily="34" charset="0"/>
                <a:cs typeface="Times New Roman" panose="02020603050405020304" pitchFamily="18" charset="0"/>
              </a:rPr>
              <a:t>is funded by the European Union and World Vision Germany.</a:t>
            </a:r>
            <a:endParaRPr lang="en-US" sz="2800" dirty="0">
              <a:solidFill>
                <a:schemeClr val="accent4"/>
              </a:solidFill>
              <a:latin typeface="Gill Sans MT" panose="020B0502020104020203" pitchFamily="34" charset="0"/>
            </a:endParaRPr>
          </a:p>
        </p:txBody>
      </p:sp>
      <p:sp>
        <p:nvSpPr>
          <p:cNvPr id="23" name="Rectangle 22"/>
          <p:cNvSpPr/>
          <p:nvPr/>
        </p:nvSpPr>
        <p:spPr>
          <a:xfrm>
            <a:off x="1781793" y="10515600"/>
            <a:ext cx="16295191" cy="4994031"/>
          </a:xfrm>
          <a:prstGeom prst="rect">
            <a:avLst/>
          </a:prstGeom>
          <a:solidFill>
            <a:schemeClr val="accent6"/>
          </a:solidFill>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200401" y="16807263"/>
            <a:ext cx="15122768" cy="4012921"/>
          </a:xfrm>
          <a:prstGeom prst="rect">
            <a:avLst/>
          </a:prstGeom>
          <a:solidFill>
            <a:schemeClr val="accent6"/>
          </a:solid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781794" y="23805138"/>
            <a:ext cx="12321068" cy="4400585"/>
          </a:xfrm>
          <a:prstGeom prst="rect">
            <a:avLst/>
          </a:prstGeom>
          <a:solidFill>
            <a:schemeClr val="accent6"/>
          </a:solidFill>
          <a:ln w="1270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5650308" y="23805137"/>
            <a:ext cx="12133384" cy="5139139"/>
          </a:xfrm>
          <a:prstGeom prst="rect">
            <a:avLst/>
          </a:prstGeom>
          <a:solidFill>
            <a:schemeClr val="accent6"/>
          </a:solidFill>
          <a:ln w="1270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Elbow Connector 27"/>
          <p:cNvCxnSpPr>
            <a:stCxn id="23" idx="2"/>
            <a:endCxn id="24" idx="0"/>
          </p:cNvCxnSpPr>
          <p:nvPr/>
        </p:nvCxnSpPr>
        <p:spPr>
          <a:xfrm rot="16200000" flipH="1">
            <a:off x="9696771" y="15742249"/>
            <a:ext cx="1297632" cy="832396"/>
          </a:xfrm>
          <a:prstGeom prst="bentConnector3">
            <a:avLst>
              <a:gd name="adj1" fmla="val 50000"/>
            </a:avLst>
          </a:prstGeom>
          <a:ln w="762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25" idx="0"/>
            <a:endCxn id="24" idx="2"/>
          </p:cNvCxnSpPr>
          <p:nvPr/>
        </p:nvCxnSpPr>
        <p:spPr>
          <a:xfrm rot="5400000" flipH="1" flipV="1">
            <a:off x="7859579" y="20902933"/>
            <a:ext cx="2984954" cy="2819457"/>
          </a:xfrm>
          <a:prstGeom prst="bentConnector3">
            <a:avLst>
              <a:gd name="adj1" fmla="val 50000"/>
            </a:avLst>
          </a:prstGeom>
          <a:ln w="762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35" name="Elbow Connector 34"/>
          <p:cNvCxnSpPr>
            <a:endCxn id="26" idx="0"/>
          </p:cNvCxnSpPr>
          <p:nvPr/>
        </p:nvCxnSpPr>
        <p:spPr>
          <a:xfrm flipV="1">
            <a:off x="14454554" y="23805137"/>
            <a:ext cx="7262446" cy="2009078"/>
          </a:xfrm>
          <a:prstGeom prst="bentConnector4">
            <a:avLst>
              <a:gd name="adj1" fmla="val 8232"/>
              <a:gd name="adj2" fmla="val 176148"/>
            </a:avLst>
          </a:prstGeom>
          <a:ln w="7620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378266" y="24086266"/>
            <a:ext cx="11021211" cy="3761030"/>
          </a:xfrm>
          <a:prstGeom prst="rect">
            <a:avLst/>
          </a:prstGeom>
        </p:spPr>
        <p:txBody>
          <a:bodyPr wrap="square">
            <a:spAutoFit/>
          </a:bodyPr>
          <a:lstStyle/>
          <a:p>
            <a:pPr>
              <a:lnSpc>
                <a:spcPct val="115000"/>
              </a:lnSpc>
              <a:spcAft>
                <a:spcPts val="600"/>
              </a:spcAft>
            </a:pPr>
            <a:r>
              <a:rPr lang="en-US" sz="3600" b="1" dirty="0" smtClean="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Methodology</a:t>
            </a:r>
          </a:p>
          <a:p>
            <a:r>
              <a:rPr lang="en-US" sz="2400" dirty="0" smtClean="0">
                <a:solidFill>
                  <a:srgbClr val="000000"/>
                </a:solidFill>
                <a:latin typeface="Gill Sans MT" panose="020B0502020104020203" pitchFamily="34" charset="0"/>
                <a:ea typeface="Times New Roman" panose="02020603050405020304" pitchFamily="18" charset="0"/>
              </a:rPr>
              <a:t>The project implements a wraparound program of training, facilitation, and support of key community groups resulting in 1) Improved attitudes and perceptions of religious communities on gender and socio-cultural aspects of SRHR issues; 2) Couples practicing Healthy Timing and Spacing of Pregnancy (HTSP); 3) Better informed youth practice reduced high-risk sexual behaviors, and 4) the project builds up a regional network and learning platform to share information and best practices on SRHR. A baseline survey was conducted to benchmark HTSP/FP knowledge attitude, and practices of 382 Faith leaders. </a:t>
            </a:r>
          </a:p>
        </p:txBody>
      </p:sp>
      <p:sp>
        <p:nvSpPr>
          <p:cNvPr id="13" name="Rectangle 12"/>
          <p:cNvSpPr/>
          <p:nvPr/>
        </p:nvSpPr>
        <p:spPr>
          <a:xfrm>
            <a:off x="3868615" y="17141708"/>
            <a:ext cx="14067693" cy="3354765"/>
          </a:xfrm>
          <a:prstGeom prst="rect">
            <a:avLst/>
          </a:prstGeom>
        </p:spPr>
        <p:txBody>
          <a:bodyPr wrap="square">
            <a:spAutoFit/>
          </a:bodyPr>
          <a:lstStyle/>
          <a:p>
            <a:pPr>
              <a:lnSpc>
                <a:spcPct val="115000"/>
              </a:lnSpc>
              <a:spcAft>
                <a:spcPts val="600"/>
              </a:spcAft>
            </a:pPr>
            <a:r>
              <a:rPr lang="en-US" sz="3600" b="1" dirty="0" smtClean="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Program Intervention</a:t>
            </a:r>
          </a:p>
          <a:p>
            <a:pPr>
              <a:lnSpc>
                <a:spcPct val="115000"/>
              </a:lnSpc>
              <a:spcAft>
                <a:spcPts val="600"/>
              </a:spcAft>
            </a:pPr>
            <a:r>
              <a:rPr lang="en-US" sz="2400" dirty="0" smtClean="0">
                <a:solidFill>
                  <a:srgbClr val="000000"/>
                </a:solidFill>
                <a:latin typeface="Gill Sans MT" panose="020B0502020104020203" pitchFamily="34" charset="0"/>
                <a:ea typeface="Times New Roman" panose="02020603050405020304" pitchFamily="18" charset="0"/>
              </a:rPr>
              <a:t>Channels of Hope (</a:t>
            </a:r>
            <a:r>
              <a:rPr lang="en-US" sz="2400" dirty="0" err="1" smtClean="0">
                <a:solidFill>
                  <a:srgbClr val="000000"/>
                </a:solidFill>
                <a:latin typeface="Gill Sans MT" panose="020B0502020104020203" pitchFamily="34" charset="0"/>
                <a:ea typeface="Times New Roman" panose="02020603050405020304" pitchFamily="18" charset="0"/>
              </a:rPr>
              <a:t>CoH</a:t>
            </a:r>
            <a:r>
              <a:rPr lang="en-US" sz="2400" dirty="0" smtClean="0">
                <a:solidFill>
                  <a:srgbClr val="000000"/>
                </a:solidFill>
                <a:latin typeface="Gill Sans MT" panose="020B0502020104020203" pitchFamily="34" charset="0"/>
                <a:ea typeface="Times New Roman" panose="02020603050405020304" pitchFamily="18" charset="0"/>
              </a:rPr>
              <a:t>) is a proven, effective methodology that uses a community facilitative process to sensitize and mobilize the overall faith community to respond compassionately and practically to social issues.  Originally conceived to educate and address stigma related to HIV, the </a:t>
            </a:r>
            <a:r>
              <a:rPr lang="en-US" sz="2400" dirty="0" err="1" smtClean="0">
                <a:solidFill>
                  <a:srgbClr val="000000"/>
                </a:solidFill>
                <a:latin typeface="Gill Sans MT" panose="020B0502020104020203" pitchFamily="34" charset="0"/>
                <a:ea typeface="Times New Roman" panose="02020603050405020304" pitchFamily="18" charset="0"/>
              </a:rPr>
              <a:t>CoH</a:t>
            </a:r>
            <a:r>
              <a:rPr lang="en-US" sz="2400" dirty="0" smtClean="0">
                <a:solidFill>
                  <a:srgbClr val="000000"/>
                </a:solidFill>
                <a:latin typeface="Gill Sans MT" panose="020B0502020104020203" pitchFamily="34" charset="0"/>
                <a:ea typeface="Times New Roman" panose="02020603050405020304" pitchFamily="18" charset="0"/>
              </a:rPr>
              <a:t> model has been adapted to directly engage on family planning issues.  Through workshops adapted to each community’s needs, faith leaders are educated, supported and equipped to encourage and guide communities to access and use family planning information and services</a:t>
            </a:r>
            <a:endParaRPr lang="en-US" sz="2400" dirty="0">
              <a:solidFill>
                <a:srgbClr val="000000"/>
              </a:solidFill>
              <a:latin typeface="Gill Sans MT" panose="020B0502020104020203" pitchFamily="34" charset="0"/>
              <a:ea typeface="Times New Roman" panose="02020603050405020304" pitchFamily="18" charset="0"/>
            </a:endParaRPr>
          </a:p>
        </p:txBody>
      </p:sp>
      <p:sp>
        <p:nvSpPr>
          <p:cNvPr id="12" name="Rectangle 11"/>
          <p:cNvSpPr/>
          <p:nvPr/>
        </p:nvSpPr>
        <p:spPr>
          <a:xfrm>
            <a:off x="2304956" y="10915951"/>
            <a:ext cx="15244490" cy="4499693"/>
          </a:xfrm>
          <a:prstGeom prst="rect">
            <a:avLst/>
          </a:prstGeom>
        </p:spPr>
        <p:txBody>
          <a:bodyPr wrap="square">
            <a:spAutoFit/>
          </a:bodyPr>
          <a:lstStyle/>
          <a:p>
            <a:pPr>
              <a:lnSpc>
                <a:spcPct val="115000"/>
              </a:lnSpc>
              <a:spcAft>
                <a:spcPts val="600"/>
              </a:spcAft>
            </a:pPr>
            <a:r>
              <a:rPr lang="en-US" sz="3600" b="1" dirty="0" smtClean="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Background</a:t>
            </a:r>
            <a:endParaRPr lang="en-US" sz="3600" b="1" dirty="0" smtClean="0">
              <a:solidFill>
                <a:schemeClr val="bg1"/>
              </a:solidFill>
              <a:effectLst/>
              <a:latin typeface="Gill Sans MT" panose="020B0502020104020203" pitchFamily="34" charset="0"/>
              <a:ea typeface="Calibri" panose="020F0502020204030204" pitchFamily="34" charset="0"/>
              <a:cs typeface="Times New Roman" panose="02020603050405020304" pitchFamily="18" charset="0"/>
            </a:endParaRPr>
          </a:p>
          <a:p>
            <a:r>
              <a:rPr lang="en-US" sz="2400" dirty="0" smtClean="0">
                <a:solidFill>
                  <a:srgbClr val="000000"/>
                </a:solidFill>
                <a:latin typeface="Gill Sans MT" panose="020B0502020104020203" pitchFamily="34" charset="0"/>
                <a:ea typeface="Times New Roman" panose="02020603050405020304" pitchFamily="18" charset="0"/>
              </a:rPr>
              <a:t>In Burundi, a high total fertility rate (TFR) of 6.4, a low 18.9% contraceptive prevalence rate (CPR) among married women, and a maternal mortality ratio of 499/100,000 paint a dismal picture for the current state of sexual reproductive health and rights (BDHS2010). While the government and partners are trying to increase the quality and quantity of available services in the area of sexual and reproductive health, the majority of interventions currently implemented focus on provision of services and commodities and the exchange of information. It is important that gender and socio-cultural barriers be addressed in order to maximize the impact of other interventions focused on quality of care and access to services.  World Vision’s RAMBA Sexual and Reproductive Health project is a 3 years (2015-2017), €1.9 million EUR project funded by European Union in partnership with World Vision aimed at addressing socio-cultural barriers and works in four provinces in Burundi: </a:t>
            </a:r>
            <a:r>
              <a:rPr lang="en-US" sz="2400" dirty="0" err="1" smtClean="0">
                <a:solidFill>
                  <a:srgbClr val="000000"/>
                </a:solidFill>
                <a:latin typeface="Gill Sans MT" panose="020B0502020104020203" pitchFamily="34" charset="0"/>
                <a:ea typeface="Times New Roman" panose="02020603050405020304" pitchFamily="18" charset="0"/>
              </a:rPr>
              <a:t>Cankuzo</a:t>
            </a:r>
            <a:r>
              <a:rPr lang="en-US" sz="2400" dirty="0" smtClean="0">
                <a:solidFill>
                  <a:srgbClr val="000000"/>
                </a:solidFill>
                <a:latin typeface="Gill Sans MT" panose="020B0502020104020203" pitchFamily="34" charset="0"/>
                <a:ea typeface="Times New Roman" panose="02020603050405020304" pitchFamily="18" charset="0"/>
              </a:rPr>
              <a:t>, </a:t>
            </a:r>
            <a:r>
              <a:rPr lang="en-US" sz="2400" dirty="0" err="1" smtClean="0">
                <a:solidFill>
                  <a:srgbClr val="000000"/>
                </a:solidFill>
                <a:latin typeface="Gill Sans MT" panose="020B0502020104020203" pitchFamily="34" charset="0"/>
                <a:ea typeface="Times New Roman" panose="02020603050405020304" pitchFamily="18" charset="0"/>
              </a:rPr>
              <a:t>Mwaro</a:t>
            </a:r>
            <a:r>
              <a:rPr lang="en-US" sz="2400" dirty="0" smtClean="0">
                <a:solidFill>
                  <a:srgbClr val="000000"/>
                </a:solidFill>
                <a:latin typeface="Gill Sans MT" panose="020B0502020104020203" pitchFamily="34" charset="0"/>
                <a:ea typeface="Times New Roman" panose="02020603050405020304" pitchFamily="18" charset="0"/>
              </a:rPr>
              <a:t>, </a:t>
            </a:r>
            <a:r>
              <a:rPr lang="en-US" sz="2400" dirty="0" err="1" smtClean="0">
                <a:solidFill>
                  <a:srgbClr val="000000"/>
                </a:solidFill>
                <a:latin typeface="Gill Sans MT" panose="020B0502020104020203" pitchFamily="34" charset="0"/>
                <a:ea typeface="Times New Roman" panose="02020603050405020304" pitchFamily="18" charset="0"/>
              </a:rPr>
              <a:t>Muramvya</a:t>
            </a:r>
            <a:r>
              <a:rPr lang="en-US" sz="2400" dirty="0" smtClean="0">
                <a:solidFill>
                  <a:srgbClr val="000000"/>
                </a:solidFill>
                <a:latin typeface="Gill Sans MT" panose="020B0502020104020203" pitchFamily="34" charset="0"/>
                <a:ea typeface="Times New Roman" panose="02020603050405020304" pitchFamily="18" charset="0"/>
              </a:rPr>
              <a:t>, and </a:t>
            </a:r>
            <a:r>
              <a:rPr lang="en-US" sz="2400" dirty="0" err="1" smtClean="0">
                <a:solidFill>
                  <a:srgbClr val="000000"/>
                </a:solidFill>
                <a:latin typeface="Gill Sans MT" panose="020B0502020104020203" pitchFamily="34" charset="0"/>
                <a:ea typeface="Times New Roman" panose="02020603050405020304" pitchFamily="18" charset="0"/>
              </a:rPr>
              <a:t>Gitega</a:t>
            </a:r>
            <a:r>
              <a:rPr lang="en-US" sz="2400" dirty="0" smtClean="0">
                <a:solidFill>
                  <a:srgbClr val="000000"/>
                </a:solidFill>
                <a:latin typeface="Gill Sans MT" panose="020B0502020104020203" pitchFamily="34" charset="0"/>
                <a:ea typeface="Times New Roman" panose="02020603050405020304" pitchFamily="18" charset="0"/>
              </a:rPr>
              <a:t>.</a:t>
            </a:r>
          </a:p>
          <a:p>
            <a:endParaRPr lang="en-US" sz="2400" dirty="0">
              <a:solidFill>
                <a:schemeClr val="bg1"/>
              </a:solidFill>
            </a:endParaRPr>
          </a:p>
        </p:txBody>
      </p:sp>
      <p:sp>
        <p:nvSpPr>
          <p:cNvPr id="15" name="Rectangle 14"/>
          <p:cNvSpPr/>
          <p:nvPr/>
        </p:nvSpPr>
        <p:spPr>
          <a:xfrm>
            <a:off x="15966831" y="24133445"/>
            <a:ext cx="11359661" cy="4204228"/>
          </a:xfrm>
          <a:prstGeom prst="rect">
            <a:avLst/>
          </a:prstGeom>
        </p:spPr>
        <p:txBody>
          <a:bodyPr wrap="square">
            <a:spAutoFit/>
          </a:bodyPr>
          <a:lstStyle/>
          <a:p>
            <a:pPr>
              <a:lnSpc>
                <a:spcPct val="115000"/>
              </a:lnSpc>
              <a:spcAft>
                <a:spcPts val="600"/>
              </a:spcAft>
            </a:pPr>
            <a:r>
              <a:rPr lang="en-US" sz="3600" b="1" dirty="0" smtClean="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Results </a:t>
            </a:r>
          </a:p>
          <a:p>
            <a:pPr>
              <a:lnSpc>
                <a:spcPct val="115000"/>
              </a:lnSpc>
              <a:spcAft>
                <a:spcPts val="600"/>
              </a:spcAft>
            </a:pPr>
            <a:r>
              <a:rPr lang="en-US" sz="2400" dirty="0" smtClean="0">
                <a:solidFill>
                  <a:srgbClr val="000000"/>
                </a:solidFill>
                <a:latin typeface="Gill Sans MT" panose="020B0502020104020203" pitchFamily="34" charset="0"/>
                <a:ea typeface="Times New Roman" panose="02020603050405020304" pitchFamily="18" charset="0"/>
              </a:rPr>
              <a:t>According to the baseline survey, over 99% of faith leader surveyed were Christian . Only 14, 1% of faith leaders surveyed reported that they were delivering messages on modern contraceptives methods to youth.  Over one year implementation period, the project trained 991 religious leaders and their spouses on HTSP/FP and helped establishment of 76 congregational actions teams (CAT), CAT members attend follow-up workshops similar to those attended by the faith leaders, and implemented action plans., provided correct and updated HTSP/FP information.  By the end of the first year,  the total number of families who adopted modern family planning method was 17,557.</a:t>
            </a:r>
            <a:endParaRPr lang="en-US" sz="2400" dirty="0">
              <a:solidFill>
                <a:srgbClr val="000000"/>
              </a:solidFill>
              <a:latin typeface="Gill Sans MT" panose="020B0502020104020203" pitchFamily="34" charset="0"/>
              <a:ea typeface="Times New Roman" panose="02020603050405020304" pitchFamily="18" charset="0"/>
            </a:endParaRPr>
          </a:p>
        </p:txBody>
      </p:sp>
      <p:sp>
        <p:nvSpPr>
          <p:cNvPr id="39" name="Rectangle 38"/>
          <p:cNvSpPr/>
          <p:nvPr/>
        </p:nvSpPr>
        <p:spPr>
          <a:xfrm>
            <a:off x="19252379" y="11537314"/>
            <a:ext cx="8285129" cy="1754326"/>
          </a:xfrm>
          <a:prstGeom prst="rect">
            <a:avLst/>
          </a:prstGeom>
        </p:spPr>
        <p:txBody>
          <a:bodyPr wrap="square">
            <a:spAutoFit/>
          </a:bodyPr>
          <a:lstStyle/>
          <a:p>
            <a:r>
              <a:rPr lang="en-US" sz="3600" dirty="0" smtClean="0">
                <a:solidFill>
                  <a:schemeClr val="bg1"/>
                </a:solidFill>
                <a:latin typeface="Gill Sans MT" pitchFamily="34" charset="0"/>
              </a:rPr>
              <a:t>Rev. Pastor </a:t>
            </a:r>
            <a:r>
              <a:rPr lang="en-US" sz="3600" dirty="0" err="1" smtClean="0">
                <a:solidFill>
                  <a:schemeClr val="bg1"/>
                </a:solidFill>
                <a:latin typeface="Gill Sans MT" pitchFamily="34" charset="0"/>
              </a:rPr>
              <a:t>Fidele</a:t>
            </a:r>
            <a:r>
              <a:rPr lang="en-US" sz="3600" dirty="0" smtClean="0">
                <a:solidFill>
                  <a:schemeClr val="bg1"/>
                </a:solidFill>
                <a:latin typeface="Gill Sans MT" pitchFamily="34" charset="0"/>
              </a:rPr>
              <a:t> BIZIMANA, a trained </a:t>
            </a:r>
            <a:r>
              <a:rPr lang="en-US" sz="3600" dirty="0" err="1" smtClean="0">
                <a:solidFill>
                  <a:schemeClr val="bg1"/>
                </a:solidFill>
                <a:latin typeface="Gill Sans MT" pitchFamily="34" charset="0"/>
              </a:rPr>
              <a:t>CoH</a:t>
            </a:r>
            <a:r>
              <a:rPr lang="en-US" sz="3600" dirty="0" smtClean="0">
                <a:solidFill>
                  <a:schemeClr val="bg1"/>
                </a:solidFill>
                <a:latin typeface="Gill Sans MT" pitchFamily="34" charset="0"/>
              </a:rPr>
              <a:t> Facilitator, sharing information on HTSP/FP with his colleagues faith leaders.</a:t>
            </a:r>
            <a:endParaRPr lang="en-US" sz="3600" dirty="0">
              <a:latin typeface="Gill Sans MT" pitchFamily="34" charset="0"/>
            </a:endParaRPr>
          </a:p>
        </p:txBody>
      </p:sp>
      <p:graphicFrame>
        <p:nvGraphicFramePr>
          <p:cNvPr id="69" name="Table 68"/>
          <p:cNvGraphicFramePr>
            <a:graphicFrameLocks noGrp="1"/>
          </p:cNvGraphicFramePr>
          <p:nvPr>
            <p:extLst>
              <p:ext uri="{D42A27DB-BD31-4B8C-83A1-F6EECF244321}">
                <p14:modId xmlns:p14="http://schemas.microsoft.com/office/powerpoint/2010/main" val="3936932948"/>
              </p:ext>
            </p:extLst>
          </p:nvPr>
        </p:nvGraphicFramePr>
        <p:xfrm>
          <a:off x="9358579" y="31290181"/>
          <a:ext cx="11848466" cy="4927661"/>
        </p:xfrm>
        <a:graphic>
          <a:graphicData uri="http://schemas.openxmlformats.org/drawingml/2006/table">
            <a:tbl>
              <a:tblPr firstRow="1" firstCol="1" bandRow="1">
                <a:tableStyleId>{5C22544A-7EE6-4342-B048-85BDC9FD1C3A}</a:tableStyleId>
              </a:tblPr>
              <a:tblGrid>
                <a:gridCol w="7557821"/>
                <a:gridCol w="4290645"/>
              </a:tblGrid>
              <a:tr h="501633">
                <a:tc>
                  <a:txBody>
                    <a:bodyPr/>
                    <a:lstStyle/>
                    <a:p>
                      <a:pPr marL="0" marR="0">
                        <a:spcBef>
                          <a:spcPts val="0"/>
                        </a:spcBef>
                        <a:spcAft>
                          <a:spcPts val="0"/>
                        </a:spcAft>
                      </a:pPr>
                      <a:r>
                        <a:rPr lang="en-US" sz="2400" dirty="0">
                          <a:solidFill>
                            <a:srgbClr val="000000"/>
                          </a:solidFill>
                          <a:effectLst/>
                          <a:latin typeface="Gill Sans MT" panose="020B0502020104020203" pitchFamily="34" charset="0"/>
                        </a:rPr>
                        <a:t> </a:t>
                      </a:r>
                      <a:r>
                        <a:rPr lang="en-US" sz="2400" dirty="0" smtClean="0">
                          <a:solidFill>
                            <a:srgbClr val="000000"/>
                          </a:solidFill>
                          <a:effectLst/>
                          <a:latin typeface="Gill Sans MT" panose="020B0502020104020203" pitchFamily="34" charset="0"/>
                        </a:rPr>
                        <a:t>Reach </a:t>
                      </a:r>
                      <a:endParaRPr lang="en-US" sz="2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indent="0" algn="l" defTabSz="2880086" rtl="0" eaLnBrk="1" fontAlgn="auto" latinLnBrk="0" hangingPunct="1">
                        <a:lnSpc>
                          <a:spcPct val="100000"/>
                        </a:lnSpc>
                        <a:spcBef>
                          <a:spcPts val="0"/>
                        </a:spcBef>
                        <a:spcAft>
                          <a:spcPts val="0"/>
                        </a:spcAft>
                        <a:buClrTx/>
                        <a:buSzTx/>
                        <a:buFontTx/>
                        <a:buNone/>
                        <a:tabLst/>
                        <a:defRPr/>
                      </a:pPr>
                      <a:r>
                        <a:rPr lang="en-US" sz="240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Number </a:t>
                      </a:r>
                    </a:p>
                    <a:p>
                      <a:pPr marL="0" marR="0" algn="ctr">
                        <a:spcBef>
                          <a:spcPts val="0"/>
                        </a:spcBef>
                        <a:spcAft>
                          <a:spcPts val="0"/>
                        </a:spcAft>
                      </a:pPr>
                      <a:endParaRPr lang="en-US" sz="2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2">
                        <a:lumMod val="20000"/>
                        <a:lumOff val="80000"/>
                      </a:schemeClr>
                    </a:solidFill>
                  </a:tcPr>
                </a:tc>
              </a:tr>
              <a:tr h="501633">
                <a:tc>
                  <a:txBody>
                    <a:bodyPr/>
                    <a:lstStyle/>
                    <a:p>
                      <a:pPr marL="0" marR="0">
                        <a:spcBef>
                          <a:spcPts val="0"/>
                        </a:spcBef>
                        <a:spcAft>
                          <a:spcPts val="0"/>
                        </a:spcAft>
                      </a:pPr>
                      <a:r>
                        <a:rPr lang="en-US" sz="240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Religious</a:t>
                      </a:r>
                      <a:r>
                        <a:rPr lang="en-US" sz="2400" baseline="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leaders and their spouses trained on </a:t>
                      </a:r>
                      <a:r>
                        <a:rPr lang="en-US" sz="2400" baseline="0" dirty="0" err="1"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CoH</a:t>
                      </a:r>
                      <a:r>
                        <a:rPr lang="en-US" sz="2400" baseline="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for family planning </a:t>
                      </a:r>
                      <a:endParaRPr lang="en-US" sz="2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240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991</a:t>
                      </a:r>
                      <a:endParaRPr lang="en-US" sz="2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r>
              <a:tr h="543087">
                <a:tc>
                  <a:txBody>
                    <a:bodyPr/>
                    <a:lstStyle/>
                    <a:p>
                      <a:pPr marL="0" marR="0">
                        <a:lnSpc>
                          <a:spcPct val="115000"/>
                        </a:lnSpc>
                        <a:spcBef>
                          <a:spcPts val="0"/>
                        </a:spcBef>
                        <a:spcAft>
                          <a:spcPts val="0"/>
                        </a:spcAft>
                      </a:pPr>
                      <a:r>
                        <a:rPr lang="en-US" sz="240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Congregation</a:t>
                      </a:r>
                      <a:r>
                        <a:rPr lang="en-US" sz="2400" baseline="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actions teams established </a:t>
                      </a:r>
                      <a:endParaRPr lang="en-US" sz="2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40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76</a:t>
                      </a:r>
                      <a:endParaRPr lang="en-US" sz="2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r>
              <a:tr h="675944">
                <a:tc>
                  <a:txBody>
                    <a:bodyPr/>
                    <a:lstStyle/>
                    <a:p>
                      <a:pPr marL="0" marR="0">
                        <a:lnSpc>
                          <a:spcPct val="115000"/>
                        </a:lnSpc>
                        <a:spcBef>
                          <a:spcPts val="0"/>
                        </a:spcBef>
                        <a:spcAft>
                          <a:spcPts val="0"/>
                        </a:spcAft>
                      </a:pPr>
                      <a:r>
                        <a:rPr lang="en-US" sz="240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Community</a:t>
                      </a:r>
                      <a:r>
                        <a:rPr lang="en-US" sz="2400" baseline="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members participated in SRHR discussions </a:t>
                      </a:r>
                      <a:endParaRPr lang="en-US" sz="2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40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21,544</a:t>
                      </a:r>
                      <a:endParaRPr lang="en-US" sz="2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r>
              <a:tr h="675944">
                <a:tc>
                  <a:txBody>
                    <a:bodyPr/>
                    <a:lstStyle/>
                    <a:p>
                      <a:pPr marL="0" marR="0">
                        <a:lnSpc>
                          <a:spcPct val="115000"/>
                        </a:lnSpc>
                        <a:spcBef>
                          <a:spcPts val="0"/>
                        </a:spcBef>
                        <a:spcAft>
                          <a:spcPts val="0"/>
                        </a:spcAft>
                      </a:pPr>
                      <a:r>
                        <a:rPr lang="en-US" sz="2400" dirty="0" smtClean="0">
                          <a:solidFill>
                            <a:srgbClr val="000000"/>
                          </a:solidFill>
                          <a:effectLst/>
                          <a:latin typeface="Gill Sans MT" panose="020B0502020104020203" pitchFamily="34" charset="0"/>
                        </a:rPr>
                        <a:t>Young people</a:t>
                      </a:r>
                      <a:r>
                        <a:rPr lang="en-US" sz="2400" baseline="0" dirty="0" smtClean="0">
                          <a:solidFill>
                            <a:srgbClr val="000000"/>
                          </a:solidFill>
                          <a:effectLst/>
                          <a:latin typeface="Gill Sans MT" panose="020B0502020104020203" pitchFamily="34" charset="0"/>
                        </a:rPr>
                        <a:t> </a:t>
                      </a:r>
                      <a:r>
                        <a:rPr lang="en-US" sz="2400" dirty="0" smtClean="0">
                          <a:solidFill>
                            <a:srgbClr val="000000"/>
                          </a:solidFill>
                          <a:effectLst/>
                          <a:latin typeface="Gill Sans MT" panose="020B0502020104020203" pitchFamily="34" charset="0"/>
                        </a:rPr>
                        <a:t>received comprehensive education on</a:t>
                      </a:r>
                      <a:r>
                        <a:rPr lang="en-US" sz="2400" baseline="0" dirty="0" smtClean="0">
                          <a:solidFill>
                            <a:srgbClr val="000000"/>
                          </a:solidFill>
                          <a:effectLst/>
                          <a:latin typeface="Gill Sans MT" panose="020B0502020104020203" pitchFamily="34" charset="0"/>
                        </a:rPr>
                        <a:t> </a:t>
                      </a:r>
                      <a:r>
                        <a:rPr lang="en-US" sz="2400" dirty="0" smtClean="0">
                          <a:solidFill>
                            <a:srgbClr val="000000"/>
                          </a:solidFill>
                          <a:effectLst/>
                          <a:latin typeface="Gill Sans MT" panose="020B0502020104020203" pitchFamily="34" charset="0"/>
                        </a:rPr>
                        <a:t>in SRHR </a:t>
                      </a:r>
                      <a:endParaRPr lang="en-US" sz="2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40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8.926</a:t>
                      </a:r>
                      <a:endParaRPr lang="en-US" sz="2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r>
              <a:tr h="98036">
                <a:tc gridSpan="2">
                  <a:txBody>
                    <a:bodyPr/>
                    <a:lstStyle/>
                    <a:p>
                      <a:pPr marL="0" marR="0">
                        <a:lnSpc>
                          <a:spcPct val="115000"/>
                        </a:lnSpc>
                        <a:spcBef>
                          <a:spcPts val="0"/>
                        </a:spcBef>
                        <a:spcAft>
                          <a:spcPts val="0"/>
                        </a:spcAft>
                      </a:pPr>
                      <a:endParaRPr lang="en-US"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US"/>
                    </a:p>
                  </a:txBody>
                  <a:tcPr/>
                </a:tc>
              </a:tr>
              <a:tr h="1128674">
                <a:tc>
                  <a:txBody>
                    <a:bodyPr/>
                    <a:lstStyle/>
                    <a:p>
                      <a:pPr marL="0" marR="0">
                        <a:lnSpc>
                          <a:spcPct val="115000"/>
                        </a:lnSpc>
                        <a:spcBef>
                          <a:spcPts val="0"/>
                        </a:spcBef>
                        <a:spcAft>
                          <a:spcPts val="0"/>
                        </a:spcAft>
                      </a:pPr>
                      <a:r>
                        <a:rPr lang="en-US" sz="240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Number of new families adopted modern</a:t>
                      </a:r>
                      <a:r>
                        <a:rPr lang="en-US" sz="2400" baseline="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family planning method </a:t>
                      </a:r>
                      <a:endParaRPr lang="en-US" sz="2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a:endParaRPr lang="en-US" sz="2400" kern="120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algn="ctr"/>
                      <a:r>
                        <a:rPr lang="en-US" sz="2400" kern="1200" dirty="0" smtClean="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17,557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r>
            </a:tbl>
          </a:graphicData>
        </a:graphic>
      </p:graphicFrame>
      <p:sp>
        <p:nvSpPr>
          <p:cNvPr id="70" name="Rectangle 69"/>
          <p:cNvSpPr/>
          <p:nvPr/>
        </p:nvSpPr>
        <p:spPr>
          <a:xfrm>
            <a:off x="3094892" y="37500773"/>
            <a:ext cx="22684154" cy="3365874"/>
          </a:xfrm>
          <a:prstGeom prst="rect">
            <a:avLst/>
          </a:prstGeom>
          <a:solidFill>
            <a:schemeClr val="accent6"/>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3587263" y="38075266"/>
            <a:ext cx="21769752" cy="2653034"/>
          </a:xfrm>
          <a:prstGeom prst="rect">
            <a:avLst/>
          </a:prstGeom>
        </p:spPr>
        <p:txBody>
          <a:bodyPr wrap="square">
            <a:spAutoFit/>
          </a:bodyPr>
          <a:lstStyle/>
          <a:p>
            <a:pPr>
              <a:lnSpc>
                <a:spcPct val="115000"/>
              </a:lnSpc>
              <a:spcAft>
                <a:spcPts val="600"/>
              </a:spcAft>
            </a:pPr>
            <a:r>
              <a:rPr lang="en-US" sz="3600" b="1" dirty="0" smtClean="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Program implications</a:t>
            </a:r>
          </a:p>
          <a:p>
            <a:r>
              <a:rPr lang="en-US" sz="2400" dirty="0" smtClean="0">
                <a:solidFill>
                  <a:schemeClr val="bg1"/>
                </a:solidFill>
                <a:latin typeface="Gill Sans MT" pitchFamily="34" charset="0"/>
              </a:rPr>
              <a:t>Channel of Hope is a </a:t>
            </a:r>
            <a:r>
              <a:rPr lang="en-US" sz="2400" dirty="0" smtClean="0">
                <a:solidFill>
                  <a:schemeClr val="bg1"/>
                </a:solidFill>
                <a:latin typeface="Gill Sans MT" pitchFamily="34" charset="0"/>
                <a:ea typeface="Times New Roman" panose="02020603050405020304" pitchFamily="18" charset="0"/>
              </a:rPr>
              <a:t>successful</a:t>
            </a:r>
            <a:r>
              <a:rPr lang="en-US" sz="2400" dirty="0" smtClean="0">
                <a:solidFill>
                  <a:schemeClr val="bg1"/>
                </a:solidFill>
                <a:latin typeface="Gill Sans MT" pitchFamily="34" charset="0"/>
              </a:rPr>
              <a:t> approach for changing attitudes of faith leaders on SRHR. With their widespread influence they can motivate changes in thinking, foster dialogue, set priorities on Sexual Reproductive Health and Rights  for their communities. </a:t>
            </a:r>
            <a:r>
              <a:rPr lang="en-US" sz="2400" dirty="0" err="1" smtClean="0">
                <a:solidFill>
                  <a:schemeClr val="bg1"/>
                </a:solidFill>
                <a:latin typeface="Gill Sans MT" pitchFamily="34" charset="0"/>
              </a:rPr>
              <a:t>CoH</a:t>
            </a:r>
            <a:r>
              <a:rPr lang="en-US" sz="2400" dirty="0" smtClean="0">
                <a:solidFill>
                  <a:schemeClr val="bg1"/>
                </a:solidFill>
                <a:latin typeface="Gill Sans MT" pitchFamily="34" charset="0"/>
              </a:rPr>
              <a:t> directly addresses faith leaders’ misconceptions about family planning issues, thereby empowering faith leaders to transform their thinking and the thinking of others in their communities. There is a growing need to demonstrate the role and impact of faith in development. The experience of this project in working with faith leaders demonstrated the positive effect of </a:t>
            </a:r>
            <a:r>
              <a:rPr lang="en-US" sz="2400" dirty="0" err="1" smtClean="0">
                <a:solidFill>
                  <a:schemeClr val="bg1"/>
                </a:solidFill>
                <a:latin typeface="Gill Sans MT" pitchFamily="34" charset="0"/>
              </a:rPr>
              <a:t>CoH</a:t>
            </a:r>
            <a:r>
              <a:rPr lang="en-US" sz="2400" dirty="0" smtClean="0">
                <a:solidFill>
                  <a:schemeClr val="bg1"/>
                </a:solidFill>
                <a:latin typeface="Gill Sans MT" pitchFamily="34" charset="0"/>
              </a:rPr>
              <a:t>. However, more rigorous research data on the role of faith in development is needed.</a:t>
            </a:r>
            <a:endParaRPr lang="en-US" sz="2400" dirty="0">
              <a:solidFill>
                <a:schemeClr val="bg1"/>
              </a:solidFill>
              <a:latin typeface="Gill Sans MT" pitchFamily="34" charset="0"/>
            </a:endParaRPr>
          </a:p>
        </p:txBody>
      </p:sp>
      <p:pic>
        <p:nvPicPr>
          <p:cNvPr id="32" name="Picture 31"/>
          <p:cNvPicPr/>
          <p:nvPr/>
        </p:nvPicPr>
        <p:blipFill>
          <a:blip r:embed="rId3">
            <a:extLst>
              <a:ext uri="{28A0092B-C50C-407E-A947-70E740481C1C}">
                <a14:useLocalDpi xmlns:a14="http://schemas.microsoft.com/office/drawing/2010/main" val="0"/>
              </a:ext>
            </a:extLst>
          </a:blip>
          <a:srcRect/>
          <a:stretch>
            <a:fillRect/>
          </a:stretch>
        </p:blipFill>
        <p:spPr bwMode="auto">
          <a:xfrm>
            <a:off x="10847386" y="587436"/>
            <a:ext cx="4873261" cy="3984563"/>
          </a:xfrm>
          <a:prstGeom prst="rect">
            <a:avLst/>
          </a:prstGeom>
          <a:noFill/>
          <a:ln>
            <a:noFill/>
          </a:ln>
        </p:spPr>
      </p:pic>
      <p:sp>
        <p:nvSpPr>
          <p:cNvPr id="51" name="Rectangle 50"/>
          <p:cNvSpPr/>
          <p:nvPr/>
        </p:nvSpPr>
        <p:spPr>
          <a:xfrm>
            <a:off x="715108" y="8357843"/>
            <a:ext cx="9132278" cy="1200329"/>
          </a:xfrm>
          <a:prstGeom prst="rect">
            <a:avLst/>
          </a:prstGeom>
        </p:spPr>
        <p:txBody>
          <a:bodyPr wrap="square">
            <a:spAutoFit/>
          </a:bodyPr>
          <a:lstStyle/>
          <a:p>
            <a:r>
              <a:rPr lang="en-US" sz="3600" b="1" dirty="0" smtClean="0">
                <a:solidFill>
                  <a:schemeClr val="accent6"/>
                </a:solidFill>
                <a:latin typeface="Gill Sans MT" panose="020B0502020104020203" pitchFamily="34" charset="0"/>
              </a:rPr>
              <a:t>Igniting a movement to transform communities </a:t>
            </a:r>
            <a:endParaRPr lang="en-US" sz="3600" b="1" dirty="0">
              <a:solidFill>
                <a:schemeClr val="accent6"/>
              </a:solidFill>
              <a:latin typeface="Gill Sans MT" panose="020B0502020104020203" pitchFamily="34" charset="0"/>
            </a:endParaRPr>
          </a:p>
        </p:txBody>
      </p:sp>
      <p:pic>
        <p:nvPicPr>
          <p:cNvPr id="1027" name="Picture 3"/>
          <p:cNvPicPr>
            <a:picLocks noChangeAspect="1" noChangeArrowheads="1"/>
          </p:cNvPicPr>
          <p:nvPr/>
        </p:nvPicPr>
        <p:blipFill>
          <a:blip r:embed="rId4"/>
          <a:srcRect/>
          <a:stretch>
            <a:fillRect/>
          </a:stretch>
        </p:blipFill>
        <p:spPr bwMode="auto">
          <a:xfrm>
            <a:off x="18922146" y="13376641"/>
            <a:ext cx="9142900" cy="6864296"/>
          </a:xfrm>
          <a:prstGeom prst="rect">
            <a:avLst/>
          </a:prstGeom>
          <a:noFill/>
          <a:ln w="9525">
            <a:noFill/>
            <a:miter lim="800000"/>
            <a:headEnd/>
            <a:tailEnd/>
          </a:ln>
          <a:effectLst/>
        </p:spPr>
      </p:pic>
      <p:pic>
        <p:nvPicPr>
          <p:cNvPr id="31" name="Picture 3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525" y="31652309"/>
            <a:ext cx="6808689" cy="4642336"/>
          </a:xfrm>
          <a:prstGeom prst="rect">
            <a:avLst/>
          </a:prstGeom>
          <a:noFill/>
          <a:ln>
            <a:noFill/>
          </a:ln>
        </p:spPr>
      </p:pic>
      <p:sp>
        <p:nvSpPr>
          <p:cNvPr id="43" name="Rectangle 42"/>
          <p:cNvSpPr/>
          <p:nvPr/>
        </p:nvSpPr>
        <p:spPr>
          <a:xfrm>
            <a:off x="729917" y="30329407"/>
            <a:ext cx="6655621" cy="1200329"/>
          </a:xfrm>
          <a:prstGeom prst="rect">
            <a:avLst/>
          </a:prstGeom>
        </p:spPr>
        <p:txBody>
          <a:bodyPr wrap="square">
            <a:spAutoFit/>
          </a:bodyPr>
          <a:lstStyle/>
          <a:p>
            <a:r>
              <a:rPr lang="en-US" sz="3600" dirty="0" smtClean="0">
                <a:solidFill>
                  <a:schemeClr val="bg1"/>
                </a:solidFill>
                <a:latin typeface="Gill Sans MT" pitchFamily="34" charset="0"/>
              </a:rPr>
              <a:t>Faith leaders attending seminar on HTSP/FP</a:t>
            </a:r>
            <a:endParaRPr lang="en-US" sz="3600" dirty="0">
              <a:latin typeface="Gill Sans MT" pitchFamily="34" charset="0"/>
            </a:endParaRPr>
          </a:p>
        </p:txBody>
      </p:sp>
      <p:pic>
        <p:nvPicPr>
          <p:cNvPr id="1026" name="Picture 2"/>
          <p:cNvPicPr>
            <a:picLocks noChangeAspect="1" noChangeArrowheads="1"/>
          </p:cNvPicPr>
          <p:nvPr/>
        </p:nvPicPr>
        <p:blipFill>
          <a:blip r:embed="rId6"/>
          <a:srcRect/>
          <a:stretch>
            <a:fillRect/>
          </a:stretch>
        </p:blipFill>
        <p:spPr bwMode="auto">
          <a:xfrm>
            <a:off x="945784" y="674567"/>
            <a:ext cx="5806707" cy="3937882"/>
          </a:xfrm>
          <a:prstGeom prst="rect">
            <a:avLst/>
          </a:prstGeom>
          <a:noFill/>
          <a:ln w="9525">
            <a:noFill/>
            <a:miter lim="800000"/>
            <a:headEnd/>
            <a:tailEnd/>
          </a:ln>
          <a:effectLst/>
        </p:spPr>
      </p:pic>
    </p:spTree>
    <p:extLst>
      <p:ext uri="{BB962C8B-B14F-4D97-AF65-F5344CB8AC3E}">
        <p14:creationId xmlns:p14="http://schemas.microsoft.com/office/powerpoint/2010/main" val="1924179793"/>
      </p:ext>
    </p:extLst>
  </p:cSld>
  <p:clrMapOvr>
    <a:masterClrMapping/>
  </p:clrMapOvr>
</p:sld>
</file>

<file path=ppt/theme/theme1.xml><?xml version="1.0" encoding="utf-8"?>
<a:theme xmlns:a="http://schemas.openxmlformats.org/drawingml/2006/main" name="Office Theme">
  <a:themeElements>
    <a:clrScheme name="World Vision palette">
      <a:dk1>
        <a:srgbClr val="FF6600"/>
      </a:dk1>
      <a:lt1>
        <a:srgbClr val="663300"/>
      </a:lt1>
      <a:dk2>
        <a:srgbClr val="F1AB00"/>
      </a:dk2>
      <a:lt2>
        <a:srgbClr val="2E77AA"/>
      </a:lt2>
      <a:accent1>
        <a:srgbClr val="809FCF"/>
      </a:accent1>
      <a:accent2>
        <a:srgbClr val="9FA81E"/>
      </a:accent2>
      <a:accent3>
        <a:srgbClr val="95897D"/>
      </a:accent3>
      <a:accent4>
        <a:srgbClr val="7D6A55"/>
      </a:accent4>
      <a:accent5>
        <a:srgbClr val="FFFFFF"/>
      </a:accent5>
      <a:accent6>
        <a:srgbClr val="FFFFFF"/>
      </a:accent6>
      <a:hlink>
        <a:srgbClr val="0070C0"/>
      </a:hlink>
      <a:folHlink>
        <a:srgbClr val="7030A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762</TotalTime>
  <Words>703</Words>
  <Application>Microsoft Office PowerPoint</Application>
  <PresentationFormat>Custom</PresentationFormat>
  <Paragraphs>31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Polly Thatch - US</dc:creator>
  <cp:lastModifiedBy>Sarah Crass</cp:lastModifiedBy>
  <cp:revision>52</cp:revision>
  <dcterms:created xsi:type="dcterms:W3CDTF">2015-09-29T17:37:06Z</dcterms:created>
  <dcterms:modified xsi:type="dcterms:W3CDTF">2016-05-11T16:38:59Z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1200638454</vt:i4>
  </property>
  <property fmtid="{D5CDD505-2E9C-101B-9397-08002B2CF9AE}" pid="3" name="_NewReviewCycle">
    <vt:lpwstr/>
  </property>
  <property fmtid="{D5CDD505-2E9C-101B-9397-08002B2CF9AE}" pid="4" name="_EmailSubject">
    <vt:lpwstr>GMNHC2015 e-poster “112034"</vt:lpwstr>
  </property>
  <property fmtid="{D5CDD505-2E9C-101B-9397-08002B2CF9AE}" pid="5" name="_AuthorEmail">
    <vt:lpwstr>ncoleman@WorldVision.org</vt:lpwstr>
  </property>
  <property fmtid="{D5CDD505-2E9C-101B-9397-08002B2CF9AE}" pid="6" name="_AuthorEmailDisplayName">
    <vt:lpwstr>Nana Coleman - US</vt:lpwstr>
  </property>
  <property fmtid="{D5CDD505-2E9C-101B-9397-08002B2CF9AE}" pid="7" name="_PreviousAdHocReviewCycleID">
    <vt:i4>1423398552</vt:i4>
  </property>
</Properties>
</file>