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4" r:id="rId7"/>
  </p:sldMasterIdLst>
  <p:notesMasterIdLst>
    <p:notesMasterId r:id="rId29"/>
  </p:notesMasterIdLst>
  <p:sldIdLst>
    <p:sldId id="260" r:id="rId8"/>
    <p:sldId id="285" r:id="rId9"/>
    <p:sldId id="275" r:id="rId10"/>
    <p:sldId id="276" r:id="rId11"/>
    <p:sldId id="282" r:id="rId12"/>
    <p:sldId id="271" r:id="rId13"/>
    <p:sldId id="266" r:id="rId14"/>
    <p:sldId id="278" r:id="rId15"/>
    <p:sldId id="261" r:id="rId16"/>
    <p:sldId id="262" r:id="rId17"/>
    <p:sldId id="274" r:id="rId18"/>
    <p:sldId id="263" r:id="rId19"/>
    <p:sldId id="286" r:id="rId20"/>
    <p:sldId id="264" r:id="rId21"/>
    <p:sldId id="265" r:id="rId22"/>
    <p:sldId id="279" r:id="rId23"/>
    <p:sldId id="268" r:id="rId24"/>
    <p:sldId id="280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leen Emary" initials="CE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808"/>
    <a:srgbClr val="FFFF99"/>
    <a:srgbClr val="695433"/>
    <a:srgbClr val="E87A2E"/>
    <a:srgbClr val="89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73" autoAdjust="0"/>
  </p:normalViewPr>
  <p:slideViewPr>
    <p:cSldViewPr snapToGrid="0" snapToObjects="1">
      <p:cViewPr varScale="1">
        <p:scale>
          <a:sx n="69" d="100"/>
          <a:sy n="69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FA91-0901-452D-97A8-77BE623D8626}" type="datetimeFigureOut">
              <a:rPr lang="en-US" smtClean="0"/>
              <a:t>11/06/2018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ACAC6-73ED-48DE-BBE7-2535B3E69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CAC6-73ED-48DE-BBE7-2535B3E696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0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CAC6-73ED-48DE-BBE7-2535B3E696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7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83FCA-14A5-47BD-90FC-6BF2D39BF3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5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CAC6-73ED-48DE-BBE7-2535B3E696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CAC6-73ED-48DE-BBE7-2535B3E696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40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888"/>
            <a:ext cx="8229600" cy="722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175"/>
            <a:ext cx="8229600" cy="4440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D12D-EC0A-47A7-878A-B647D75FD1B2}" type="datetimeFigureOut">
              <a:rPr lang="en-US"/>
              <a:pPr>
                <a:defRPr/>
              </a:pPr>
              <a:t>11/06/2018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135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513" y="6351588"/>
            <a:ext cx="9699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1DA8-C030-409C-8D32-D381F5888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9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7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77AA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9C49C7A-7F8F-4E32-8527-A182418869CE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DEDC7155-135B-4078-BFB8-9AF5D9E1A62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3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2E77AA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9C49C7A-7F8F-4E32-8527-A182418869CE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DEDC7155-135B-4078-BFB8-9AF5D9E1A62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4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888"/>
            <a:ext cx="8229600" cy="7223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175"/>
            <a:ext cx="8229600" cy="4440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D12D-EC0A-47A7-878A-B647D75FD1B2}" type="datetimeFigureOut">
              <a:rPr lang="en-US"/>
              <a:pPr>
                <a:defRPr/>
              </a:pPr>
              <a:t>11/06/2018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1351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513" y="6351588"/>
            <a:ext cx="9699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1DA8-C030-409C-8D32-D381F5888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0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64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75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38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sz="4000" kern="1200">
          <a:solidFill>
            <a:srgbClr val="7F7F7F"/>
          </a:solidFill>
          <a:latin typeface="Gill Sans MT"/>
          <a:ea typeface="ＭＳ Ｐゴシック" pitchFamily="-1" charset="-128"/>
          <a:cs typeface="Gill Sans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4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1" r:id="rId3"/>
    <p:sldLayoutId id="214748366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ealth and nutrition powerpoint pngs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87A2E"/>
          </a:solidFill>
          <a:latin typeface="Gill Sans MT"/>
          <a:ea typeface="ＭＳ Ｐゴシック" pitchFamily="-1" charset="-128"/>
          <a:cs typeface="Gill Sans M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1975" y="1390820"/>
            <a:ext cx="7280031" cy="1504718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ea typeface="+mj-ea"/>
                <a:cs typeface="Gill Sans MT Std Light"/>
              </a:rPr>
              <a:t>Introduction pour staff de </a:t>
            </a:r>
            <a:r>
              <a:rPr lang="fr-FR" b="1" dirty="0">
                <a:latin typeface="Calibri" pitchFamily="34" charset="0"/>
                <a:ea typeface="+mj-ea"/>
                <a:cs typeface="Gill Sans MT Std Light"/>
              </a:rPr>
              <a:t>projet</a:t>
            </a:r>
            <a:r>
              <a:rPr lang="en-US" b="1" dirty="0">
                <a:latin typeface="Calibri" pitchFamily="34" charset="0"/>
                <a:ea typeface="+mj-ea"/>
                <a:cs typeface="Gill Sans MT Std Light"/>
              </a:rPr>
              <a:t>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latin typeface="Calibri" pitchFamily="34" charset="0"/>
                <a:ea typeface="+mj-ea"/>
                <a:cs typeface="Gill Sans MT Std Light"/>
              </a:rPr>
              <a:t>PB </a:t>
            </a:r>
            <a:r>
              <a:rPr lang="fr-FR" b="1" dirty="0">
                <a:latin typeface="Calibri" pitchFamily="34" charset="0"/>
                <a:ea typeface="+mj-ea"/>
                <a:cs typeface="Gill Sans MT Std Light"/>
              </a:rPr>
              <a:t>Mère</a:t>
            </a:r>
            <a:r>
              <a:rPr lang="en-US" b="1" dirty="0">
                <a:latin typeface="Calibri" pitchFamily="34" charset="0"/>
                <a:ea typeface="+mj-ea"/>
                <a:cs typeface="Gill Sans MT Std Ligh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54300" y="5142234"/>
            <a:ext cx="4131396" cy="75009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2000" dirty="0">
                <a:ea typeface="+mj-ea"/>
              </a:rPr>
              <a:t>Aout</a:t>
            </a:r>
            <a:r>
              <a:rPr lang="en-US" sz="2000" dirty="0">
                <a:ea typeface="+mj-ea"/>
              </a:rPr>
              <a:t> 2016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91651" y="2888357"/>
            <a:ext cx="5440680" cy="107895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>
              <a:defRPr/>
            </a:pPr>
            <a:br>
              <a:rPr lang="en-US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9600" i="1" dirty="0"/>
              <a:t>Dépistage</a:t>
            </a:r>
            <a:r>
              <a:rPr lang="en-GB" sz="9600" i="1" dirty="0"/>
              <a:t> et Diagnostic de la malnutrition par les meres </a:t>
            </a:r>
          </a:p>
          <a:p>
            <a:pPr>
              <a:defRPr/>
            </a:pPr>
            <a:endParaRPr lang="en-GB" sz="9600" i="1" dirty="0"/>
          </a:p>
          <a:p>
            <a:pPr>
              <a:defRPr/>
            </a:pPr>
            <a:r>
              <a:rPr lang="en-GB" sz="9600" i="1" dirty="0"/>
              <a:t>…pour </a:t>
            </a:r>
            <a:r>
              <a:rPr lang="fr-FR" sz="9600" i="1" dirty="0"/>
              <a:t>réduire</a:t>
            </a:r>
            <a:r>
              <a:rPr lang="en-GB" sz="9600" i="1" dirty="0"/>
              <a:t> la </a:t>
            </a:r>
            <a:r>
              <a:rPr lang="fr-FR" sz="9600" i="1" dirty="0"/>
              <a:t>mortalité</a:t>
            </a:r>
            <a:r>
              <a:rPr lang="en-GB" sz="9600" i="1" dirty="0"/>
              <a:t> et </a:t>
            </a:r>
            <a:r>
              <a:rPr lang="fr-FR" sz="9600" i="1" dirty="0"/>
              <a:t>morbidité</a:t>
            </a:r>
            <a:r>
              <a:rPr lang="en-GB" sz="9600" i="1" dirty="0"/>
              <a:t> </a:t>
            </a:r>
            <a:r>
              <a:rPr lang="fr-FR" sz="9600" i="1" dirty="0"/>
              <a:t>liées</a:t>
            </a:r>
            <a:r>
              <a:rPr lang="en-GB" sz="9600" i="1" dirty="0"/>
              <a:t> a la malnutrition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8754" y="4077677"/>
            <a:ext cx="4807288" cy="88041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800" kern="1200" baseline="0">
                <a:solidFill>
                  <a:srgbClr val="95897D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1AB00"/>
              </a:buClr>
              <a:buSzPct val="60000"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La 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formation des </a:t>
            </a:r>
            <a:r>
              <a:rPr kumimoji="0" lang="fr-FR" sz="3200" b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mères</a:t>
            </a:r>
            <a:endParaRPr kumimoji="0" lang="fr-FR" sz="3200" b="1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4300" y="1253836"/>
            <a:ext cx="8915400" cy="5181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 kumimoji="0" lang="en-US" sz="2400" b="0" i="0" u="none" strike="noStrike" kern="1200" baseline="0" smtClean="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en-US" dirty="0" err="1"/>
              <a:t>L’o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bjectif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:</a:t>
            </a:r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US" dirty="0"/>
              <a:t>Former les meres aux techniques de </a:t>
            </a:r>
            <a:r>
              <a:rPr lang="fr-FR" dirty="0"/>
              <a:t>dépistage</a:t>
            </a:r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kumimoji="0" lang="fr-FR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Apres les démonstrations</a:t>
            </a:r>
            <a:r>
              <a:rPr kumimoji="0" lang="fr-FR" b="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pratiques de l’utilisation de la bandelette PB et l’identification des œdèmes, les mères s’exercent</a:t>
            </a:r>
            <a:endParaRPr kumimoji="0" lang="fr-FR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Le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contenu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:</a:t>
            </a:r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US" baseline="0" dirty="0"/>
              <a:t>Court</a:t>
            </a:r>
            <a:r>
              <a:rPr lang="en-US" dirty="0"/>
              <a:t>s presentations sur la description de la malnutrition, comment </a:t>
            </a:r>
            <a:r>
              <a:rPr lang="fr-FR" dirty="0"/>
              <a:t>diagnostiquer et traiter (utilisation de vidéos, dessins, images)</a:t>
            </a:r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US" dirty="0"/>
              <a:t>Demonstrations avec </a:t>
            </a:r>
            <a:r>
              <a:rPr lang="fr-FR" dirty="0"/>
              <a:t>simulations</a:t>
            </a:r>
            <a:r>
              <a:rPr lang="en-US" dirty="0"/>
              <a:t> </a:t>
            </a:r>
            <a:r>
              <a:rPr lang="fr-FR" dirty="0"/>
              <a:t>pratiques</a:t>
            </a:r>
            <a:r>
              <a:rPr lang="en-US" dirty="0"/>
              <a:t>                             sur les techniques de </a:t>
            </a:r>
            <a:r>
              <a:rPr lang="fr-FR" dirty="0"/>
              <a:t>dépistage</a:t>
            </a:r>
            <a:endParaRPr kumimoji="0" lang="fr-FR" b="0" i="0" u="none" strike="noStrike" kern="120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12523" y="4724398"/>
            <a:ext cx="2253762" cy="1266093"/>
          </a:xfrm>
          <a:prstGeom prst="roundRect">
            <a:avLst/>
          </a:prstGeom>
          <a:solidFill>
            <a:srgbClr val="FFFF99"/>
          </a:solidFill>
          <a:ln>
            <a:solidFill>
              <a:srgbClr val="E988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98808"/>
                </a:solidFill>
              </a:rPr>
              <a:t>Messages </a:t>
            </a:r>
            <a:r>
              <a:rPr lang="en-US" dirty="0" err="1">
                <a:solidFill>
                  <a:srgbClr val="E98808"/>
                </a:solidFill>
              </a:rPr>
              <a:t>cles</a:t>
            </a:r>
            <a:r>
              <a:rPr lang="en-US" dirty="0">
                <a:solidFill>
                  <a:srgbClr val="E98808"/>
                </a:solidFill>
              </a:rPr>
              <a:t> simples, </a:t>
            </a:r>
            <a:r>
              <a:rPr lang="en-US" dirty="0" err="1">
                <a:solidFill>
                  <a:srgbClr val="E98808"/>
                </a:solidFill>
              </a:rPr>
              <a:t>clairs</a:t>
            </a:r>
            <a:r>
              <a:rPr lang="en-US" dirty="0">
                <a:solidFill>
                  <a:srgbClr val="E98808"/>
                </a:solidFill>
              </a:rPr>
              <a:t>, </a:t>
            </a:r>
            <a:r>
              <a:rPr lang="en-US" dirty="0" err="1">
                <a:solidFill>
                  <a:srgbClr val="E98808"/>
                </a:solidFill>
              </a:rPr>
              <a:t>en</a:t>
            </a:r>
            <a:r>
              <a:rPr lang="en-US" dirty="0">
                <a:solidFill>
                  <a:srgbClr val="E98808"/>
                </a:solidFill>
              </a:rPr>
              <a:t> langue locale</a:t>
            </a:r>
          </a:p>
        </p:txBody>
      </p:sp>
    </p:spTree>
    <p:extLst>
      <p:ext uri="{BB962C8B-B14F-4D97-AF65-F5344CB8AC3E}">
        <p14:creationId xmlns:p14="http://schemas.microsoft.com/office/powerpoint/2010/main" val="423045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110" y="428669"/>
            <a:ext cx="4807288" cy="900302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Gill Sans MT Std Light"/>
              </a:rPr>
              <a:t>La formation des </a:t>
            </a:r>
            <a:r>
              <a:rPr lang="fr-FR" sz="3200" b="1" dirty="0">
                <a:latin typeface="+mj-lt"/>
                <a:ea typeface="+mj-ea"/>
                <a:cs typeface="Gill Sans MT Std Light"/>
              </a:rPr>
              <a:t>mères</a:t>
            </a:r>
            <a:endParaRPr lang="fr-FR" sz="3200" b="1" dirty="0">
              <a:latin typeface="+mj-lt"/>
              <a:cs typeface="Gill Sans MT Std Light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8754" y="4077677"/>
            <a:ext cx="4807288" cy="88041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Gill Sans MT"/>
                <a:cs typeface="Gill Sans M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Gill Sans MT" panose="020B0502020104020203" pitchFamily="34" charset="0"/>
              <a:ea typeface="+mj-ea"/>
              <a:cs typeface="Gill Sans MT Std Ligh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" y="1014701"/>
            <a:ext cx="9029700" cy="5181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Courier New" pitchFamily="49" charset="0"/>
              <a:buChar char="o"/>
              <a:defRPr kumimoji="0" lang="en-US" sz="2400" b="0" i="0" u="none" strike="noStrike" kern="1200" baseline="0" smtClean="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en-US" sz="2050" dirty="0"/>
              <a:t>Le lieu de formation:</a:t>
            </a:r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kumimoji="0" lang="en-US" sz="2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Formations</a:t>
            </a:r>
            <a:r>
              <a:rPr kumimoji="0" lang="en-US" sz="205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050" b="0" i="0" u="none" strike="noStrike" kern="1200" cap="none" spc="0" normalizeH="0" dirty="0">
                <a:ln>
                  <a:noFill/>
                </a:ln>
                <a:effectLst/>
                <a:uLnTx/>
                <a:uFillTx/>
              </a:rPr>
              <a:t>individuelles</a:t>
            </a:r>
            <a:r>
              <a:rPr kumimoji="0" lang="en-US" sz="205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5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</a:rPr>
              <a:t>ou</a:t>
            </a:r>
            <a:r>
              <a:rPr kumimoji="0" lang="en-US" sz="205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de </a:t>
            </a:r>
            <a:r>
              <a:rPr kumimoji="0" lang="en-US" sz="205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</a:rPr>
              <a:t>groupe</a:t>
            </a:r>
            <a:r>
              <a:rPr kumimoji="0" lang="en-US" sz="205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5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</a:rPr>
              <a:t>dans</a:t>
            </a:r>
            <a:r>
              <a:rPr kumimoji="0" lang="en-US" sz="205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5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</a:rPr>
              <a:t>tous</a:t>
            </a:r>
            <a:r>
              <a:rPr kumimoji="0" lang="en-US" sz="205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les </a:t>
            </a:r>
            <a:r>
              <a:rPr kumimoji="0" lang="en-US" sz="205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</a:rPr>
              <a:t>centres</a:t>
            </a:r>
            <a:r>
              <a:rPr kumimoji="0" lang="en-US" sz="205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de santé (</a:t>
            </a:r>
            <a:r>
              <a:rPr kumimoji="0" lang="fr-FR" sz="205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aise</a:t>
            </a:r>
            <a:r>
              <a:rPr lang="fr-FR" sz="2050" dirty="0"/>
              <a:t> a incorporer dans des programmes préexistants</a:t>
            </a:r>
            <a:r>
              <a:rPr lang="en-US" sz="2050" dirty="0"/>
              <a:t>)</a:t>
            </a:r>
          </a:p>
          <a:p>
            <a:pPr lvl="1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kumimoji="0" lang="fr-FR" sz="205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</a:rPr>
              <a:t>Formations cascades de la communauté</a:t>
            </a:r>
            <a:r>
              <a:rPr kumimoji="0" lang="fr-FR" sz="2050" b="0" i="0" u="none" strike="noStrike" kern="1200" cap="none" spc="0" normalizeH="0" dirty="0">
                <a:ln>
                  <a:noFill/>
                </a:ln>
                <a:effectLst/>
                <a:uLnTx/>
                <a:uFillTx/>
              </a:rPr>
              <a:t> au centre de sante et du centre de sante a l’</a:t>
            </a:r>
            <a:r>
              <a:rPr kumimoji="0" lang="fr-FR" sz="2050" b="0" i="0" u="none" strike="noStrike" kern="1200" cap="none" spc="0" normalizeH="0" dirty="0" err="1">
                <a:ln>
                  <a:noFill/>
                </a:ln>
                <a:effectLst/>
                <a:uLnTx/>
                <a:uFillTx/>
              </a:rPr>
              <a:t>hopital</a:t>
            </a:r>
            <a:r>
              <a:rPr kumimoji="0" lang="fr-FR" sz="2050" b="0" i="0" u="none" strike="noStrike" kern="1200" cap="none" spc="0" normalizeH="0" dirty="0">
                <a:ln>
                  <a:noFill/>
                </a:ln>
                <a:effectLst/>
                <a:uLnTx/>
                <a:uFillTx/>
              </a:rPr>
              <a:t> – en renforçant les messages clés et les actions</a:t>
            </a:r>
          </a:p>
          <a:p>
            <a:pPr lvl="2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fr-FR" u="sng" baseline="0" dirty="0"/>
              <a:t>Niveau communautaire:</a:t>
            </a:r>
            <a:r>
              <a:rPr lang="fr-FR" u="sng" dirty="0"/>
              <a:t> </a:t>
            </a:r>
            <a:r>
              <a:rPr lang="fr-FR" dirty="0"/>
              <a:t>campagnes de formation de masse avec formations de groups dans les villages et individuelles dans les foyers [2 semaines], formations couplées aux campagnes de dépistage (vaccinations, paludisme</a:t>
            </a:r>
            <a:r>
              <a:rPr lang="en-US" dirty="0"/>
              <a:t>…), identifier des meres leaders pour formation des petites groups</a:t>
            </a:r>
          </a:p>
          <a:p>
            <a:pPr lvl="2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US" u="sng" dirty="0" err="1"/>
              <a:t>Niveau</a:t>
            </a:r>
            <a:r>
              <a:rPr lang="en-US" u="sng" dirty="0"/>
              <a:t> </a:t>
            </a:r>
            <a:r>
              <a:rPr lang="fr-FR" u="sng" dirty="0"/>
              <a:t>centre de sante: </a:t>
            </a:r>
            <a:r>
              <a:rPr lang="fr-FR" dirty="0"/>
              <a:t>formations au triage/zone d’attente, après triage pour les cas nécessitant aucun traitement, pendant démonstrations culinaires, activités de promotion </a:t>
            </a:r>
            <a:r>
              <a:rPr lang="en-US" dirty="0"/>
              <a:t>de santé, après la sortie du </a:t>
            </a:r>
            <a:r>
              <a:rPr lang="en-US" dirty="0" err="1"/>
              <a:t>programme</a:t>
            </a:r>
            <a:endParaRPr lang="en-US" dirty="0"/>
          </a:p>
          <a:p>
            <a:pPr lvl="2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fr-FR" u="sng" dirty="0"/>
              <a:t>Niveau hôpital: </a:t>
            </a:r>
            <a:r>
              <a:rPr lang="fr-FR" dirty="0"/>
              <a:t>pendant hospitalisation des que l’enfant stabilise, formation individuelle a la sortie</a:t>
            </a:r>
          </a:p>
          <a:p>
            <a:pPr lvl="2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r>
              <a:rPr lang="en-US" u="sng" dirty="0"/>
              <a:t>Medias: </a:t>
            </a:r>
            <a:r>
              <a:rPr lang="en-US" dirty="0"/>
              <a:t>formations </a:t>
            </a:r>
            <a:r>
              <a:rPr lang="en-US" dirty="0" err="1"/>
              <a:t>dans</a:t>
            </a:r>
            <a:r>
              <a:rPr lang="en-US" dirty="0"/>
              <a:t> radio </a:t>
            </a:r>
            <a:r>
              <a:rPr lang="en-US" dirty="0" err="1"/>
              <a:t>ou</a:t>
            </a:r>
            <a:r>
              <a:rPr lang="en-US" dirty="0"/>
              <a:t> via video</a:t>
            </a:r>
          </a:p>
          <a:p>
            <a:pPr lvl="2" defTabSz="914400" fontAlgn="auto">
              <a:spcBef>
                <a:spcPts val="700"/>
              </a:spcBef>
              <a:spcAft>
                <a:spcPts val="0"/>
              </a:spcAft>
              <a:buClr>
                <a:srgbClr val="E98808"/>
              </a:buClr>
              <a:buSzPct val="60000"/>
              <a:buFont typeface="Wingdings" pitchFamily="2" charset="2"/>
              <a:buChar char="§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5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9971"/>
            <a:ext cx="8153400" cy="57912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err="1">
                <a:solidFill>
                  <a:schemeClr val="tx1"/>
                </a:solidFill>
              </a:rPr>
              <a:t>Suivi</a:t>
            </a:r>
            <a:r>
              <a:rPr lang="en-US" sz="3600" b="1" dirty="0">
                <a:solidFill>
                  <a:schemeClr val="tx1"/>
                </a:solidFill>
              </a:rPr>
              <a:t> et evaluation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052946"/>
            <a:ext cx="8731100" cy="4003963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sz="2200" dirty="0">
                <a:latin typeface="Gill Sans MT" pitchFamily="34" charset="0"/>
              </a:rPr>
              <a:t>Evaluation de l’</a:t>
            </a:r>
            <a:r>
              <a:rPr lang="fr-FR" sz="2200" dirty="0" err="1">
                <a:latin typeface="Gill Sans MT" pitchFamily="34" charset="0"/>
              </a:rPr>
              <a:t>efficacite</a:t>
            </a:r>
            <a:r>
              <a:rPr lang="fr-FR" sz="2200" dirty="0">
                <a:latin typeface="Gill Sans MT" pitchFamily="34" charset="0"/>
              </a:rPr>
              <a:t> de la formation et de le capacité des mères a dépister:</a:t>
            </a:r>
            <a:endParaRPr lang="en-US" sz="2200" dirty="0">
              <a:latin typeface="Gill Sans MT" pitchFamily="34" charset="0"/>
            </a:endParaRPr>
          </a:p>
          <a:p>
            <a:pPr lvl="1">
              <a:buClr>
                <a:srgbClr val="E98808"/>
              </a:buClr>
              <a:buFont typeface="Wingdings" pitchFamily="2" charset="2"/>
              <a:buChar char="§"/>
            </a:pPr>
            <a:r>
              <a:rPr lang="fr-FR" sz="2200" dirty="0">
                <a:latin typeface="Gill Sans MT" pitchFamily="34" charset="0"/>
              </a:rPr>
              <a:t>Tests aléatoires dans les foyers plusieurs semaines après la formation initiale par superviser + session de recyclage, si 25% des évaluations insatisfaisantes</a:t>
            </a:r>
          </a:p>
          <a:p>
            <a:pPr lvl="1">
              <a:buClr>
                <a:srgbClr val="E98808"/>
              </a:buClr>
              <a:buFont typeface="Wingdings" pitchFamily="2" charset="2"/>
              <a:buChar char="§"/>
            </a:pPr>
            <a:r>
              <a:rPr lang="fr-FR" sz="2200" dirty="0">
                <a:latin typeface="Gill Sans MT" pitchFamily="34" charset="0"/>
              </a:rPr>
              <a:t>Evaluation de la cohérence entre la couleur du MUAC reporte par les mères a l’arrive au centre de sante ou a l’</a:t>
            </a:r>
            <a:r>
              <a:rPr lang="fr-FR" sz="2200" dirty="0" err="1">
                <a:latin typeface="Gill Sans MT" pitchFamily="34" charset="0"/>
              </a:rPr>
              <a:t>hopital</a:t>
            </a:r>
            <a:r>
              <a:rPr lang="fr-FR" sz="2200" dirty="0">
                <a:latin typeface="Gill Sans MT" pitchFamily="34" charset="0"/>
              </a:rPr>
              <a:t> et la mesure faite par le professionnel de sante (superviseur doit enregistrer le pourcentage de ‘cohérent’ et organiser des sessions de recyclage, si &lt;90%)</a:t>
            </a:r>
          </a:p>
          <a:p>
            <a:pPr lvl="1">
              <a:buClr>
                <a:srgbClr val="E98808"/>
              </a:buClr>
              <a:buFont typeface="Wingdings" pitchFamily="2" charset="2"/>
              <a:buChar char="§"/>
            </a:pPr>
            <a:r>
              <a:rPr lang="fr-FR" sz="2200" dirty="0">
                <a:latin typeface="Gill Sans MT" pitchFamily="34" charset="0"/>
              </a:rPr>
              <a:t>Superviseur doit contrôler le médian a l’admission dans le programme (proche de 115 et </a:t>
            </a:r>
            <a:r>
              <a:rPr lang="en-US" sz="2200" dirty="0">
                <a:latin typeface="Gill Sans MT" pitchFamily="34" charset="0"/>
              </a:rPr>
              <a:t>125 mm?)</a:t>
            </a:r>
          </a:p>
          <a:p>
            <a:pPr lvl="1">
              <a:buClr>
                <a:srgbClr val="E98808"/>
              </a:buClr>
              <a:buFont typeface="Wingdings" pitchFamily="2" charset="2"/>
              <a:buChar char="§"/>
            </a:pPr>
            <a:r>
              <a:rPr lang="fr-FR" sz="2200" dirty="0">
                <a:latin typeface="Gill Sans MT" pitchFamily="34" charset="0"/>
              </a:rPr>
              <a:t>Rappel au dépistage: media (radio…), sms, crieurs publics, réunions de femmes, affiches dans centre de sante</a:t>
            </a:r>
          </a:p>
        </p:txBody>
      </p:sp>
    </p:spTree>
    <p:extLst>
      <p:ext uri="{BB962C8B-B14F-4D97-AF65-F5344CB8AC3E}">
        <p14:creationId xmlns:p14="http://schemas.microsoft.com/office/powerpoint/2010/main" val="371563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0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94" y="436418"/>
            <a:ext cx="6179012" cy="70658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chemeClr val="tx1"/>
                </a:solidFill>
              </a:rPr>
              <a:t>Planifier</a:t>
            </a:r>
            <a:r>
              <a:rPr lang="en-US" sz="3200" b="1" dirty="0">
                <a:solidFill>
                  <a:schemeClr val="tx1"/>
                </a:solidFill>
              </a:rPr>
              <a:t> la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39" y="1286691"/>
            <a:ext cx="8609038" cy="751114"/>
          </a:xfrm>
        </p:spPr>
        <p:txBody>
          <a:bodyPr/>
          <a:lstStyle/>
          <a:p>
            <a:pPr lvl="0">
              <a:buClr>
                <a:srgbClr val="E98808"/>
              </a:buClr>
              <a:buFont typeface="Wingdings" pitchFamily="2" charset="2"/>
              <a:buChar char="§"/>
            </a:pPr>
            <a:r>
              <a:rPr lang="en-US" sz="2800" dirty="0"/>
              <a:t>Zone de couverture?</a:t>
            </a:r>
          </a:p>
          <a:p>
            <a:pPr lvl="1">
              <a:buClr>
                <a:srgbClr val="E98808"/>
              </a:buClr>
              <a:buFont typeface="Wingdings" pitchFamily="2" charset="2"/>
              <a:buChar char="§"/>
            </a:pPr>
            <a:r>
              <a:rPr lang="en-US" dirty="0" err="1"/>
              <a:t>Liste</a:t>
            </a:r>
            <a:r>
              <a:rPr lang="en-US" dirty="0"/>
              <a:t> exhaustive de villages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moughatta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39" y="1143000"/>
            <a:ext cx="80581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69" y="1438674"/>
            <a:ext cx="7954000" cy="44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1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410"/>
            <a:ext cx="8229600" cy="722312"/>
          </a:xfrm>
        </p:spPr>
        <p:txBody>
          <a:bodyPr/>
          <a:lstStyle/>
          <a:p>
            <a:pPr algn="l"/>
            <a:r>
              <a:rPr lang="en-US" sz="3200" b="1" dirty="0" err="1"/>
              <a:t>Planifier</a:t>
            </a:r>
            <a:r>
              <a:rPr lang="en-US" sz="3200" b="1" dirty="0"/>
              <a:t> la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endParaRPr lang="en-US" sz="2800" dirty="0"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6" y="1038652"/>
            <a:ext cx="83343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52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3345" y="1214363"/>
            <a:ext cx="8496300" cy="4906808"/>
          </a:xfrm>
        </p:spPr>
        <p:txBody>
          <a:bodyPr>
            <a:normAutofit/>
          </a:bodyPr>
          <a:lstStyle/>
          <a:p>
            <a:pPr lvl="1">
              <a:buFont typeface="Courier New" pitchFamily="49" charset="0"/>
              <a:buChar char="o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943135"/>
            <a:ext cx="7010400" cy="51149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6340"/>
            <a:ext cx="8229600" cy="722312"/>
          </a:xfrm>
        </p:spPr>
        <p:txBody>
          <a:bodyPr/>
          <a:lstStyle/>
          <a:p>
            <a:pPr algn="l"/>
            <a:r>
              <a:rPr lang="en-US" sz="3200" b="1" dirty="0" err="1"/>
              <a:t>Planifier</a:t>
            </a:r>
            <a:r>
              <a:rPr lang="en-US" sz="3200" b="1" dirty="0"/>
              <a:t> la formation</a:t>
            </a:r>
          </a:p>
        </p:txBody>
      </p:sp>
    </p:spTree>
    <p:extLst>
      <p:ext uri="{BB962C8B-B14F-4D97-AF65-F5344CB8AC3E}">
        <p14:creationId xmlns:p14="http://schemas.microsoft.com/office/powerpoint/2010/main" val="265285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endParaRPr lang="en-US" sz="2800" dirty="0">
              <a:latin typeface="Gill Sans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57667"/>
            <a:ext cx="7327656" cy="444380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38652"/>
            <a:ext cx="8229600" cy="722312"/>
          </a:xfrm>
        </p:spPr>
        <p:txBody>
          <a:bodyPr/>
          <a:lstStyle/>
          <a:p>
            <a:pPr algn="l"/>
            <a:r>
              <a:rPr lang="en-US" sz="3200" b="1" dirty="0" err="1"/>
              <a:t>Planifier</a:t>
            </a:r>
            <a:r>
              <a:rPr lang="en-US" sz="3200" b="1" dirty="0"/>
              <a:t> la formation</a:t>
            </a:r>
          </a:p>
        </p:txBody>
      </p:sp>
    </p:spTree>
    <p:extLst>
      <p:ext uri="{BB962C8B-B14F-4D97-AF65-F5344CB8AC3E}">
        <p14:creationId xmlns:p14="http://schemas.microsoft.com/office/powerpoint/2010/main" val="3724235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175"/>
            <a:ext cx="8686800" cy="4440238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endParaRPr lang="en-US" sz="2400" dirty="0"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51" y="1512277"/>
            <a:ext cx="7932145" cy="3657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89965"/>
            <a:ext cx="8229600" cy="722312"/>
          </a:xfrm>
        </p:spPr>
        <p:txBody>
          <a:bodyPr/>
          <a:lstStyle/>
          <a:p>
            <a:pPr algn="l"/>
            <a:r>
              <a:rPr lang="en-US" sz="3200" b="1" dirty="0" err="1"/>
              <a:t>Planifier</a:t>
            </a:r>
            <a:r>
              <a:rPr lang="en-US" sz="3200" b="1" dirty="0"/>
              <a:t> la formation</a:t>
            </a:r>
          </a:p>
        </p:txBody>
      </p:sp>
    </p:spTree>
    <p:extLst>
      <p:ext uri="{BB962C8B-B14F-4D97-AF65-F5344CB8AC3E}">
        <p14:creationId xmlns:p14="http://schemas.microsoft.com/office/powerpoint/2010/main" val="233362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Pour formation des </a:t>
            </a:r>
            <a:r>
              <a:rPr lang="en-US" dirty="0" err="1"/>
              <a:t>ReCos</a:t>
            </a:r>
            <a:r>
              <a:rPr lang="en-US" dirty="0"/>
              <a:t> et meres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Sachets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plastique</a:t>
            </a:r>
            <a:r>
              <a:rPr lang="en-US" dirty="0"/>
              <a:t> </a:t>
            </a:r>
            <a:r>
              <a:rPr lang="en-US" dirty="0" err="1"/>
              <a:t>remplie</a:t>
            </a:r>
            <a:r>
              <a:rPr lang="en-US" dirty="0"/>
              <a:t> de </a:t>
            </a:r>
            <a:r>
              <a:rPr lang="en-US" dirty="0" err="1"/>
              <a:t>glaise</a:t>
            </a:r>
            <a:endParaRPr lang="en-US" dirty="0"/>
          </a:p>
          <a:p>
            <a:r>
              <a:rPr lang="en-US" dirty="0" err="1"/>
              <a:t>Bandettes</a:t>
            </a:r>
            <a:r>
              <a:rPr lang="en-US" dirty="0"/>
              <a:t> MUAC</a:t>
            </a:r>
          </a:p>
        </p:txBody>
      </p:sp>
    </p:spTree>
    <p:extLst>
      <p:ext uri="{BB962C8B-B14F-4D97-AF65-F5344CB8AC3E}">
        <p14:creationId xmlns:p14="http://schemas.microsoft.com/office/powerpoint/2010/main" val="60780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200" b="1" dirty="0"/>
              <a:t>Exemple</a:t>
            </a:r>
            <a:r>
              <a:rPr lang="en-US" sz="3200" b="1" dirty="0"/>
              <a:t> </a:t>
            </a:r>
            <a:r>
              <a:rPr lang="en-US" sz="3200" b="1" dirty="0" err="1"/>
              <a:t>d’une</a:t>
            </a:r>
            <a:r>
              <a:rPr lang="en-US" sz="3200" b="1" dirty="0"/>
              <a:t> formation de </a:t>
            </a:r>
            <a:r>
              <a:rPr lang="en-US" sz="3200" b="1" dirty="0" err="1"/>
              <a:t>groupe</a:t>
            </a:r>
            <a:r>
              <a:rPr lang="en-US" sz="3200" b="1" dirty="0"/>
              <a:t> des meres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652"/>
            <a:ext cx="8229600" cy="44402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000" dirty="0"/>
              <a:t>Accueillir les mères et expliquer les objectif du PB mère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Qu’est-ce que la malnutrition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Comment reconnaitre les premiers signes de malnutrition?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Quelle est la différence entre l’</a:t>
            </a:r>
            <a:r>
              <a:rPr lang="fr-FR" sz="2000" dirty="0" err="1"/>
              <a:t>emaciation</a:t>
            </a:r>
            <a:r>
              <a:rPr lang="fr-FR" sz="2000" dirty="0"/>
              <a:t> et la malnutrition œdémateuse?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Quelles sont les avantages de PB mère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Comment vérifier le MUAC en 3 étapes?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Que faire selon la couleur du MUAC de votre enfant?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Comment détecter les œdèmes en 2 étapes?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Quand mesurer le MUAC et vérifier la présence d’</a:t>
            </a:r>
            <a:r>
              <a:rPr lang="fr-FR" sz="2000" dirty="0" err="1"/>
              <a:t>oedemes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Il est important de rappeler aux mères: qu’elles peuvent toujours aller au centre de sante ou hôpital, si elles pensent que l’enfant est malade sans tenir compte du MUAC</a:t>
            </a:r>
          </a:p>
        </p:txBody>
      </p:sp>
    </p:spTree>
    <p:extLst>
      <p:ext uri="{BB962C8B-B14F-4D97-AF65-F5344CB8AC3E}">
        <p14:creationId xmlns:p14="http://schemas.microsoft.com/office/powerpoint/2010/main" val="33962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</a:t>
            </a:r>
          </a:p>
          <a:p>
            <a:pPr marL="0" indent="0" algn="ctr">
              <a:buNone/>
            </a:pPr>
            <a:r>
              <a:rPr lang="en-US" dirty="0"/>
              <a:t>						Merci!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8" y="167420"/>
            <a:ext cx="40862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2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198" y="1757855"/>
            <a:ext cx="8348133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  <a:buClr>
                <a:srgbClr val="F1AB00"/>
              </a:buClr>
              <a:buSzPct val="100000"/>
              <a:buFont typeface="Wingdings" pitchFamily="2" charset="2"/>
              <a:buChar char="§"/>
            </a:pPr>
            <a:r>
              <a:rPr lang="fr-FR" sz="2800" dirty="0">
                <a:latin typeface="Gill Sans MT"/>
              </a:rPr>
              <a:t>Justification</a:t>
            </a:r>
          </a:p>
          <a:p>
            <a:pPr defTabSz="914400" fontAlgn="auto">
              <a:spcAft>
                <a:spcPts val="0"/>
              </a:spcAft>
              <a:buClr>
                <a:srgbClr val="F1AB00"/>
              </a:buClr>
              <a:buSzPct val="100000"/>
              <a:buFont typeface="Wingdings" pitchFamily="2" charset="2"/>
              <a:buChar char="§"/>
            </a:pPr>
            <a:r>
              <a:rPr lang="fr-FR" sz="2800" dirty="0">
                <a:latin typeface="Gill Sans MT"/>
              </a:rPr>
              <a:t>Contexte</a:t>
            </a:r>
          </a:p>
          <a:p>
            <a:pPr defTabSz="914400" fontAlgn="auto">
              <a:spcAft>
                <a:spcPts val="0"/>
              </a:spcAft>
              <a:buClr>
                <a:srgbClr val="F1AB00"/>
              </a:buClr>
              <a:buSzPct val="100000"/>
              <a:buFont typeface="Wingdings" pitchFamily="2" charset="2"/>
              <a:buChar char="§"/>
            </a:pPr>
            <a:r>
              <a:rPr lang="fr-FR" sz="2800" dirty="0">
                <a:latin typeface="Gill Sans MT"/>
              </a:rPr>
              <a:t>La formation des mères</a:t>
            </a:r>
          </a:p>
          <a:p>
            <a:pPr defTabSz="914400" fontAlgn="auto">
              <a:spcAft>
                <a:spcPts val="0"/>
              </a:spcAft>
              <a:buClr>
                <a:srgbClr val="F1AB00"/>
              </a:buClr>
              <a:buSzPct val="100000"/>
              <a:buFont typeface="Wingdings" pitchFamily="2" charset="2"/>
              <a:buChar char="§"/>
            </a:pPr>
            <a:r>
              <a:rPr lang="fr-FR" sz="2800" dirty="0">
                <a:latin typeface="Gill Sans MT"/>
              </a:rPr>
              <a:t>Planifier la formation</a:t>
            </a:r>
          </a:p>
          <a:p>
            <a:pPr defTabSz="914400" fontAlgn="auto">
              <a:spcAft>
                <a:spcPts val="0"/>
              </a:spcAft>
              <a:buClr>
                <a:srgbClr val="F1AB00"/>
              </a:buClr>
              <a:buSzPct val="100000"/>
              <a:buFont typeface="Wingdings" pitchFamily="2" charset="2"/>
              <a:buChar char="§"/>
            </a:pPr>
            <a:r>
              <a:rPr lang="fr-FR" sz="2800" dirty="0">
                <a:latin typeface="Gill Sans MT"/>
              </a:rPr>
              <a:t>Exemple de formation de groupe au PB mères</a:t>
            </a:r>
          </a:p>
        </p:txBody>
      </p:sp>
    </p:spTree>
    <p:extLst>
      <p:ext uri="{BB962C8B-B14F-4D97-AF65-F5344CB8AC3E}">
        <p14:creationId xmlns:p14="http://schemas.microsoft.com/office/powerpoint/2010/main" val="363664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954359"/>
            <a:ext cx="8229600" cy="722313"/>
          </a:xfrm>
        </p:spPr>
        <p:txBody>
          <a:bodyPr/>
          <a:lstStyle/>
          <a:p>
            <a:r>
              <a:rPr lang="fr-FR" altLang="en-US" sz="3200" b="1" dirty="0"/>
              <a:t>Justification: Etudes ont montrées que… </a:t>
            </a:r>
            <a:br>
              <a:rPr lang="fr-FR" altLang="en-US" dirty="0"/>
            </a:br>
            <a:endParaRPr lang="fr-FR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900" y="1694724"/>
            <a:ext cx="8343900" cy="5003528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altLang="en-US" sz="2000" u="sng" dirty="0">
                <a:solidFill>
                  <a:schemeClr val="tx1"/>
                </a:solidFill>
              </a:rPr>
              <a:t>Les mamans peuvent classifier leurs enfants </a:t>
            </a:r>
            <a:r>
              <a:rPr lang="fr-FR" altLang="en-US" sz="2000" dirty="0">
                <a:solidFill>
                  <a:schemeClr val="tx1"/>
                </a:solidFill>
              </a:rPr>
              <a:t>selon la couleur de bandelette de la même manière que les relais communautaires  (selon une étude pilote mené au Niger)</a:t>
            </a:r>
          </a:p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altLang="en-US" sz="2000" u="sng" dirty="0">
                <a:solidFill>
                  <a:schemeClr val="tx1"/>
                </a:solidFill>
              </a:rPr>
              <a:t>La </a:t>
            </a:r>
            <a:r>
              <a:rPr lang="fr-FR" altLang="en-US" sz="2000" u="sng" dirty="0" err="1">
                <a:solidFill>
                  <a:schemeClr val="tx1"/>
                </a:solidFill>
              </a:rPr>
              <a:t>precision</a:t>
            </a:r>
            <a:r>
              <a:rPr lang="fr-FR" altLang="en-US" sz="2000" u="sng" dirty="0">
                <a:solidFill>
                  <a:schemeClr val="tx1"/>
                </a:solidFill>
              </a:rPr>
              <a:t> n’est pas affectée </a:t>
            </a:r>
            <a:r>
              <a:rPr lang="fr-FR" altLang="en-US" sz="2000" dirty="0">
                <a:solidFill>
                  <a:schemeClr val="tx1"/>
                </a:solidFill>
              </a:rPr>
              <a:t>par le choix du bras (gauche vs droite) ni par le choix du milieu du bras (a l’</a:t>
            </a:r>
            <a:r>
              <a:rPr lang="fr-FR" altLang="en-US" sz="2000" dirty="0" err="1">
                <a:solidFill>
                  <a:schemeClr val="tx1"/>
                </a:solidFill>
              </a:rPr>
              <a:t>oeil</a:t>
            </a:r>
            <a:r>
              <a:rPr lang="fr-FR" altLang="en-US" sz="2000" dirty="0">
                <a:solidFill>
                  <a:schemeClr val="tx1"/>
                </a:solidFill>
              </a:rPr>
              <a:t> ou  en mesurant)</a:t>
            </a:r>
            <a:endParaRPr lang="fr-FR" altLang="en-US" sz="2000" dirty="0"/>
          </a:p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altLang="en-US" sz="2000" dirty="0">
                <a:solidFill>
                  <a:schemeClr val="tx1"/>
                </a:solidFill>
              </a:rPr>
              <a:t>Les mères/accompagnants formes ont démontres des compétences identiques aux personnels de sante pour la prise du PB et pour l’identification des œdèmes</a:t>
            </a:r>
          </a:p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altLang="en-US" sz="2000" dirty="0">
                <a:solidFill>
                  <a:schemeClr val="tx1"/>
                </a:solidFill>
              </a:rPr>
              <a:t>Par les mères la MAS c’est détecte plus tôt et moins d’hospitalisations étaient nécessaire parmi les enfants dépistés par les mères</a:t>
            </a:r>
          </a:p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altLang="en-US" sz="2000" dirty="0">
                <a:solidFill>
                  <a:schemeClr val="tx1"/>
                </a:solidFill>
              </a:rPr>
              <a:t>Les couts pour le dépistage sont réduit considérablement en travaillant avec des mères compare a la stratégie basée sur les </a:t>
            </a:r>
            <a:r>
              <a:rPr lang="fr-FR" altLang="en-US" sz="2000" dirty="0" err="1">
                <a:solidFill>
                  <a:schemeClr val="tx1"/>
                </a:solidFill>
              </a:rPr>
              <a:t>ReCos</a:t>
            </a:r>
            <a:endParaRPr lang="fr-FR" altLang="en-US" sz="2000" dirty="0">
              <a:solidFill>
                <a:schemeClr val="tx1"/>
              </a:solidFill>
            </a:endParaRP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1600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86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198" y="1757855"/>
            <a:ext cx="8348133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F79819"/>
              </a:buClr>
              <a:buFont typeface="Wingdings" pitchFamily="2" charset="2"/>
              <a:buChar char="§"/>
            </a:pPr>
            <a:r>
              <a:rPr lang="fr-FR" sz="2800" dirty="0">
                <a:latin typeface="Gill Sans MT" pitchFamily="34" charset="0"/>
              </a:rPr>
              <a:t>La faisabilité d’une formation des mères pour dépister la malnutrition auprès de leurs enfants a été étudié depuis 2011par d’autres organisations</a:t>
            </a:r>
          </a:p>
          <a:p>
            <a:pPr marL="457200" lvl="1" indent="-457200">
              <a:buClr>
                <a:srgbClr val="F79819"/>
              </a:buClr>
              <a:buFont typeface="Wingdings" pitchFamily="2" charset="2"/>
              <a:buChar char="§"/>
            </a:pPr>
            <a:r>
              <a:rPr lang="fr-FR" sz="2800" dirty="0">
                <a:latin typeface="Gill Sans MT" pitchFamily="34" charset="0"/>
              </a:rPr>
              <a:t>On enseigne aux mères comment utiliser la bandelette MUAC (</a:t>
            </a:r>
            <a:r>
              <a:rPr lang="fr-FR" sz="2800" dirty="0" err="1">
                <a:latin typeface="Gill Sans MT" pitchFamily="34" charset="0"/>
              </a:rPr>
              <a:t>Mid-Upper</a:t>
            </a:r>
            <a:r>
              <a:rPr lang="fr-FR" sz="2800" dirty="0">
                <a:latin typeface="Gill Sans MT" pitchFamily="34" charset="0"/>
              </a:rPr>
              <a:t> Arm </a:t>
            </a:r>
            <a:r>
              <a:rPr lang="fr-FR" sz="2800" dirty="0" err="1">
                <a:latin typeface="Gill Sans MT" pitchFamily="34" charset="0"/>
              </a:rPr>
              <a:t>Circumference</a:t>
            </a:r>
            <a:r>
              <a:rPr lang="fr-FR" sz="2800" dirty="0">
                <a:latin typeface="Gill Sans MT" pitchFamily="34" charset="0"/>
              </a:rPr>
              <a:t>) qui mesure le périmètre brachial et a détecter les œdèmes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198" y="1111524"/>
            <a:ext cx="786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Gill Sans MT" pitchFamily="34" charset="0"/>
              </a:rPr>
              <a:t>Contexte</a:t>
            </a:r>
            <a:endParaRPr lang="en-US" sz="28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2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880342"/>
            <a:ext cx="8229600" cy="722313"/>
          </a:xfrm>
        </p:spPr>
        <p:txBody>
          <a:bodyPr/>
          <a:lstStyle/>
          <a:p>
            <a:pPr algn="l"/>
            <a:r>
              <a:rPr lang="fr-FR" altLang="en-US" sz="3200" b="1" dirty="0"/>
              <a:t>Contexte</a:t>
            </a:r>
            <a:br>
              <a:rPr lang="en-US" altLang="en-US" sz="3200" b="1" dirty="0"/>
            </a:br>
            <a:endParaRPr lang="en-US" altLang="en-US" sz="3200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899" y="3779663"/>
            <a:ext cx="5198919" cy="3233091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altLang="en-US" sz="2200" dirty="0">
                <a:solidFill>
                  <a:schemeClr val="tx1"/>
                </a:solidFill>
              </a:rPr>
              <a:t>Réponse aux 2 problématiques récurrentes de programmes nutritionnels: </a:t>
            </a:r>
          </a:p>
          <a:p>
            <a:pPr lvl="1">
              <a:buClr>
                <a:srgbClr val="E98808"/>
              </a:buClr>
              <a:buFont typeface="Wingdings" panose="05000000000000000000" pitchFamily="2" charset="2"/>
              <a:buChar char="Ø"/>
            </a:pPr>
            <a:r>
              <a:rPr lang="fr-FR" altLang="en-US" sz="1800" dirty="0">
                <a:solidFill>
                  <a:schemeClr val="tx1"/>
                </a:solidFill>
              </a:rPr>
              <a:t>Diagnostic tardif des enfants malnutris</a:t>
            </a:r>
            <a:endParaRPr lang="fr-FR" altLang="en-US" sz="1800" dirty="0"/>
          </a:p>
          <a:p>
            <a:pPr lvl="1">
              <a:buClr>
                <a:srgbClr val="E98808"/>
              </a:buClr>
              <a:buFont typeface="Wingdings" panose="05000000000000000000" pitchFamily="2" charset="2"/>
              <a:buChar char="Ø"/>
            </a:pPr>
            <a:r>
              <a:rPr lang="fr-FR" altLang="en-US" sz="1800" dirty="0">
                <a:solidFill>
                  <a:schemeClr val="tx1"/>
                </a:solidFill>
              </a:rPr>
              <a:t>Taux de couverture inferieur a 50%</a:t>
            </a:r>
          </a:p>
          <a:p>
            <a:pPr marL="0" indent="0">
              <a:buClr>
                <a:srgbClr val="E98808"/>
              </a:buClr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endParaRPr lang="en-US" altLang="en-US" sz="3000" dirty="0"/>
          </a:p>
          <a:p>
            <a:endParaRPr lang="en-US" altLang="en-US" sz="2000" dirty="0"/>
          </a:p>
          <a:p>
            <a:endParaRPr lang="en-US" altLang="en-US" sz="1600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" y="1768264"/>
            <a:ext cx="5198918" cy="16043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lang="en-US" sz="4000" kern="1200">
                <a:solidFill>
                  <a:srgbClr val="7F7F7F"/>
                </a:solidFill>
                <a:latin typeface="Gill Sans MT"/>
                <a:ea typeface="ＭＳ Ｐゴシック" pitchFamily="-1" charset="-128"/>
                <a:cs typeface="Gill Sans M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4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altLang="en-US" sz="2200" dirty="0">
                <a:solidFill>
                  <a:schemeClr val="tx1"/>
                </a:solidFill>
              </a:rPr>
              <a:t>Placer les mères au centre de la stratégie de dépistage</a:t>
            </a:r>
          </a:p>
          <a:p>
            <a:pPr lvl="1">
              <a:buClr>
                <a:srgbClr val="E98808"/>
              </a:buClr>
              <a:buFont typeface="Wingdings" panose="05000000000000000000" pitchFamily="2" charset="2"/>
              <a:buChar char="Ø"/>
            </a:pPr>
            <a:r>
              <a:rPr lang="fr-FR" altLang="en-US" sz="1800" dirty="0">
                <a:solidFill>
                  <a:schemeClr val="tx1"/>
                </a:solidFill>
              </a:rPr>
              <a:t>Reconnaitre qu’elles peuvent le plus rapidement détecter les premiers signes de malnutrition chez leurs enfants et qu’elles sont volontaires pour améliorer leur sante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369" y="1602655"/>
            <a:ext cx="3653631" cy="366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0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490" y="2098431"/>
            <a:ext cx="4320602" cy="4572000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sz="2800" dirty="0">
                <a:latin typeface="Calibri" panose="020F0502020204030204" pitchFamily="34" charset="0"/>
              </a:rPr>
              <a:t>→ former des membres de la famille améliore considérablement la couverture et encourage une détection précoce ce qui réduirait les risques de décès et complications médicaux</a:t>
            </a:r>
            <a:endParaRPr lang="fr-FR" sz="28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19579" y="1234440"/>
            <a:ext cx="4162873" cy="457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8808"/>
              </a:buClr>
              <a:buFont typeface="Wingdings" pitchFamily="2" charset="2"/>
              <a:buChar char="§"/>
            </a:pPr>
            <a:endParaRPr lang="en-US" sz="28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" y="2098431"/>
            <a:ext cx="4565489" cy="4572000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sz="2800" dirty="0"/>
              <a:t>La pratique de dépistage par les relais communautaires domine </a:t>
            </a:r>
          </a:p>
          <a:p>
            <a:pPr marL="0" indent="0">
              <a:buClr>
                <a:srgbClr val="E98808"/>
              </a:buClr>
              <a:buNone/>
            </a:pPr>
            <a:r>
              <a:rPr lang="fr-FR" sz="2800" dirty="0">
                <a:latin typeface="Calibri" panose="020F0502020204030204" pitchFamily="34" charset="0"/>
              </a:rPr>
              <a:t>	→ Les enfants sont 	dépistés moins d’une fois 	par mois</a:t>
            </a:r>
          </a:p>
          <a:p>
            <a:pPr marL="0" indent="0">
              <a:buClr>
                <a:srgbClr val="E98808"/>
              </a:buClr>
              <a:buNone/>
            </a:pPr>
            <a:r>
              <a:rPr lang="fr-FR" sz="2800" dirty="0">
                <a:latin typeface="Calibri" panose="020F0502020204030204" pitchFamily="34" charset="0"/>
              </a:rPr>
              <a:t>    → Les mères 	sont moins 	impliques et conscient 	concernant la malnutrition</a:t>
            </a:r>
            <a:endParaRPr lang="fr-FR" sz="2800" dirty="0"/>
          </a:p>
        </p:txBody>
      </p:sp>
      <p:sp>
        <p:nvSpPr>
          <p:cNvPr id="9" name="Lightning Bolt 8"/>
          <p:cNvSpPr/>
          <p:nvPr/>
        </p:nvSpPr>
        <p:spPr>
          <a:xfrm>
            <a:off x="2044212" y="1234440"/>
            <a:ext cx="694590" cy="703474"/>
          </a:xfrm>
          <a:prstGeom prst="lightningBolt">
            <a:avLst/>
          </a:prstGeom>
          <a:solidFill>
            <a:srgbClr val="E98808"/>
          </a:solidFill>
          <a:ln>
            <a:solidFill>
              <a:srgbClr val="6954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6299631" y="1200990"/>
            <a:ext cx="694590" cy="770374"/>
          </a:xfrm>
          <a:prstGeom prst="smileyFace">
            <a:avLst>
              <a:gd name="adj" fmla="val 4653"/>
            </a:avLst>
          </a:prstGeom>
          <a:solidFill>
            <a:srgbClr val="E98808"/>
          </a:solidFill>
          <a:ln>
            <a:solidFill>
              <a:srgbClr val="6954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9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315515"/>
            <a:ext cx="8229600" cy="722313"/>
          </a:xfrm>
        </p:spPr>
        <p:txBody>
          <a:bodyPr/>
          <a:lstStyle/>
          <a:p>
            <a:r>
              <a:rPr lang="fr-FR" altLang="en-US" sz="3200" b="1" dirty="0"/>
              <a:t>Pourquoi le Périmètre Bras (PB)?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900" y="2180764"/>
            <a:ext cx="8508023" cy="4914628"/>
          </a:xfrm>
        </p:spPr>
        <p:txBody>
          <a:bodyPr/>
          <a:lstStyle/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altLang="en-US" sz="2300" dirty="0">
                <a:solidFill>
                  <a:schemeClr val="tx1"/>
                </a:solidFill>
              </a:rPr>
              <a:t>Le PB est un </a:t>
            </a:r>
            <a:r>
              <a:rPr lang="fr-FR" altLang="en-US" sz="2300" u="sng" dirty="0">
                <a:solidFill>
                  <a:schemeClr val="tx1"/>
                </a:solidFill>
              </a:rPr>
              <a:t>meilleur prédicteur de la mortalité </a:t>
            </a:r>
            <a:r>
              <a:rPr lang="fr-FR" altLang="en-US" sz="2300" dirty="0">
                <a:solidFill>
                  <a:schemeClr val="tx1"/>
                </a:solidFill>
              </a:rPr>
              <a:t>pour les enfants de 6 a 59 mois, particulièrement si elle est utilisée régulièrement, que le rapport poids taille</a:t>
            </a:r>
          </a:p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altLang="en-US" sz="2300" dirty="0">
                <a:solidFill>
                  <a:schemeClr val="tx1"/>
                </a:solidFill>
              </a:rPr>
              <a:t>Le PB est </a:t>
            </a:r>
            <a:r>
              <a:rPr lang="fr-FR" altLang="en-US" sz="2300" u="sng" dirty="0">
                <a:solidFill>
                  <a:schemeClr val="tx1"/>
                </a:solidFill>
              </a:rPr>
              <a:t>simple</a:t>
            </a:r>
            <a:r>
              <a:rPr lang="fr-FR" altLang="en-US" sz="2300" dirty="0">
                <a:solidFill>
                  <a:schemeClr val="tx1"/>
                </a:solidFill>
              </a:rPr>
              <a:t> a comprendre et a utiliser</a:t>
            </a:r>
          </a:p>
          <a:p>
            <a:pPr>
              <a:buClr>
                <a:srgbClr val="E98808"/>
              </a:buClr>
              <a:buFont typeface="Wingdings" pitchFamily="2" charset="2"/>
              <a:buChar char="§"/>
            </a:pPr>
            <a:r>
              <a:rPr lang="fr-FR" altLang="en-US" sz="2300" dirty="0">
                <a:solidFill>
                  <a:schemeClr val="tx1"/>
                </a:solidFill>
              </a:rPr>
              <a:t>Les dépistages régulières au sein de la communauté ont montre que </a:t>
            </a:r>
            <a:r>
              <a:rPr lang="fr-FR" altLang="en-US" sz="2300" u="sng" dirty="0">
                <a:solidFill>
                  <a:schemeClr val="tx1"/>
                </a:solidFill>
              </a:rPr>
              <a:t>la détection était plus précoce </a:t>
            </a:r>
            <a:r>
              <a:rPr lang="fr-FR" altLang="en-US" sz="2300" dirty="0">
                <a:solidFill>
                  <a:schemeClr val="tx1"/>
                </a:solidFill>
              </a:rPr>
              <a:t>diminuant ainsi le risqué de mortalité et morbidité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1600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946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3371" y="937198"/>
            <a:ext cx="6810897" cy="70892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l"/>
            <a:r>
              <a:rPr lang="en-US" sz="3200" b="1" dirty="0"/>
              <a:t>La </a:t>
            </a:r>
            <a:r>
              <a:rPr lang="en-GB" sz="3200" b="1" dirty="0"/>
              <a:t>formation des </a:t>
            </a:r>
            <a:r>
              <a:rPr lang="fr-FR" sz="3200" b="1" dirty="0"/>
              <a:t>mères</a:t>
            </a:r>
          </a:p>
          <a:p>
            <a:endParaRPr lang="en-GB" sz="36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646445"/>
            <a:ext cx="9144000" cy="4933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latin typeface="Gill Sans MT"/>
              </a:rPr>
              <a:t>Le public </a:t>
            </a:r>
            <a:r>
              <a:rPr lang="fr-FR" sz="2400" dirty="0">
                <a:latin typeface="Gill Sans MT"/>
              </a:rPr>
              <a:t>formé</a:t>
            </a:r>
            <a:r>
              <a:rPr lang="en-US" sz="2400" dirty="0">
                <a:latin typeface="Gill Sans MT"/>
              </a:rPr>
              <a:t>: 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US" sz="2100" dirty="0">
                <a:latin typeface="Gill Sans MT"/>
              </a:rPr>
              <a:t>Meres des </a:t>
            </a:r>
            <a:r>
              <a:rPr lang="fr-FR" sz="2100" dirty="0">
                <a:latin typeface="Gill Sans MT"/>
              </a:rPr>
              <a:t>enfants</a:t>
            </a:r>
            <a:r>
              <a:rPr lang="en-US" sz="2100" dirty="0">
                <a:latin typeface="Gill Sans MT"/>
              </a:rPr>
              <a:t> ages de 6 a 59 </a:t>
            </a:r>
            <a:r>
              <a:rPr lang="en-US" sz="2100" dirty="0" err="1">
                <a:latin typeface="Gill Sans MT"/>
              </a:rPr>
              <a:t>mois</a:t>
            </a:r>
            <a:endParaRPr lang="en-US" sz="2100" dirty="0">
              <a:latin typeface="Gill Sans MT"/>
            </a:endParaRP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fr-FR" sz="2100" dirty="0">
                <a:latin typeface="Gill Sans MT"/>
              </a:rPr>
              <a:t>Toute personne qui s’occupe des enfants p.ex. grand parents, oncles, tantes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US" sz="2100" dirty="0" err="1">
                <a:latin typeface="Gill Sans MT"/>
              </a:rPr>
              <a:t>Jeunes</a:t>
            </a:r>
            <a:r>
              <a:rPr lang="en-US" sz="2100" dirty="0">
                <a:latin typeface="Gill Sans MT"/>
              </a:rPr>
              <a:t> meres et femmes </a:t>
            </a:r>
            <a:r>
              <a:rPr lang="en-US" sz="2100" dirty="0" err="1">
                <a:latin typeface="Gill Sans MT"/>
              </a:rPr>
              <a:t>einceintes</a:t>
            </a:r>
            <a:r>
              <a:rPr lang="en-US" sz="2100" dirty="0">
                <a:latin typeface="Gill Sans MT"/>
              </a:rPr>
              <a:t> 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US" sz="2100" dirty="0" err="1">
                <a:latin typeface="Gill Sans MT"/>
              </a:rPr>
              <a:t>Toute</a:t>
            </a:r>
            <a:r>
              <a:rPr lang="en-US" sz="2100" dirty="0">
                <a:latin typeface="Gill Sans MT"/>
              </a:rPr>
              <a:t> </a:t>
            </a:r>
            <a:r>
              <a:rPr lang="en-US" sz="2100" dirty="0" err="1">
                <a:latin typeface="Gill Sans MT"/>
              </a:rPr>
              <a:t>personne</a:t>
            </a:r>
            <a:r>
              <a:rPr lang="en-US" sz="2100" dirty="0">
                <a:latin typeface="Gill Sans MT"/>
              </a:rPr>
              <a:t> </a:t>
            </a:r>
            <a:r>
              <a:rPr lang="fr-FR" sz="2100" dirty="0">
                <a:latin typeface="Gill Sans MT"/>
              </a:rPr>
              <a:t>intéressée</a:t>
            </a:r>
            <a:r>
              <a:rPr lang="en-US" sz="2100" dirty="0">
                <a:latin typeface="Gill Sans MT"/>
              </a:rPr>
              <a:t> </a:t>
            </a:r>
            <a:r>
              <a:rPr lang="en-US" sz="2100" dirty="0" err="1">
                <a:latin typeface="Gill Sans MT"/>
              </a:rPr>
              <a:t>p.ex</a:t>
            </a:r>
            <a:r>
              <a:rPr lang="en-US" sz="2100" dirty="0">
                <a:latin typeface="Gill Sans MT"/>
              </a:rPr>
              <a:t>. adolescents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US" sz="2100" dirty="0">
                <a:latin typeface="Gill Sans MT"/>
              </a:rPr>
              <a:t>Maris, </a:t>
            </a:r>
            <a:r>
              <a:rPr lang="fr-FR" sz="2100" dirty="0">
                <a:latin typeface="Gill Sans MT"/>
              </a:rPr>
              <a:t>pères</a:t>
            </a:r>
            <a:r>
              <a:rPr lang="en-US" sz="2100" dirty="0">
                <a:latin typeface="Gill Sans MT"/>
              </a:rPr>
              <a:t> </a:t>
            </a:r>
          </a:p>
          <a:p>
            <a:pPr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US" sz="2400" dirty="0" err="1">
                <a:latin typeface="Gill Sans MT"/>
              </a:rPr>
              <a:t>Formateurs</a:t>
            </a:r>
            <a:r>
              <a:rPr lang="en-US" sz="2400" dirty="0">
                <a:latin typeface="Gill Sans MT"/>
              </a:rPr>
              <a:t>: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US" sz="2100" dirty="0" err="1">
                <a:latin typeface="Gill Sans MT"/>
              </a:rPr>
              <a:t>ReCos</a:t>
            </a:r>
            <a:r>
              <a:rPr lang="en-US" sz="2100" dirty="0">
                <a:latin typeface="Gill Sans MT"/>
              </a:rPr>
              <a:t> </a:t>
            </a:r>
            <a:r>
              <a:rPr lang="en-US" sz="2100" dirty="0" err="1">
                <a:latin typeface="Gill Sans MT"/>
              </a:rPr>
              <a:t>ou</a:t>
            </a:r>
            <a:r>
              <a:rPr lang="en-US" sz="2100" dirty="0">
                <a:latin typeface="Gill Sans MT"/>
              </a:rPr>
              <a:t> </a:t>
            </a:r>
            <a:r>
              <a:rPr lang="en-US" sz="2100" dirty="0" err="1">
                <a:latin typeface="Gill Sans MT"/>
              </a:rPr>
              <a:t>anciens</a:t>
            </a:r>
            <a:r>
              <a:rPr lang="en-US" sz="2100" dirty="0">
                <a:latin typeface="Gill Sans MT"/>
              </a:rPr>
              <a:t> </a:t>
            </a:r>
            <a:r>
              <a:rPr lang="en-US" sz="2100" dirty="0" err="1">
                <a:latin typeface="Gill Sans MT"/>
              </a:rPr>
              <a:t>ReCos</a:t>
            </a:r>
            <a:endParaRPr lang="en-US" sz="2100" dirty="0">
              <a:latin typeface="Gill Sans MT"/>
            </a:endParaRP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US" sz="2100" dirty="0" err="1">
                <a:latin typeface="Gill Sans MT"/>
              </a:rPr>
              <a:t>Promoteurs</a:t>
            </a:r>
            <a:r>
              <a:rPr lang="en-US" sz="2100" dirty="0">
                <a:latin typeface="Gill Sans MT"/>
              </a:rPr>
              <a:t> de santé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en-US" sz="2100" dirty="0">
                <a:latin typeface="Gill Sans MT"/>
              </a:rPr>
              <a:t>Assistants </a:t>
            </a:r>
            <a:r>
              <a:rPr lang="fr-FR" sz="2100" dirty="0">
                <a:latin typeface="Gill Sans MT"/>
              </a:rPr>
              <a:t>nutritionnels</a:t>
            </a:r>
          </a:p>
          <a:p>
            <a:pPr lvl="1" defTabSz="914400" fontAlgn="auto">
              <a:spcAft>
                <a:spcPts val="0"/>
              </a:spcAft>
              <a:buClr>
                <a:srgbClr val="E98808"/>
              </a:buClr>
              <a:buSzPct val="100000"/>
              <a:buFont typeface="Wingdings" pitchFamily="2" charset="2"/>
              <a:buChar char="§"/>
            </a:pPr>
            <a:r>
              <a:rPr lang="fr-FR" sz="2100" dirty="0">
                <a:latin typeface="Gill Sans MT"/>
              </a:rPr>
              <a:t>Infirmières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18184" y="4113389"/>
            <a:ext cx="3692769" cy="1959165"/>
          </a:xfrm>
          <a:prstGeom prst="roundRect">
            <a:avLst/>
          </a:prstGeom>
          <a:solidFill>
            <a:srgbClr val="FFFF99"/>
          </a:solidFill>
          <a:ln>
            <a:solidFill>
              <a:srgbClr val="E988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E98808"/>
                </a:solidFill>
              </a:rPr>
              <a:t>Les </a:t>
            </a:r>
            <a:r>
              <a:rPr lang="fr-FR" dirty="0" err="1">
                <a:solidFill>
                  <a:srgbClr val="E98808"/>
                </a:solidFill>
              </a:rPr>
              <a:t>ReCos</a:t>
            </a:r>
            <a:r>
              <a:rPr lang="fr-FR" dirty="0">
                <a:solidFill>
                  <a:srgbClr val="E98808"/>
                </a:solidFill>
              </a:rPr>
              <a:t> continuent de jouer un rôle important au sein de la communauté. Il semble plus adéquate de les former pour enseigner aux mères, plutôt qu’a dépister eux-mêmes les enfants.</a:t>
            </a:r>
          </a:p>
        </p:txBody>
      </p:sp>
    </p:spTree>
    <p:extLst>
      <p:ext uri="{BB962C8B-B14F-4D97-AF65-F5344CB8AC3E}">
        <p14:creationId xmlns:p14="http://schemas.microsoft.com/office/powerpoint/2010/main" val="2603623040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and Nutrition PPT 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Outline xmlns="55b9dab4-2150-40df-bb11-e5fad56d6707" xsi:nil="true"/>
    <Search_x0020_Categories xmlns="517df126-ef25-4c27-b2fb-34d6340cccf2">CMAM</Search_x0020_Categories>
    <Resource_x0020_Type xmlns="517df126-ef25-4c27-b2fb-34d6340cccf2" xsi:nil="true"/>
    <Newsletter_x0020_Category xmlns="517df126-ef25-4c27-b2fb-34d6340cccf2"/>
    <Resource_x0020_Category0 xmlns="517df126-ef25-4c27-b2fb-34d6340cccf2">Presentations</Resource_x0020_Category0>
    <Country_x0020__x0028_global_x0020_column_x0029_ xmlns="ee50adbd-c5a0-4f26-999f-da001f6229d8" xsi:nil="true"/>
    <Interest_x0020_Groups_x002f_Regions xmlns="517df126-ef25-4c27-b2fb-34d6340cccf2">
      <Value>Health and HIV in Emergency</Value>
    </Interest_x0020_Groups_x002f_Regions>
    <PublishingExpirationDate xmlns="http://schemas.microsoft.com/sharepoint/v3" xsi:nil="true"/>
    <Description xmlns="517df126-ef25-4c27-b2fb-34d6340cccf2" xsi:nil="true"/>
    <PublishingStartDate xmlns="http://schemas.microsoft.com/sharepoint/v3" xsi:nil="true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9D6AC4EA02AE44BD629C97D55E90DB" ma:contentTypeVersion="12" ma:contentTypeDescription="Create a new document." ma:contentTypeScope="" ma:versionID="735a0712c92ee8782ce514a6522f342f">
  <xsd:schema xmlns:xsd="http://www.w3.org/2001/XMLSchema" xmlns:xs="http://www.w3.org/2001/XMLSchema" xmlns:p="http://schemas.microsoft.com/office/2006/metadata/properties" xmlns:ns1="http://schemas.microsoft.com/sharepoint/v3" xmlns:ns2="517df126-ef25-4c27-b2fb-34d6340cccf2" xmlns:ns3="ee50adbd-c5a0-4f26-999f-da001f6229d8" xmlns:ns4="55b9dab4-2150-40df-bb11-e5fad56d6707" xmlns:ns5="http://schemas.microsoft.com/sharepoint/v4" targetNamespace="http://schemas.microsoft.com/office/2006/metadata/properties" ma:root="true" ma:fieldsID="bcd32466f963f805769c5fbbee42ccfb" ns1:_="" ns2:_="" ns3:_="" ns4:_="" ns5:_="">
    <xsd:import namespace="http://schemas.microsoft.com/sharepoint/v3"/>
    <xsd:import namespace="517df126-ef25-4c27-b2fb-34d6340cccf2"/>
    <xsd:import namespace="ee50adbd-c5a0-4f26-999f-da001f6229d8"/>
    <xsd:import namespace="55b9dab4-2150-40df-bb11-e5fad56d670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Resource_x0020_Type" minOccurs="0"/>
                <xsd:element ref="ns2:Search_x0020_Categories" minOccurs="0"/>
                <xsd:element ref="ns2:Interest_x0020_Groups_x002f_Regions" minOccurs="0"/>
                <xsd:element ref="ns2:Resource_x0020_Category0" minOccurs="0"/>
                <xsd:element ref="ns2:Newsletter_x0020_Category" minOccurs="0"/>
                <xsd:element ref="ns3:Country_x0020__x0028_global_x0020_column_x0029_" minOccurs="0"/>
                <xsd:element ref="ns4:Outline" minOccurs="0"/>
                <xsd:element ref="ns1:PublishingStartDate" minOccurs="0"/>
                <xsd:element ref="ns1:PublishingExpirationDate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6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7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df126-ef25-4c27-b2fb-34d6340cccf2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Resource_x0020_Type" ma:index="9" nillable="true" ma:displayName="Resource Type" ma:internalName="Resource_x0020_Type" ma:readOnly="false">
      <xsd:simpleType>
        <xsd:restriction base="dms:Text">
          <xsd:maxLength value="255"/>
        </xsd:restriction>
      </xsd:simpleType>
    </xsd:element>
    <xsd:element name="Search_x0020_Categories" ma:index="10" nillable="true" ma:displayName="Search Categories" ma:default="Unclassified" ma:description="Search Terms for key categories of our document library" ma:format="Dropdown" ma:internalName="Search_x0020_Categories">
      <xsd:simpleType>
        <xsd:restriction base="dms:Choice">
          <xsd:enumeration value="Unclassified"/>
          <xsd:enumeration value="7-11"/>
          <xsd:enumeration value="Acquisition and Portfolio Support and"/>
          <xsd:enumeration value="ADAPT"/>
          <xsd:enumeration value="Anaemia"/>
          <xsd:enumeration value="Anthropometry"/>
          <xsd:enumeration value="Assessment"/>
          <xsd:enumeration value="Behavior Change Communication"/>
          <xsd:enumeration value="Biofortification"/>
          <xsd:enumeration value="Birth Registration"/>
          <xsd:enumeration value="Branding"/>
          <xsd:enumeration value="Breastfeeding"/>
          <xsd:enumeration value="C-Change"/>
          <xsd:enumeration value="Capacity Building"/>
          <xsd:enumeration value="Capacity Building Events"/>
          <xsd:enumeration value="Channels of Hope (CoH)"/>
          <xsd:enumeration value="Child and Adolescent Health"/>
          <xsd:enumeration value="Child Health Now - uncategorized"/>
          <xsd:enumeration value="Child Participation"/>
          <xsd:enumeration value="Child Protection"/>
          <xsd:enumeration value="CHNIS - chTIS Unclassified"/>
          <xsd:enumeration value="chTIS Annual and Quarterly Reports"/>
          <xsd:enumeration value="chTIS Trip Reports"/>
          <xsd:enumeration value="chTIS Design and Protocols"/>
          <xsd:enumeration value="chTIS Business Process and Templates"/>
          <xsd:enumeration value="chTIS Overviews and Briefs"/>
          <xsd:enumeration value="Civil Societ Principal Recipient Network"/>
          <xsd:enumeration value="Citizen Voice and Action (CVA)"/>
          <xsd:enumeration value="Channels of Hope"/>
          <xsd:enumeration value="CMAM"/>
          <xsd:enumeration value="COMM"/>
          <xsd:enumeration value="Communications"/>
          <xsd:enumeration value="Community Change"/>
          <xsd:enumeration value="Community Mobilisation"/>
          <xsd:enumeration value="CTC"/>
          <xsd:enumeration value="Community Care Coalitions"/>
          <xsd:enumeration value="Community Case Management"/>
          <xsd:enumeration value="Community Health Worker"/>
          <xsd:enumeration value="Community Led Total Sanitation"/>
          <xsd:enumeration value="Community of Practice Business"/>
          <xsd:enumeration value="Dental Health"/>
          <xsd:enumeration value="Diarrhea"/>
          <xsd:enumeration value="ECCD"/>
          <xsd:enumeration value="eLearning"/>
          <xsd:enumeration value="Emergency"/>
          <xsd:enumeration value="ENHANCE"/>
          <xsd:enumeration value="Essential and Early Newborn Care"/>
          <xsd:enumeration value="Evaluation"/>
          <xsd:enumeration value="External REports and Publication"/>
          <xsd:enumeration value="Facilitation"/>
          <xsd:enumeration value="Field Guide"/>
          <xsd:enumeration value="Fragile Context"/>
          <xsd:enumeration value="Gender"/>
          <xsd:enumeration value="GFIG Business"/>
          <xsd:enumeration value="GIK"/>
          <xsd:enumeration value="Global Fund Business Process"/>
          <xsd:enumeration value="Global Health Fellows"/>
          <xsd:enumeration value="Graduation Model"/>
          <xsd:enumeration value="Grandmother Approach"/>
          <xsd:enumeration value="Grants"/>
          <xsd:enumeration value="Group Methodology"/>
          <xsd:enumeration value="Growth Monitoring and Promotion"/>
          <xsd:enumeration value="GTRN"/>
          <xsd:enumeration value="HBLSS"/>
          <xsd:enumeration value="health promotion"/>
          <xsd:enumeration value="Health Systems Strengthening"/>
          <xsd:enumeration value="Healthy Timing and Spacing of Pregnancies"/>
          <xsd:enumeration value="HIV"/>
          <xsd:enumeration value="Home based fortification"/>
          <xsd:enumeration value="IAC"/>
          <xsd:enumeration value="IDS"/>
          <xsd:enumeration value="Indicators"/>
          <xsd:enumeration value="Infectious Diseases - General"/>
          <xsd:enumeration value="Interest Group Meetings"/>
          <xsd:enumeration value="IPTG"/>
          <xsd:enumeration value="Iron"/>
          <xsd:enumeration value="IYCF"/>
          <xsd:enumeration value="Key Global Fund Policies and Procedures"/>
          <xsd:enumeration value="Key Technical Guidance and Reports"/>
          <xsd:enumeration value="Key WV Strategy, Policies and Procedures"/>
          <xsd:enumeration value="LEAP"/>
          <xsd:enumeration value="Life Skills"/>
          <xsd:enumeration value="LiST - Lives Saved Tool"/>
          <xsd:enumeration value="Lit Review"/>
          <xsd:enumeration value="Malaria"/>
          <xsd:enumeration value="Male Partner Involvement"/>
          <xsd:enumeration value="Maternal Anaemia"/>
          <xsd:enumeration value="Maternal Health - General"/>
          <xsd:enumeration value="Medical Service Volunteer (MSV)"/>
          <xsd:enumeration value="mHealth"/>
          <xsd:enumeration value="MIS"/>
          <xsd:enumeration value="Misoprostol/Postpartum Hemorrhage"/>
          <xsd:enumeration value="Monitoring"/>
          <xsd:enumeration value="Mother Support Groups"/>
          <xsd:enumeration value="Multisectoral Approach"/>
          <xsd:enumeration value="New Funding Model"/>
          <xsd:enumeration value="Newborn Health"/>
          <xsd:enumeration value="Nutrition - Integrated"/>
          <xsd:enumeration value="Nutrition - Technical Update"/>
          <xsd:enumeration value="Nutrition - Unclassified"/>
          <xsd:enumeration value="OCB - organizational capacity building"/>
          <xsd:enumeration value="One Goal"/>
          <xsd:enumeration value="Operations Research"/>
          <xsd:enumeration value="Partnering"/>
          <xsd:enumeration value="PD/Hearth"/>
          <xsd:enumeration value="Performance Monitoring and Reporting"/>
          <xsd:enumeration value="Pharmaceuticals"/>
          <xsd:enumeration value="PMTCT"/>
          <xsd:enumeration value="Pneumonia"/>
          <xsd:enumeration value="Policy"/>
          <xsd:enumeration value="Portfolio Tracking"/>
          <xsd:enumeration value="Protocols"/>
          <xsd:enumeration value="Psychological First Aid"/>
          <xsd:enumeration value="Quality Assurance"/>
          <xsd:enumeration value="Resource Acquisition"/>
          <xsd:enumeration value="Respectful Maternity Care"/>
          <xsd:enumeration value="Sample EOIs, CNs and Proposals"/>
          <xsd:enumeration value="Scaling Up Nutrition SUN"/>
          <xsd:enumeration value="School Based Programming"/>
          <xsd:enumeration value="Skilled Birth Attendant"/>
          <xsd:enumeration value="SO-NO Partnering"/>
          <xsd:enumeration value="Sponsorship"/>
          <xsd:enumeration value="small Scale Fortification"/>
          <xsd:enumeration value="Strategy"/>
          <xsd:enumeration value="Sub-Recipient Management Resources"/>
          <xsd:enumeration value="Substance Abuse (includes Tobacco)"/>
          <xsd:enumeration value="Support Team"/>
          <xsd:enumeration value="Survey"/>
          <xsd:enumeration value="Targets"/>
          <xsd:enumeration value="TB"/>
          <xsd:enumeration value="TB Reach"/>
          <xsd:enumeration value="Technical Approach"/>
          <xsd:enumeration value="TTC"/>
          <xsd:enumeration value="Traditional Birth Attendants"/>
          <xsd:enumeration value="Triggers"/>
          <xsd:enumeration value="TTC"/>
          <xsd:enumeration value="Vulnerable Child Advocacy"/>
          <xsd:enumeration value="WASH Integration"/>
          <xsd:enumeration value="WASH and Maternal Mortality"/>
          <xsd:enumeration value="Women Adolescent and Young Child Spaces - WAYCS"/>
          <xsd:enumeration value="Women Deliver"/>
          <xsd:enumeration value="Women's Groups for MNCH"/>
          <xsd:enumeration value="World Health Assembly"/>
          <xsd:enumeration value="WV Case Studies and Lessons Learned Documents"/>
          <xsd:enumeration value="WV Orientation and Training Resources"/>
          <xsd:enumeration value="Archive"/>
        </xsd:restriction>
      </xsd:simpleType>
    </xsd:element>
    <xsd:element name="Interest_x0020_Groups_x002f_Regions" ma:index="11" nillable="true" ma:displayName="Interest Groups/Regions" ma:default="Business Team" ma:internalName="Interest_x0020_Groups_x002f_Region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CoP Participants"/>
                    <xsd:enumeration value="Business Team"/>
                    <xsd:enumeration value="Capacity Building"/>
                    <xsd:enumeration value="Child Health Now"/>
                    <xsd:enumeration value="CHNIS"/>
                    <xsd:enumeration value="CHW Hub"/>
                    <xsd:enumeration value="CoH - Channels of Hope"/>
                    <xsd:enumeration value="CoH – Gender"/>
                    <xsd:enumeration value="CoH – MNCH"/>
                    <xsd:enumeration value="Disability"/>
                    <xsd:enumeration value="Executive Team"/>
                    <xsd:enumeration value="Family Planning/Birth Spacing"/>
                    <xsd:enumeration value="Global Fund"/>
                    <xsd:enumeration value="Health and HIV in Emergency"/>
                    <xsd:enumeration value="HIV and AIDS"/>
                    <xsd:enumeration value="Infectious and Communicable Disease"/>
                    <xsd:enumeration value="Maternal Newborn Child Health"/>
                    <xsd:enumeration value="mHealth"/>
                    <xsd:enumeration value="Nutrition"/>
                    <xsd:enumeration value="Partnering"/>
                    <xsd:enumeration value="PMTCT"/>
                    <xsd:enumeration value="Policy and Advocacy"/>
                    <xsd:enumeration value="Psychological First Aid"/>
                    <xsd:enumeration value="Research and DME"/>
                    <xsd:enumeration value="Spanish Language"/>
                    <xsd:enumeration value="French Language"/>
                    <xsd:enumeration value="Asia Regions"/>
                    <xsd:enumeration value="Africa Regions"/>
                    <xsd:enumeration value="LACR"/>
                    <xsd:enumeration value="MEER"/>
                    <xsd:enumeration value="WV General"/>
                    <xsd:enumeration value="Health Systems Strengthening IG"/>
                  </xsd:restriction>
                </xsd:simpleType>
              </xsd:element>
            </xsd:sequence>
          </xsd:extension>
        </xsd:complexContent>
      </xsd:complexType>
    </xsd:element>
    <xsd:element name="Resource_x0020_Category0" ma:index="12" nillable="true" ma:displayName="Resource Category" ma:default="Unclassified" ma:format="Dropdown" ma:internalName="Resource_x0020_Category0">
      <xsd:simpleType>
        <xsd:restriction base="dms:Choice">
          <xsd:enumeration value="Abstracts and Case Studies"/>
          <xsd:enumeration value="Budgets"/>
          <xsd:enumeration value="Communications and Publishing Resources"/>
          <xsd:enumeration value="Conference and External Meeting Information"/>
          <xsd:enumeration value="Core Resources for the Health CoP"/>
          <xsd:enumeration value="Donor Guidelines"/>
          <xsd:enumeration value="Meeting Resources: Internal CoP and Interest Group"/>
          <xsd:enumeration value="Program Models for Health, Nutrition and HIV"/>
          <xsd:enumeration value="Presentations"/>
          <xsd:enumeration value="WV Reports, publications, and toolkits"/>
          <xsd:enumeration value="Peer Organization Reports, Publications and toolkits"/>
          <xsd:enumeration value="Staff information"/>
          <xsd:enumeration value="Unclassified"/>
          <xsd:enumeration value="Agreements/MOUs/Contracts"/>
          <xsd:enumeration value="WV Reports, publications"/>
          <xsd:enumeration value="Policy Document"/>
          <xsd:enumeration value="Standards/Guidelines"/>
          <xsd:enumeration value="Strategy Document"/>
          <xsd:enumeration value="Terms of Reference (TOR)"/>
          <xsd:enumeration value="Communications: Introductions and Overviews"/>
        </xsd:restriction>
      </xsd:simpleType>
    </xsd:element>
    <xsd:element name="Newsletter_x0020_Category" ma:index="13" nillable="true" ma:displayName="Newsletter Category" ma:description="ShareNLearn Resource Category" ma:internalName="Newsletter_x0020_Categor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ssons Learned"/>
                    <xsd:enumeration value="Stories from the Field"/>
                    <xsd:enumeration value="Emergency Nutrition Update - ENU"/>
                    <xsd:enumeration value="KM Updat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0adbd-c5a0-4f26-999f-da001f6229d8" elementFormDefault="qualified">
    <xsd:import namespace="http://schemas.microsoft.com/office/2006/documentManagement/types"/>
    <xsd:import namespace="http://schemas.microsoft.com/office/infopath/2007/PartnerControls"/>
    <xsd:element name="Country_x0020__x0028_global_x0020_column_x0029_" ma:index="14" nillable="true" ma:displayName="Country (global column)" ma:description="Please select the relevant country(ies)." ma:list="{b2044beb-7f8d-4fe5-8a5f-011a338e276f}" ma:internalName="Country_x0020__x0028_global_x0020_column_x0029_" ma:showField="Title" ma:web="ee50adbd-c5a0-4f26-999f-da001f6229d8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9dab4-2150-40df-bb11-e5fad56d6707" elementFormDefault="qualified">
    <xsd:import namespace="http://schemas.microsoft.com/office/2006/documentManagement/types"/>
    <xsd:import namespace="http://schemas.microsoft.com/office/infopath/2007/PartnerControls"/>
    <xsd:element name="Outline" ma:index="15" nillable="true" ma:displayName="Outline" ma:internalName="Outlin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B74862-2FC8-4944-995E-115C986D12E9}">
  <ds:schemaRefs>
    <ds:schemaRef ds:uri="ee50adbd-c5a0-4f26-999f-da001f6229d8"/>
    <ds:schemaRef ds:uri="http://www.w3.org/XML/1998/namespace"/>
    <ds:schemaRef ds:uri="http://purl.org/dc/elements/1.1/"/>
    <ds:schemaRef ds:uri="http://schemas.microsoft.com/office/2006/documentManagement/types"/>
    <ds:schemaRef ds:uri="55b9dab4-2150-40df-bb11-e5fad56d6707"/>
    <ds:schemaRef ds:uri="http://purl.org/dc/dcmitype/"/>
    <ds:schemaRef ds:uri="517df126-ef25-4c27-b2fb-34d6340cccf2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sharepoint/v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382ED9E-B678-4E5C-AF63-087F6B834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7df126-ef25-4c27-b2fb-34d6340cccf2"/>
    <ds:schemaRef ds:uri="ee50adbd-c5a0-4f26-999f-da001f6229d8"/>
    <ds:schemaRef ds:uri="55b9dab4-2150-40df-bb11-e5fad56d670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AA81BB-01D7-4169-92F8-94857A8657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 and Nutrition PPT Template_FINAL</Template>
  <TotalTime>5762</TotalTime>
  <Words>983</Words>
  <Application>Microsoft Office PowerPoint</Application>
  <PresentationFormat>On-screen Show (4:3)</PresentationFormat>
  <Paragraphs>114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Gill Sans MT</vt:lpstr>
      <vt:lpstr>Gill Sans MT Std Light</vt:lpstr>
      <vt:lpstr>Wingdings</vt:lpstr>
      <vt:lpstr>Health and Nutrition PPT Template_FINAL</vt:lpstr>
      <vt:lpstr>1_Office Theme</vt:lpstr>
      <vt:lpstr>2_Office Theme</vt:lpstr>
      <vt:lpstr>3_Office Theme</vt:lpstr>
      <vt:lpstr>PowerPoint Presentation</vt:lpstr>
      <vt:lpstr>Pour formation des ReCos et meres</vt:lpstr>
      <vt:lpstr>PowerPoint Presentation</vt:lpstr>
      <vt:lpstr>Justification: Etudes ont montrées que…  </vt:lpstr>
      <vt:lpstr>PowerPoint Presentation</vt:lpstr>
      <vt:lpstr>Contexte </vt:lpstr>
      <vt:lpstr>PowerPoint Presentation</vt:lpstr>
      <vt:lpstr>Pourquoi le Périmètre Bras (PB)? </vt:lpstr>
      <vt:lpstr>PowerPoint Presentation</vt:lpstr>
      <vt:lpstr>PowerPoint Presentation</vt:lpstr>
      <vt:lpstr>PowerPoint Presentation</vt:lpstr>
      <vt:lpstr>Suivi et evaluation </vt:lpstr>
      <vt:lpstr>Preparation</vt:lpstr>
      <vt:lpstr>Planifier la formation</vt:lpstr>
      <vt:lpstr>PowerPoint Presentation</vt:lpstr>
      <vt:lpstr>Planifier la formation</vt:lpstr>
      <vt:lpstr>Planifier la formation</vt:lpstr>
      <vt:lpstr>Planifier la formation</vt:lpstr>
      <vt:lpstr>Planifier la formation</vt:lpstr>
      <vt:lpstr>Exemple d’une formation de groupe des meres</vt:lpstr>
      <vt:lpstr>PowerPoint Presentation</vt:lpstr>
    </vt:vector>
  </TitlesOfParts>
  <Company>World Vision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Carr</dc:creator>
  <cp:lastModifiedBy>Loria Kulathungam</cp:lastModifiedBy>
  <cp:revision>125</cp:revision>
  <dcterms:created xsi:type="dcterms:W3CDTF">2015-02-02T16:49:49Z</dcterms:created>
  <dcterms:modified xsi:type="dcterms:W3CDTF">2018-11-06T17:50:55Z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0x0101003D9D6AC4EA02AE44BD629C97D55E90DB</vt:lpwstr>
  </property>
  <property fmtid="{D5CDD505-2E9C-101B-9397-08002B2CF9AE}" pid="3" name="Order">
    <vt:r8>866100</vt:r8>
  </property>
  <property fmtid="{D5CDD505-2E9C-101B-9397-08002B2CF9AE}" pid="4" name="URL">
    <vt:lpwstr/>
  </property>
  <property fmtid="{D5CDD505-2E9C-101B-9397-08002B2CF9AE}" pid="5" name="xd_ProgID">
    <vt:lpwstr/>
  </property>
  <property fmtid="{D5CDD505-2E9C-101B-9397-08002B2CF9AE}" pid="6" name="Archive Y/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IG File Menu">
    <vt:lpwstr/>
  </property>
  <property fmtid="{D5CDD505-2E9C-101B-9397-08002B2CF9AE}" pid="10" name="TemplateUrl">
    <vt:lpwstr/>
  </property>
  <property fmtid="{D5CDD505-2E9C-101B-9397-08002B2CF9AE}" pid="11" name="Description1">
    <vt:lpwstr/>
  </property>
</Properties>
</file>