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4" r:id="rId7"/>
  </p:sldMasterIdLst>
  <p:notesMasterIdLst>
    <p:notesMasterId r:id="rId29"/>
  </p:notesMasterIdLst>
  <p:sldIdLst>
    <p:sldId id="260" r:id="rId8"/>
    <p:sldId id="285" r:id="rId9"/>
    <p:sldId id="275" r:id="rId10"/>
    <p:sldId id="276" r:id="rId11"/>
    <p:sldId id="282" r:id="rId12"/>
    <p:sldId id="271" r:id="rId13"/>
    <p:sldId id="266" r:id="rId14"/>
    <p:sldId id="278" r:id="rId15"/>
    <p:sldId id="261" r:id="rId16"/>
    <p:sldId id="262" r:id="rId17"/>
    <p:sldId id="274" r:id="rId18"/>
    <p:sldId id="263" r:id="rId19"/>
    <p:sldId id="286" r:id="rId20"/>
    <p:sldId id="289" r:id="rId21"/>
    <p:sldId id="290" r:id="rId22"/>
    <p:sldId id="279" r:id="rId23"/>
    <p:sldId id="268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een Emary" initials="CE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808"/>
    <a:srgbClr val="0060A8"/>
    <a:srgbClr val="005696"/>
    <a:srgbClr val="FFFF99"/>
    <a:srgbClr val="695433"/>
    <a:srgbClr val="E87A2E"/>
    <a:srgbClr val="89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73" autoAdjust="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FA91-0901-452D-97A8-77BE623D862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ACAC6-73ED-48DE-BBE7-2535B3E6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3FCA-14A5-47BD-90FC-6BF2D39BF3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5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0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888"/>
            <a:ext cx="8229600" cy="722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229600" cy="4440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D12D-EC0A-47A7-878A-B647D75FD1B2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35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513" y="6351588"/>
            <a:ext cx="969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DA8-C030-409C-8D32-D381F588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7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7AA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9C49C7A-7F8F-4E32-8527-A182418869CE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EDC7155-135B-4078-BFB8-9AF5D9E1A62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3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E77AA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9C49C7A-7F8F-4E32-8527-A182418869CE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EDC7155-135B-4078-BFB8-9AF5D9E1A6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4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888"/>
            <a:ext cx="8229600" cy="7223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229600" cy="4440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D12D-EC0A-47A7-878A-B647D75FD1B2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35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513" y="6351588"/>
            <a:ext cx="969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DA8-C030-409C-8D32-D381F588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6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8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1" r:id="rId3"/>
    <p:sldLayoutId id="214748366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1975" y="1390820"/>
            <a:ext cx="7280031" cy="1504718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Gill Sans MT Std Light"/>
              </a:rPr>
              <a:t>Introduction for project staff: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Gill Sans MT Std Light"/>
              </a:rPr>
              <a:t>Mother-led MUAC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54300" y="5142234"/>
            <a:ext cx="4131396" cy="75009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000" dirty="0" smtClean="0">
                <a:ea typeface="+mj-ea"/>
              </a:rPr>
              <a:t>August</a:t>
            </a:r>
            <a:r>
              <a:rPr lang="en-US" sz="2000" dirty="0" smtClean="0">
                <a:ea typeface="+mj-ea"/>
              </a:rPr>
              <a:t> 2016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91651" y="2888357"/>
            <a:ext cx="5440680" cy="107895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9600" i="1" dirty="0" smtClean="0"/>
              <a:t>Screening and diagnosis of malnutrition by mothers</a:t>
            </a:r>
          </a:p>
          <a:p>
            <a:pPr>
              <a:defRPr/>
            </a:pPr>
            <a:endParaRPr lang="en-GB" sz="9600" i="1" dirty="0" smtClean="0"/>
          </a:p>
          <a:p>
            <a:pPr>
              <a:defRPr/>
            </a:pPr>
            <a:r>
              <a:rPr lang="en-GB" sz="9600" i="1" dirty="0" smtClean="0"/>
              <a:t>…to reduce mortality and morbidity related to malnutrition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8754" y="4077677"/>
            <a:ext cx="4807288" cy="88041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800" kern="1200" baseline="0">
                <a:solidFill>
                  <a:srgbClr val="958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1AB00"/>
              </a:buClr>
              <a:buSzPct val="60000"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Training for mothers</a:t>
            </a:r>
            <a:endParaRPr kumimoji="0" lang="fr-FR" sz="3200" b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" y="1253836"/>
            <a:ext cx="8915400" cy="518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 kumimoji="0" lang="en-US" sz="2400" b="0" i="0" u="none" strike="noStrike" kern="1200" baseline="0" smtClean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noProof="0" dirty="0" smtClean="0"/>
              <a:t>Objectives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: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dirty="0" smtClean="0"/>
              <a:t>Train mothers in screening techniques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After a practical demonstration in how to use</a:t>
            </a:r>
            <a:r>
              <a:rPr kumimoji="0" lang="en-GB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</a:rPr>
              <a:t> the MUAC tape and identify oedema, the mothers practice</a:t>
            </a:r>
            <a:endParaRPr kumimoji="0" lang="en-GB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Content: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baseline="0" dirty="0" smtClean="0"/>
              <a:t>Short presentation describing malnutrition, how to diagnose and treat (using videos,</a:t>
            </a:r>
            <a:r>
              <a:rPr lang="en-GB" dirty="0" smtClean="0"/>
              <a:t> drawings, pictures)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dirty="0" smtClean="0"/>
              <a:t>Demonstration and practice of screening techniques</a:t>
            </a:r>
            <a:endParaRPr kumimoji="0" lang="en-GB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12523" y="4724398"/>
            <a:ext cx="2253762" cy="1266093"/>
          </a:xfrm>
          <a:prstGeom prst="roundRect">
            <a:avLst/>
          </a:prstGeom>
          <a:solidFill>
            <a:srgbClr val="FFFF99"/>
          </a:solidFill>
          <a:ln>
            <a:solidFill>
              <a:srgbClr val="E98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98808"/>
                </a:solidFill>
              </a:rPr>
              <a:t>Key Messages are simple, clear and in the local language</a:t>
            </a:r>
            <a:endParaRPr lang="en-US" dirty="0">
              <a:solidFill>
                <a:srgbClr val="E98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110" y="553360"/>
            <a:ext cx="4807288" cy="900302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+mj-lt"/>
                <a:ea typeface="+mj-ea"/>
                <a:cs typeface="Gill Sans MT Std Light"/>
              </a:rPr>
              <a:t>Training for mothers</a:t>
            </a:r>
            <a:endParaRPr lang="fr-FR" sz="3200" b="1" dirty="0" smtClean="0">
              <a:latin typeface="+mj-lt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8754" y="4077677"/>
            <a:ext cx="4807288" cy="88041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" y="1014701"/>
            <a:ext cx="8915400" cy="518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 kumimoji="0" lang="en-US" sz="2400" b="0" i="0" u="none" strike="noStrike" kern="1200" baseline="0" smtClean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50" dirty="0" smtClean="0"/>
              <a:t>The training location: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kumimoji="0" lang="en-GB" sz="2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Individual or group training in all health </a:t>
            </a:r>
            <a:r>
              <a:rPr kumimoji="0" lang="en-GB" sz="205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centres</a:t>
            </a:r>
            <a:r>
              <a:rPr kumimoji="0" lang="en-GB" sz="2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(easy to integrate into pre-existing programmes)</a:t>
            </a:r>
            <a:endParaRPr lang="en-GB" sz="2050" dirty="0" smtClean="0"/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sz="2050" dirty="0" smtClean="0"/>
              <a:t>C</a:t>
            </a:r>
            <a:r>
              <a:rPr kumimoji="0" lang="en-GB" sz="205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ascade training for the community at the health centre and for the health centre at the hospital </a:t>
            </a:r>
            <a:r>
              <a:rPr kumimoji="0" lang="en-GB" sz="205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</a:rPr>
              <a:t>– reinforcing key messages and actions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u="sng" dirty="0" smtClean="0"/>
              <a:t>Community level: </a:t>
            </a:r>
            <a:r>
              <a:rPr lang="en-GB" dirty="0" smtClean="0"/>
              <a:t>mass training campaign with group training in the villages and individual training in homes [2 weeks], training incorporated into screening campaigns (vaccination, malaria…), identify lead mothers to train small groups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u="sng" dirty="0" smtClean="0"/>
              <a:t>Health Centre level: </a:t>
            </a:r>
            <a:r>
              <a:rPr lang="en-GB" dirty="0" smtClean="0"/>
              <a:t> training during triage/in the waiting area,  after triage for cases who don’t need any treatment, during cooking demonstrations, health promotion activities, after exiting the programme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u="sng" dirty="0" smtClean="0"/>
              <a:t>Hospital level: </a:t>
            </a:r>
            <a:r>
              <a:rPr lang="en-GB" dirty="0" smtClean="0"/>
              <a:t>during hospitalisation as soon as the child has stabilised, individual training on exit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GB" u="sng" dirty="0" smtClean="0"/>
              <a:t>Media: </a:t>
            </a:r>
            <a:r>
              <a:rPr lang="en-GB" dirty="0" smtClean="0"/>
              <a:t>training via radio or video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8153400" cy="579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Monitoring and evaluation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219200"/>
            <a:ext cx="8731100" cy="4003963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Gill Sans MT" pitchFamily="34" charset="0"/>
              </a:rPr>
              <a:t>Evaluating the effectiveness of the training and the screening capability of mothers: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Gill Sans MT" pitchFamily="34" charset="0"/>
              </a:rPr>
              <a:t>Random tests in homes several weeks after the initial training by a supervisor + refresher session if 25% of results are unsatisfactory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Gill Sans MT" pitchFamily="34" charset="0"/>
              </a:rPr>
              <a:t>Compare the colour reported by the mother on arrival at the health centre or hospital and the measurement taken by a health professional (supervisor should record the percentage which ‘correlate’ and organise refresher sessions, if &lt;90%)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Gill Sans MT" pitchFamily="34" charset="0"/>
              </a:rPr>
              <a:t>Supervisor must monitor the median on admission to the programme (close to 115 and 125mm?)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200" dirty="0" smtClean="0">
                <a:latin typeface="Gill Sans MT" pitchFamily="34" charset="0"/>
              </a:rPr>
              <a:t>Reminders about screening: media (radio…), text message, public criers,  women’s meetings, posters in the health centre</a:t>
            </a:r>
            <a:endParaRPr lang="en-GB" sz="2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07" y="388306"/>
            <a:ext cx="506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Planning the training</a:t>
            </a:r>
            <a:endParaRPr lang="fr-FR" sz="32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6" y="1496301"/>
            <a:ext cx="7246339" cy="505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205" y="680693"/>
            <a:ext cx="3382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</a:t>
            </a:r>
            <a:endParaRPr lang="fr-FR" sz="10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307" y="250521"/>
            <a:ext cx="4584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Planning the training</a:t>
            </a:r>
            <a:endParaRPr lang="fr-FR" sz="3200" b="1" dirty="0">
              <a:latin typeface="+mj-lt"/>
            </a:endParaRPr>
          </a:p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5" y="1202498"/>
            <a:ext cx="6990213" cy="53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307" y="483472"/>
            <a:ext cx="400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2</a:t>
            </a:r>
            <a:endParaRPr lang="fr-FR" sz="10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294"/>
            <a:ext cx="8229600" cy="722312"/>
          </a:xfrm>
        </p:spPr>
        <p:txBody>
          <a:bodyPr/>
          <a:lstStyle/>
          <a:p>
            <a:pPr algn="l"/>
            <a:r>
              <a:rPr lang="en-US" sz="3200" b="1" dirty="0" smtClean="0"/>
              <a:t>Planning the training</a:t>
            </a:r>
            <a:endParaRPr lang="en-US" sz="32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1420373"/>
            <a:ext cx="7222339" cy="50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659" y="604765"/>
            <a:ext cx="35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3</a:t>
            </a:r>
            <a:endParaRPr lang="fr-FR" sz="10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3345" y="1214363"/>
            <a:ext cx="8496300" cy="4906808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345" y="316340"/>
            <a:ext cx="8229600" cy="72231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Planning the training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60" y="1214362"/>
            <a:ext cx="6751529" cy="584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463" y="525494"/>
            <a:ext cx="44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4</a:t>
            </a:r>
            <a:endParaRPr lang="fr-FR" sz="10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731" y="365436"/>
            <a:ext cx="8229600" cy="722312"/>
          </a:xfrm>
        </p:spPr>
        <p:txBody>
          <a:bodyPr/>
          <a:lstStyle/>
          <a:p>
            <a:pPr algn="l"/>
            <a:r>
              <a:rPr lang="en-US" sz="3200" b="1" dirty="0" smtClean="0"/>
              <a:t>Planning the training</a:t>
            </a:r>
            <a:endParaRPr lang="en-US" sz="32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6" y="1285393"/>
            <a:ext cx="7107670" cy="55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7232" y="660446"/>
            <a:ext cx="438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5</a:t>
            </a:r>
            <a:endParaRPr lang="fr-FR" sz="10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310" y="428809"/>
            <a:ext cx="8229600" cy="722312"/>
          </a:xfrm>
        </p:spPr>
        <p:txBody>
          <a:bodyPr/>
          <a:lstStyle/>
          <a:p>
            <a:pPr algn="l"/>
            <a:r>
              <a:rPr lang="en-US" sz="3200" b="1" dirty="0" smtClean="0"/>
              <a:t>Planning the training</a:t>
            </a:r>
            <a:endParaRPr 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15" y="1705970"/>
            <a:ext cx="7345774" cy="466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788" y="890362"/>
            <a:ext cx="4701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6</a:t>
            </a:r>
            <a:endParaRPr lang="fr-FR" sz="10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CHW and Mother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 bags filled with soil</a:t>
            </a:r>
          </a:p>
          <a:p>
            <a:r>
              <a:rPr lang="en-US" dirty="0" smtClean="0"/>
              <a:t>MUAC tapes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 smtClean="0"/>
              <a:t>Example of training for a group of mothers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652"/>
            <a:ext cx="8229600" cy="44402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Welcome the mothers and explain the aims of Mother-led MUAC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What is malnutrition 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How do you recognise the first signs of malnutrition?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What is the difference between wasting and oedematous  malnutrition?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What are the advantages of Mother-led MUAC 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How to check the MUAC in 3 steps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What to do depending on the colour of your child’s MUAC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How to detect oedema in 2 steps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When to measure the MUAC and check for oedema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It is important to remind mothers : they can always go to the health centre or the hospital if they think their child is sick irrespective of the MUAC</a:t>
            </a:r>
          </a:p>
        </p:txBody>
      </p:sp>
    </p:spTree>
    <p:extLst>
      <p:ext uri="{BB962C8B-B14F-4D97-AF65-F5344CB8AC3E}">
        <p14:creationId xmlns:p14="http://schemas.microsoft.com/office/powerpoint/2010/main" val="3396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0" indent="0" algn="ctr">
              <a:buNone/>
            </a:pPr>
            <a:r>
              <a:rPr lang="en-US" dirty="0" smtClean="0"/>
              <a:t>						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" y="167420"/>
            <a:ext cx="40862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8" y="1757855"/>
            <a:ext cx="8348133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en-GB" sz="2800" dirty="0" smtClean="0">
                <a:latin typeface="Gill Sans MT"/>
              </a:rPr>
              <a:t>Justification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en-GB" sz="2800" dirty="0" smtClean="0">
                <a:latin typeface="Gill Sans MT"/>
              </a:rPr>
              <a:t>Context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en-GB" sz="2800" dirty="0" smtClean="0">
                <a:latin typeface="Gill Sans MT"/>
              </a:rPr>
              <a:t>Training for mothers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en-GB" sz="2800" dirty="0" smtClean="0">
                <a:latin typeface="Gill Sans MT"/>
              </a:rPr>
              <a:t>Planning the training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en-GB" sz="2800" dirty="0" smtClean="0">
                <a:latin typeface="Gill Sans MT"/>
              </a:rPr>
              <a:t>Example of group training for Mother-led MUAC</a:t>
            </a:r>
          </a:p>
        </p:txBody>
      </p:sp>
    </p:spTree>
    <p:extLst>
      <p:ext uri="{BB962C8B-B14F-4D97-AF65-F5344CB8AC3E}">
        <p14:creationId xmlns:p14="http://schemas.microsoft.com/office/powerpoint/2010/main" val="36366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954359"/>
            <a:ext cx="8229600" cy="722313"/>
          </a:xfrm>
        </p:spPr>
        <p:txBody>
          <a:bodyPr/>
          <a:lstStyle/>
          <a:p>
            <a:r>
              <a:rPr lang="en-GB" altLang="en-US" sz="3200" b="1" dirty="0" smtClean="0"/>
              <a:t>Justification: Studies have shown that</a:t>
            </a:r>
            <a:r>
              <a:rPr lang="fr-FR" altLang="en-US" sz="3200" b="1" dirty="0" smtClean="0"/>
              <a:t>… </a:t>
            </a:r>
            <a:r>
              <a:rPr lang="fr-FR" altLang="en-US" dirty="0" smtClean="0"/>
              <a:t/>
            </a:r>
            <a:br>
              <a:rPr lang="fr-FR" altLang="en-US" dirty="0" smtClean="0"/>
            </a:br>
            <a:endParaRPr lang="fr-FR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1694724"/>
            <a:ext cx="8343900" cy="5003528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endParaRPr lang="fr-FR" altLang="en-US" sz="2000" u="sng" dirty="0" smtClean="0">
              <a:solidFill>
                <a:schemeClr val="tx1"/>
              </a:solidFill>
            </a:endParaRPr>
          </a:p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Mothers </a:t>
            </a:r>
            <a:r>
              <a:rPr lang="en-GB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classify their children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according to the colour of the tape in the same way as Community Health Workers (according to a pilot study undertaken in Niger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fr-FR" altLang="en-US" sz="200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precision of the method is not affected by the choice of arm (left or right), nor by the way the midpoint is chosen (by eye or by measurement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Mothers / caregivers who have been trained have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shown they are equally as capable of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taking the MUAC and identifying oedema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health workers</a:t>
            </a:r>
            <a:endParaRPr lang="fr-FR" alt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</a:rPr>
              <a:t>SAM is detected earlier by </a:t>
            </a:r>
            <a:r>
              <a:rPr lang="en-GB" altLang="en-US" sz="2000" dirty="0">
                <a:solidFill>
                  <a:schemeClr val="tx1"/>
                </a:solidFill>
              </a:rPr>
              <a:t>mothers and </a:t>
            </a:r>
            <a:r>
              <a:rPr lang="en-GB" altLang="en-US" sz="2000" dirty="0" smtClean="0">
                <a:solidFill>
                  <a:schemeClr val="tx1"/>
                </a:solidFill>
              </a:rPr>
              <a:t>less hospitalisation is necessary for children screened by their mothers</a:t>
            </a:r>
            <a:endParaRPr lang="fr-FR" altLang="en-US" sz="2000" dirty="0" smtClean="0">
              <a:solidFill>
                <a:schemeClr val="tx1"/>
              </a:solidFill>
            </a:endParaRP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en-GB" altLang="en-US" sz="2000" dirty="0" smtClean="0">
                <a:solidFill>
                  <a:schemeClr val="tx1"/>
                </a:solidFill>
              </a:rPr>
              <a:t>Screening costs are considerably reduced by working with mothers compared to a </a:t>
            </a:r>
            <a:r>
              <a:rPr lang="en-GB" altLang="en-US" sz="2000" dirty="0">
                <a:solidFill>
                  <a:schemeClr val="tx1"/>
                </a:solidFill>
              </a:rPr>
              <a:t>Community Health </a:t>
            </a:r>
            <a:r>
              <a:rPr lang="en-GB" altLang="en-US" sz="2000" dirty="0" smtClean="0">
                <a:solidFill>
                  <a:schemeClr val="tx1"/>
                </a:solidFill>
              </a:rPr>
              <a:t>Worker based strategy </a:t>
            </a:r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8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8" y="1757855"/>
            <a:ext cx="8348133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F79819"/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The feasibility of training mothers to screen their children for malnutrition has been studied by other organisations since 2011</a:t>
            </a:r>
            <a:endParaRPr lang="fr-F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  <a:p>
            <a:pPr marL="457200" lvl="1" indent="-457200">
              <a:buClr>
                <a:srgbClr val="F79819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Gill Sans MT" pitchFamily="34" charset="0"/>
              </a:rPr>
              <a:t>Mothers are trained how to use the MUAC tape to measure the Mid-Upper Arm Circumference (MUAC) and to identify oedema</a:t>
            </a:r>
            <a:endParaRPr lang="fr-FR" sz="2800" dirty="0" smtClean="0">
              <a:latin typeface="Gill Sans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8" y="1111524"/>
            <a:ext cx="786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ill Sans MT" pitchFamily="34" charset="0"/>
              </a:rPr>
              <a:t>Context</a:t>
            </a:r>
            <a:endParaRPr lang="en-US" sz="28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880342"/>
            <a:ext cx="8229600" cy="722313"/>
          </a:xfrm>
        </p:spPr>
        <p:txBody>
          <a:bodyPr/>
          <a:lstStyle/>
          <a:p>
            <a:pPr algn="l"/>
            <a:r>
              <a:rPr lang="en-GB" altLang="en-US" sz="3200" b="1" dirty="0" smtClean="0"/>
              <a:t>Context</a:t>
            </a:r>
            <a:br>
              <a:rPr lang="en-GB" altLang="en-US" sz="3200" b="1" dirty="0" smtClean="0"/>
            </a:br>
            <a:endParaRPr lang="en-GB" altLang="en-US" sz="3200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899" y="3073082"/>
            <a:ext cx="5588977" cy="3233091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chemeClr val="tx1"/>
                </a:solidFill>
              </a:rPr>
              <a:t>Address 2 recurring problems of nutritional programmes : </a:t>
            </a:r>
          </a:p>
          <a:p>
            <a:pPr lvl="1">
              <a:buClr>
                <a:srgbClr val="E98808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tx1"/>
                </a:solidFill>
              </a:rPr>
              <a:t>Late diagnosis of malnourished children</a:t>
            </a:r>
            <a:endParaRPr lang="en-GB" altLang="en-US" sz="1800" dirty="0" smtClean="0"/>
          </a:p>
          <a:p>
            <a:pPr lvl="1">
              <a:buClr>
                <a:srgbClr val="E98808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tx1"/>
                </a:solidFill>
              </a:rPr>
              <a:t>Coverage less than 50%</a:t>
            </a:r>
          </a:p>
          <a:p>
            <a:pPr marL="0" indent="0">
              <a:buClr>
                <a:srgbClr val="E98808"/>
              </a:buClr>
            </a:pP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endParaRPr lang="en-US" altLang="en-US" sz="3000" dirty="0" smtClean="0"/>
          </a:p>
          <a:p>
            <a:endParaRPr lang="en-US" altLang="en-US" sz="2000" dirty="0" smtClean="0"/>
          </a:p>
          <a:p>
            <a:endParaRPr lang="en-US" altLang="en-US" sz="16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1768264"/>
            <a:ext cx="7816362" cy="16043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en-US" sz="4000" kern="1200">
                <a:solidFill>
                  <a:srgbClr val="7F7F7F"/>
                </a:solidFill>
                <a:latin typeface="Gill Sans MT"/>
                <a:ea typeface="ＭＳ Ｐゴシック" pitchFamily="-1" charset="-128"/>
                <a:cs typeface="Gill Sans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4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en-GB" altLang="en-US" sz="2200" dirty="0" smtClean="0">
                <a:solidFill>
                  <a:schemeClr val="tx1"/>
                </a:solidFill>
              </a:rPr>
              <a:t>Put mothers at the centre of screening strategy</a:t>
            </a:r>
            <a:endParaRPr lang="fr-FR" altLang="en-US" sz="2200" dirty="0" smtClean="0">
              <a:solidFill>
                <a:schemeClr val="tx1"/>
              </a:solidFill>
            </a:endParaRPr>
          </a:p>
          <a:p>
            <a:pPr lvl="1">
              <a:buClr>
                <a:srgbClr val="E98808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tx1"/>
                </a:solidFill>
              </a:rPr>
              <a:t>Recognise they can most quickly detect the first signs of malnutrition in their children and they want to improve their health</a:t>
            </a:r>
            <a:endParaRPr lang="fr-FR" altLang="en-US" sz="1800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rgbClr val="E98808"/>
              </a:buClr>
              <a:buNone/>
            </a:pPr>
            <a:endParaRPr lang="fr-FR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330" y="2801815"/>
            <a:ext cx="3369670" cy="33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490" y="2098431"/>
            <a:ext cx="4320602" cy="4572000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</a:rPr>
              <a:t>→ </a:t>
            </a:r>
            <a:r>
              <a:rPr lang="en-GB" sz="2800" dirty="0" smtClean="0">
                <a:latin typeface="Calibri" panose="020F0502020204030204" pitchFamily="34" charset="0"/>
              </a:rPr>
              <a:t>training family members improves coverage considerably and encourages early detection which reduces the risk of death and medical complications</a:t>
            </a:r>
            <a:endParaRPr lang="en-GB" sz="28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19579" y="1234440"/>
            <a:ext cx="4162873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8808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" y="2098431"/>
            <a:ext cx="4565489" cy="4572000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800" dirty="0" smtClean="0"/>
              <a:t>Screening by Community </a:t>
            </a:r>
            <a:r>
              <a:rPr lang="en-GB" sz="2800" dirty="0" smtClean="0"/>
              <a:t>Health Workers is the norm </a:t>
            </a:r>
          </a:p>
          <a:p>
            <a:pPr marL="0" indent="0">
              <a:buClr>
                <a:srgbClr val="E98808"/>
              </a:buClr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	→ Children are screened </a:t>
            </a:r>
          </a:p>
          <a:p>
            <a:pPr marL="0" indent="0">
              <a:buClr>
                <a:srgbClr val="E98808"/>
              </a:buClr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	less than once a month</a:t>
            </a:r>
          </a:p>
          <a:p>
            <a:pPr marL="0" indent="0">
              <a:buClr>
                <a:srgbClr val="E98808"/>
              </a:buClr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    → Mothers are less 	involved and less aware 	of malnutrition</a:t>
            </a:r>
          </a:p>
          <a:p>
            <a:pPr marL="0" indent="0">
              <a:buClr>
                <a:srgbClr val="E98808"/>
              </a:buClr>
              <a:buNone/>
            </a:pPr>
            <a:endParaRPr lang="fr-FR" sz="2800" dirty="0"/>
          </a:p>
        </p:txBody>
      </p:sp>
      <p:sp>
        <p:nvSpPr>
          <p:cNvPr id="9" name="Lightning Bolt 8"/>
          <p:cNvSpPr/>
          <p:nvPr/>
        </p:nvSpPr>
        <p:spPr>
          <a:xfrm>
            <a:off x="2044212" y="1234440"/>
            <a:ext cx="694590" cy="703474"/>
          </a:xfrm>
          <a:prstGeom prst="lightningBolt">
            <a:avLst/>
          </a:prstGeom>
          <a:solidFill>
            <a:srgbClr val="E98808"/>
          </a:solidFill>
          <a:ln>
            <a:solidFill>
              <a:srgbClr val="695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6299631" y="1200990"/>
            <a:ext cx="694590" cy="770374"/>
          </a:xfrm>
          <a:prstGeom prst="smileyFace">
            <a:avLst>
              <a:gd name="adj" fmla="val 4653"/>
            </a:avLst>
          </a:prstGeom>
          <a:solidFill>
            <a:srgbClr val="E98808"/>
          </a:solidFill>
          <a:ln>
            <a:solidFill>
              <a:srgbClr val="695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5467" y="1315515"/>
            <a:ext cx="8625455" cy="722313"/>
          </a:xfrm>
        </p:spPr>
        <p:txBody>
          <a:bodyPr/>
          <a:lstStyle/>
          <a:p>
            <a:r>
              <a:rPr lang="en-GB" altLang="en-US" sz="3200" b="1" dirty="0" smtClean="0"/>
              <a:t>Why the Mid-Upper Arm Circumference </a:t>
            </a:r>
            <a:r>
              <a:rPr lang="fr-FR" altLang="en-US" sz="3200" b="1" dirty="0" smtClean="0"/>
              <a:t>(MUAC)?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2180764"/>
            <a:ext cx="8508023" cy="4914628"/>
          </a:xfrm>
        </p:spPr>
        <p:txBody>
          <a:bodyPr/>
          <a:lstStyle/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Mid-Upper Arm Circumference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 </a:t>
            </a:r>
            <a:r>
              <a:rPr lang="en-GB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better predictor of mortality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children aged 6 to 59 months than the weight for height ratio, particularly if it is used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regularly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GB" altLang="en-US" sz="2400" dirty="0" smtClean="0">
                <a:solidFill>
                  <a:schemeClr val="tx1"/>
                </a:solidFill>
              </a:rPr>
              <a:t>The MUAC is simple to understand and to use</a:t>
            </a:r>
          </a:p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GB" altLang="en-US" sz="2400" dirty="0" smtClean="0">
                <a:solidFill>
                  <a:schemeClr val="tx1"/>
                </a:solidFill>
              </a:rPr>
              <a:t>Regular screening in the community has shown that earlier detection occurs thereby reducing the risk of mortality and morbidity</a:t>
            </a:r>
            <a:endParaRPr lang="fr-FR" altLang="en-US" sz="2300" dirty="0" smtClean="0">
              <a:solidFill>
                <a:schemeClr val="tx1"/>
              </a:solidFill>
            </a:endParaRP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16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9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371" y="937198"/>
            <a:ext cx="6810897" cy="70892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l"/>
            <a:r>
              <a:rPr lang="en-US" sz="3200" b="1" dirty="0" smtClean="0"/>
              <a:t>Training for mothers</a:t>
            </a:r>
            <a:endParaRPr lang="fr-FR" sz="3200" b="1" dirty="0" smtClean="0"/>
          </a:p>
          <a:p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46445"/>
            <a:ext cx="9144000" cy="4933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Gill Sans MT"/>
              </a:rPr>
              <a:t>Those to be trained: 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Mothers of children aged 6 to 59 months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Anyone who looks after children e.g. grandparents, uncles, aunts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Young mothers and pregnant women 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Any interested person e.g. adolescents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Husbands, fathers </a:t>
            </a:r>
          </a:p>
          <a:p>
            <a:pPr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latin typeface="Gill Sans MT"/>
              </a:rPr>
              <a:t>Trainers: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CHW or former CHW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Health promoters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Nutrition assistants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GB" sz="2100" dirty="0" smtClean="0">
                <a:latin typeface="Gill Sans MT"/>
              </a:rPr>
              <a:t>Nurses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18184" y="4113389"/>
            <a:ext cx="3692769" cy="1959165"/>
          </a:xfrm>
          <a:prstGeom prst="roundRect">
            <a:avLst/>
          </a:prstGeom>
          <a:solidFill>
            <a:srgbClr val="FFFF99"/>
          </a:solidFill>
          <a:ln>
            <a:solidFill>
              <a:srgbClr val="E98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 smtClean="0">
              <a:solidFill>
                <a:srgbClr val="FFC000"/>
              </a:solidFill>
            </a:endParaRPr>
          </a:p>
          <a:p>
            <a:pPr lvl="0" algn="ctr"/>
            <a:r>
              <a:rPr lang="en-GB" b="1" dirty="0" smtClean="0">
                <a:solidFill>
                  <a:srgbClr val="FFC000"/>
                </a:solidFill>
              </a:rPr>
              <a:t>The </a:t>
            </a:r>
            <a:r>
              <a:rPr lang="en-GB" b="1" dirty="0">
                <a:solidFill>
                  <a:srgbClr val="FFC000"/>
                </a:solidFill>
              </a:rPr>
              <a:t>Community Health Workers continue to play an important role in the community. It seems more appropriate to train them to instruct mothers than to screen children themselves.</a:t>
            </a:r>
            <a:endParaRPr lang="fr-FR" b="1" dirty="0">
              <a:solidFill>
                <a:srgbClr val="FFC000"/>
              </a:solidFill>
            </a:endParaRPr>
          </a:p>
          <a:p>
            <a:pPr algn="ctr"/>
            <a:endParaRPr lang="fr-FR" dirty="0">
              <a:solidFill>
                <a:srgbClr val="E98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and Nutrition PPT 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Outline xmlns="55b9dab4-2150-40df-bb11-e5fad56d6707" xsi:nil="true"/>
    <Search_x0020_Categories xmlns="517df126-ef25-4c27-b2fb-34d6340cccf2">CMAM</Search_x0020_Categories>
    <Resource_x0020_Type xmlns="517df126-ef25-4c27-b2fb-34d6340cccf2" xsi:nil="true"/>
    <Newsletter_x0020_Category xmlns="517df126-ef25-4c27-b2fb-34d6340cccf2"/>
    <Resource_x0020_Category0 xmlns="517df126-ef25-4c27-b2fb-34d6340cccf2">Presentations</Resource_x0020_Category0>
    <Country_x0020__x0028_global_x0020_column_x0029_ xmlns="ee50adbd-c5a0-4f26-999f-da001f6229d8" xsi:nil="true"/>
    <Interest_x0020_Groups_x002f_Regions xmlns="517df126-ef25-4c27-b2fb-34d6340cccf2">
      <Value>Health and HIV in Emergency</Value>
    </Interest_x0020_Groups_x002f_Regions>
    <PublishingExpirationDate xmlns="http://schemas.microsoft.com/sharepoint/v3" xsi:nil="true"/>
    <Description xmlns="517df126-ef25-4c27-b2fb-34d6340cccf2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D6AC4EA02AE44BD629C97D55E90DB" ma:contentTypeVersion="12" ma:contentTypeDescription="Create a new document." ma:contentTypeScope="" ma:versionID="735a0712c92ee8782ce514a6522f342f">
  <xsd:schema xmlns:xsd="http://www.w3.org/2001/XMLSchema" xmlns:xs="http://www.w3.org/2001/XMLSchema" xmlns:p="http://schemas.microsoft.com/office/2006/metadata/properties" xmlns:ns1="http://schemas.microsoft.com/sharepoint/v3" xmlns:ns2="517df126-ef25-4c27-b2fb-34d6340cccf2" xmlns:ns3="ee50adbd-c5a0-4f26-999f-da001f6229d8" xmlns:ns4="55b9dab4-2150-40df-bb11-e5fad56d6707" xmlns:ns5="http://schemas.microsoft.com/sharepoint/v4" targetNamespace="http://schemas.microsoft.com/office/2006/metadata/properties" ma:root="true" ma:fieldsID="bcd32466f963f805769c5fbbee42ccfb" ns1:_="" ns2:_="" ns3:_="" ns4:_="" ns5:_="">
    <xsd:import namespace="http://schemas.microsoft.com/sharepoint/v3"/>
    <xsd:import namespace="517df126-ef25-4c27-b2fb-34d6340cccf2"/>
    <xsd:import namespace="ee50adbd-c5a0-4f26-999f-da001f6229d8"/>
    <xsd:import namespace="55b9dab4-2150-40df-bb11-e5fad56d670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Resource_x0020_Type" minOccurs="0"/>
                <xsd:element ref="ns2:Search_x0020_Categories" minOccurs="0"/>
                <xsd:element ref="ns2:Interest_x0020_Groups_x002f_Regions" minOccurs="0"/>
                <xsd:element ref="ns2:Resource_x0020_Category0" minOccurs="0"/>
                <xsd:element ref="ns2:Newsletter_x0020_Category" minOccurs="0"/>
                <xsd:element ref="ns3:Country_x0020__x0028_global_x0020_column_x0029_" minOccurs="0"/>
                <xsd:element ref="ns4:Outline" minOccurs="0"/>
                <xsd:element ref="ns1:PublishingStartDate" minOccurs="0"/>
                <xsd:element ref="ns1:PublishingExpirationDate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7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df126-ef25-4c27-b2fb-34d6340cccf2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Resource_x0020_Type" ma:index="9" nillable="true" ma:displayName="Resource Type" ma:internalName="Resource_x0020_Type" ma:readOnly="false">
      <xsd:simpleType>
        <xsd:restriction base="dms:Text">
          <xsd:maxLength value="255"/>
        </xsd:restriction>
      </xsd:simpleType>
    </xsd:element>
    <xsd:element name="Search_x0020_Categories" ma:index="10" nillable="true" ma:displayName="Search Categories" ma:default="Unclassified" ma:description="Search Terms for key categories of our document library" ma:format="Dropdown" ma:internalName="Search_x0020_Categories">
      <xsd:simpleType>
        <xsd:restriction base="dms:Choice">
          <xsd:enumeration value="Unclassified"/>
          <xsd:enumeration value="7-11"/>
          <xsd:enumeration value="Acquisition and Portfolio Support and"/>
          <xsd:enumeration value="ADAPT"/>
          <xsd:enumeration value="Anaemia"/>
          <xsd:enumeration value="Anthropometry"/>
          <xsd:enumeration value="Assessment"/>
          <xsd:enumeration value="Behavior Change Communication"/>
          <xsd:enumeration value="Biofortification"/>
          <xsd:enumeration value="Birth Registration"/>
          <xsd:enumeration value="Branding"/>
          <xsd:enumeration value="Breastfeeding"/>
          <xsd:enumeration value="C-Change"/>
          <xsd:enumeration value="Capacity Building"/>
          <xsd:enumeration value="Capacity Building Events"/>
          <xsd:enumeration value="Channels of Hope (CoH)"/>
          <xsd:enumeration value="Child and Adolescent Health"/>
          <xsd:enumeration value="Child Health Now - uncategorized"/>
          <xsd:enumeration value="Child Participation"/>
          <xsd:enumeration value="Child Protection"/>
          <xsd:enumeration value="CHNIS - chTIS Unclassified"/>
          <xsd:enumeration value="chTIS Annual and Quarterly Reports"/>
          <xsd:enumeration value="chTIS Trip Reports"/>
          <xsd:enumeration value="chTIS Design and Protocols"/>
          <xsd:enumeration value="chTIS Business Process and Templates"/>
          <xsd:enumeration value="chTIS Overviews and Briefs"/>
          <xsd:enumeration value="Civil Societ Principal Recipient Network"/>
          <xsd:enumeration value="Citizen Voice and Action (CVA)"/>
          <xsd:enumeration value="Channels of Hope"/>
          <xsd:enumeration value="CMAM"/>
          <xsd:enumeration value="COMM"/>
          <xsd:enumeration value="Communications"/>
          <xsd:enumeration value="Community Change"/>
          <xsd:enumeration value="Community Mobilisation"/>
          <xsd:enumeration value="CTC"/>
          <xsd:enumeration value="Community Care Coalitions"/>
          <xsd:enumeration value="Community Case Management"/>
          <xsd:enumeration value="Community Health Worker"/>
          <xsd:enumeration value="Community Led Total Sanitation"/>
          <xsd:enumeration value="Community of Practice Business"/>
          <xsd:enumeration value="Dental Health"/>
          <xsd:enumeration value="Diarrhea"/>
          <xsd:enumeration value="ECCD"/>
          <xsd:enumeration value="eLearning"/>
          <xsd:enumeration value="Emergency"/>
          <xsd:enumeration value="ENHANCE"/>
          <xsd:enumeration value="Essential and Early Newborn Care"/>
          <xsd:enumeration value="Evaluation"/>
          <xsd:enumeration value="External REports and Publication"/>
          <xsd:enumeration value="Facilitation"/>
          <xsd:enumeration value="Field Guide"/>
          <xsd:enumeration value="Fragile Context"/>
          <xsd:enumeration value="Gender"/>
          <xsd:enumeration value="GFIG Business"/>
          <xsd:enumeration value="GIK"/>
          <xsd:enumeration value="Global Fund Business Process"/>
          <xsd:enumeration value="Global Health Fellows"/>
          <xsd:enumeration value="Graduation Model"/>
          <xsd:enumeration value="Grandmother Approach"/>
          <xsd:enumeration value="Grants"/>
          <xsd:enumeration value="Group Methodology"/>
          <xsd:enumeration value="Growth Monitoring and Promotion"/>
          <xsd:enumeration value="GTRN"/>
          <xsd:enumeration value="HBLSS"/>
          <xsd:enumeration value="health promotion"/>
          <xsd:enumeration value="Health Systems Strengthening"/>
          <xsd:enumeration value="Healthy Timing and Spacing of Pregnancies"/>
          <xsd:enumeration value="HIV"/>
          <xsd:enumeration value="Home based fortification"/>
          <xsd:enumeration value="IAC"/>
          <xsd:enumeration value="IDS"/>
          <xsd:enumeration value="Indicators"/>
          <xsd:enumeration value="Infectious Diseases - General"/>
          <xsd:enumeration value="Interest Group Meetings"/>
          <xsd:enumeration value="IPTG"/>
          <xsd:enumeration value="Iron"/>
          <xsd:enumeration value="IYCF"/>
          <xsd:enumeration value="Key Global Fund Policies and Procedures"/>
          <xsd:enumeration value="Key Technical Guidance and Reports"/>
          <xsd:enumeration value="Key WV Strategy, Policies and Procedures"/>
          <xsd:enumeration value="LEAP"/>
          <xsd:enumeration value="Life Skills"/>
          <xsd:enumeration value="LiST - Lives Saved Tool"/>
          <xsd:enumeration value="Lit Review"/>
          <xsd:enumeration value="Malaria"/>
          <xsd:enumeration value="Male Partner Involvement"/>
          <xsd:enumeration value="Maternal Anaemia"/>
          <xsd:enumeration value="Maternal Health - General"/>
          <xsd:enumeration value="Medical Service Volunteer (MSV)"/>
          <xsd:enumeration value="mHealth"/>
          <xsd:enumeration value="MIS"/>
          <xsd:enumeration value="Misoprostol/Postpartum Hemorrhage"/>
          <xsd:enumeration value="Monitoring"/>
          <xsd:enumeration value="Mother Support Groups"/>
          <xsd:enumeration value="Multisectoral Approach"/>
          <xsd:enumeration value="New Funding Model"/>
          <xsd:enumeration value="Newborn Health"/>
          <xsd:enumeration value="Nutrition - Integrated"/>
          <xsd:enumeration value="Nutrition - Technical Update"/>
          <xsd:enumeration value="Nutrition - Unclassified"/>
          <xsd:enumeration value="OCB - organizational capacity building"/>
          <xsd:enumeration value="One Goal"/>
          <xsd:enumeration value="Operations Research"/>
          <xsd:enumeration value="Partnering"/>
          <xsd:enumeration value="PD/Hearth"/>
          <xsd:enumeration value="Performance Monitoring and Reporting"/>
          <xsd:enumeration value="Pharmaceuticals"/>
          <xsd:enumeration value="PMTCT"/>
          <xsd:enumeration value="Pneumonia"/>
          <xsd:enumeration value="Policy"/>
          <xsd:enumeration value="Portfolio Tracking"/>
          <xsd:enumeration value="Protocols"/>
          <xsd:enumeration value="Psychological First Aid"/>
          <xsd:enumeration value="Quality Assurance"/>
          <xsd:enumeration value="Resource Acquisition"/>
          <xsd:enumeration value="Respectful Maternity Care"/>
          <xsd:enumeration value="Sample EOIs, CNs and Proposals"/>
          <xsd:enumeration value="Scaling Up Nutrition SUN"/>
          <xsd:enumeration value="School Based Programming"/>
          <xsd:enumeration value="Skilled Birth Attendant"/>
          <xsd:enumeration value="SO-NO Partnering"/>
          <xsd:enumeration value="Sponsorship"/>
          <xsd:enumeration value="small Scale Fortification"/>
          <xsd:enumeration value="Strategy"/>
          <xsd:enumeration value="Sub-Recipient Management Resources"/>
          <xsd:enumeration value="Substance Abuse (includes Tobacco)"/>
          <xsd:enumeration value="Support Team"/>
          <xsd:enumeration value="Survey"/>
          <xsd:enumeration value="Targets"/>
          <xsd:enumeration value="TB"/>
          <xsd:enumeration value="TB Reach"/>
          <xsd:enumeration value="Technical Approach"/>
          <xsd:enumeration value="TTC"/>
          <xsd:enumeration value="Traditional Birth Attendants"/>
          <xsd:enumeration value="Triggers"/>
          <xsd:enumeration value="TTC"/>
          <xsd:enumeration value="Vulnerable Child Advocacy"/>
          <xsd:enumeration value="WASH Integration"/>
          <xsd:enumeration value="WASH and Maternal Mortality"/>
          <xsd:enumeration value="Women Adolescent and Young Child Spaces - WAYCS"/>
          <xsd:enumeration value="Women Deliver"/>
          <xsd:enumeration value="Women's Groups for MNCH"/>
          <xsd:enumeration value="World Health Assembly"/>
          <xsd:enumeration value="WV Case Studies and Lessons Learned Documents"/>
          <xsd:enumeration value="WV Orientation and Training Resources"/>
          <xsd:enumeration value="Archive"/>
        </xsd:restriction>
      </xsd:simpleType>
    </xsd:element>
    <xsd:element name="Interest_x0020_Groups_x002f_Regions" ma:index="11" nillable="true" ma:displayName="Interest Groups/Regions" ma:default="Business Team" ma:internalName="Interest_x0020_Groups_x002f_Regio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CoP Participants"/>
                    <xsd:enumeration value="Business Team"/>
                    <xsd:enumeration value="Capacity Building"/>
                    <xsd:enumeration value="Child Health Now"/>
                    <xsd:enumeration value="CHNIS"/>
                    <xsd:enumeration value="CHW Hub"/>
                    <xsd:enumeration value="CoH - Channels of Hope"/>
                    <xsd:enumeration value="CoH – Gender"/>
                    <xsd:enumeration value="CoH – MNCH"/>
                    <xsd:enumeration value="Disability"/>
                    <xsd:enumeration value="Executive Team"/>
                    <xsd:enumeration value="Family Planning/Birth Spacing"/>
                    <xsd:enumeration value="Global Fund"/>
                    <xsd:enumeration value="Health and HIV in Emergency"/>
                    <xsd:enumeration value="HIV and AIDS"/>
                    <xsd:enumeration value="Infectious and Communicable Disease"/>
                    <xsd:enumeration value="Maternal Newborn Child Health"/>
                    <xsd:enumeration value="mHealth"/>
                    <xsd:enumeration value="Nutrition"/>
                    <xsd:enumeration value="Partnering"/>
                    <xsd:enumeration value="PMTCT"/>
                    <xsd:enumeration value="Policy and Advocacy"/>
                    <xsd:enumeration value="Psychological First Aid"/>
                    <xsd:enumeration value="Research and DME"/>
                    <xsd:enumeration value="Spanish Language"/>
                    <xsd:enumeration value="French Language"/>
                    <xsd:enumeration value="Asia Regions"/>
                    <xsd:enumeration value="Africa Regions"/>
                    <xsd:enumeration value="LACR"/>
                    <xsd:enumeration value="MEER"/>
                    <xsd:enumeration value="WV General"/>
                    <xsd:enumeration value="Health Systems Strengthening IG"/>
                  </xsd:restriction>
                </xsd:simpleType>
              </xsd:element>
            </xsd:sequence>
          </xsd:extension>
        </xsd:complexContent>
      </xsd:complexType>
    </xsd:element>
    <xsd:element name="Resource_x0020_Category0" ma:index="12" nillable="true" ma:displayName="Resource Category" ma:default="Unclassified" ma:format="Dropdown" ma:internalName="Resource_x0020_Category0">
      <xsd:simpleType>
        <xsd:restriction base="dms:Choice">
          <xsd:enumeration value="Abstracts and Case Studies"/>
          <xsd:enumeration value="Budgets"/>
          <xsd:enumeration value="Communications and Publishing Resources"/>
          <xsd:enumeration value="Conference and External Meeting Information"/>
          <xsd:enumeration value="Core Resources for the Health CoP"/>
          <xsd:enumeration value="Donor Guidelines"/>
          <xsd:enumeration value="Meeting Resources: Internal CoP and Interest Group"/>
          <xsd:enumeration value="Program Models for Health, Nutrition and HIV"/>
          <xsd:enumeration value="Presentations"/>
          <xsd:enumeration value="WV Reports, publications, and toolkits"/>
          <xsd:enumeration value="Peer Organization Reports, Publications and toolkits"/>
          <xsd:enumeration value="Staff information"/>
          <xsd:enumeration value="Unclassified"/>
          <xsd:enumeration value="Agreements/MOUs/Contracts"/>
          <xsd:enumeration value="WV Reports, publications"/>
          <xsd:enumeration value="Policy Document"/>
          <xsd:enumeration value="Standards/Guidelines"/>
          <xsd:enumeration value="Strategy Document"/>
          <xsd:enumeration value="Terms of Reference (TOR)"/>
          <xsd:enumeration value="Communications: Introductions and Overviews"/>
        </xsd:restriction>
      </xsd:simpleType>
    </xsd:element>
    <xsd:element name="Newsletter_x0020_Category" ma:index="13" nillable="true" ma:displayName="Newsletter Category" ma:description="ShareNLearn Resource Category" ma:internalName="Newsletter_x0020_Catego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ssons Learned"/>
                    <xsd:enumeration value="Stories from the Field"/>
                    <xsd:enumeration value="Emergency Nutrition Update - ENU"/>
                    <xsd:enumeration value="KM Updat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0adbd-c5a0-4f26-999f-da001f6229d8" elementFormDefault="qualified">
    <xsd:import namespace="http://schemas.microsoft.com/office/2006/documentManagement/types"/>
    <xsd:import namespace="http://schemas.microsoft.com/office/infopath/2007/PartnerControls"/>
    <xsd:element name="Country_x0020__x0028_global_x0020_column_x0029_" ma:index="14" nillable="true" ma:displayName="Country (global column)" ma:description="Please select the relevant country(ies)." ma:list="{b2044beb-7f8d-4fe5-8a5f-011a338e276f}" ma:internalName="Country_x0020__x0028_global_x0020_column_x0029_" ma:showField="Title" ma:web="ee50adbd-c5a0-4f26-999f-da001f6229d8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9dab4-2150-40df-bb11-e5fad56d6707" elementFormDefault="qualified">
    <xsd:import namespace="http://schemas.microsoft.com/office/2006/documentManagement/types"/>
    <xsd:import namespace="http://schemas.microsoft.com/office/infopath/2007/PartnerControls"/>
    <xsd:element name="Outline" ma:index="15" nillable="true" ma:displayName="Outline" ma:internalName="Outlin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74862-2FC8-4944-995E-115C986D12E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sharepoint/v4"/>
    <ds:schemaRef ds:uri="http://schemas.microsoft.com/office/2006/documentManagement/types"/>
    <ds:schemaRef ds:uri="55b9dab4-2150-40df-bb11-e5fad56d6707"/>
    <ds:schemaRef ds:uri="ee50adbd-c5a0-4f26-999f-da001f6229d8"/>
    <ds:schemaRef ds:uri="517df126-ef25-4c27-b2fb-34d6340cccf2"/>
  </ds:schemaRefs>
</ds:datastoreItem>
</file>

<file path=customXml/itemProps2.xml><?xml version="1.0" encoding="utf-8"?>
<ds:datastoreItem xmlns:ds="http://schemas.openxmlformats.org/officeDocument/2006/customXml" ds:itemID="{B4AA81BB-01D7-4169-92F8-94857A865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82ED9E-B678-4E5C-AF63-087F6B834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7df126-ef25-4c27-b2fb-34d6340cccf2"/>
    <ds:schemaRef ds:uri="ee50adbd-c5a0-4f26-999f-da001f6229d8"/>
    <ds:schemaRef ds:uri="55b9dab4-2150-40df-bb11-e5fad56d670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Nutrition PPT Template_FINAL</Template>
  <TotalTime>6951</TotalTime>
  <Words>901</Words>
  <Application>Microsoft Office PowerPoint</Application>
  <PresentationFormat>On-screen Show (4:3)</PresentationFormat>
  <Paragraphs>121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Arial Rounded MT Bold</vt:lpstr>
      <vt:lpstr>Calibri</vt:lpstr>
      <vt:lpstr>Courier New</vt:lpstr>
      <vt:lpstr>Gill Sans MT</vt:lpstr>
      <vt:lpstr>Gill Sans MT Std Light</vt:lpstr>
      <vt:lpstr>Wingdings</vt:lpstr>
      <vt:lpstr>Health and Nutrition PPT Template_FINAL</vt:lpstr>
      <vt:lpstr>1_Office Theme</vt:lpstr>
      <vt:lpstr>2_Office Theme</vt:lpstr>
      <vt:lpstr>3_Office Theme</vt:lpstr>
      <vt:lpstr>PowerPoint Presentation</vt:lpstr>
      <vt:lpstr>For CHW and Mother training</vt:lpstr>
      <vt:lpstr>PowerPoint Presentation</vt:lpstr>
      <vt:lpstr>Justification: Studies have shown that…  </vt:lpstr>
      <vt:lpstr>PowerPoint Presentation</vt:lpstr>
      <vt:lpstr>Context </vt:lpstr>
      <vt:lpstr>PowerPoint Presentation</vt:lpstr>
      <vt:lpstr>Why the Mid-Upper Arm Circumference (MUAC)? </vt:lpstr>
      <vt:lpstr>PowerPoint Presentation</vt:lpstr>
      <vt:lpstr>PowerPoint Presentation</vt:lpstr>
      <vt:lpstr>PowerPoint Presentation</vt:lpstr>
      <vt:lpstr>Monitoring and evaluation </vt:lpstr>
      <vt:lpstr>Preparation</vt:lpstr>
      <vt:lpstr>PowerPoint Presentation</vt:lpstr>
      <vt:lpstr>PowerPoint Presentation</vt:lpstr>
      <vt:lpstr>Planning the training</vt:lpstr>
      <vt:lpstr>Planning the training</vt:lpstr>
      <vt:lpstr>Planning the training</vt:lpstr>
      <vt:lpstr>Planning the training</vt:lpstr>
      <vt:lpstr>Example of training for a group of mothers</vt:lpstr>
      <vt:lpstr>PowerPoint Presentation</vt:lpstr>
    </vt:vector>
  </TitlesOfParts>
  <Company>World Vision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Carr</dc:creator>
  <cp:lastModifiedBy>Loria Kulathungam</cp:lastModifiedBy>
  <cp:revision>169</cp:revision>
  <dcterms:created xsi:type="dcterms:W3CDTF">2015-02-02T16:49:49Z</dcterms:created>
  <dcterms:modified xsi:type="dcterms:W3CDTF">2017-04-26T21:19:56Z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0x0101003D9D6AC4EA02AE44BD629C97D55E90DB</vt:lpwstr>
  </property>
  <property fmtid="{D5CDD505-2E9C-101B-9397-08002B2CF9AE}" pid="3" name="Order">
    <vt:r8>866100</vt:r8>
  </property>
  <property fmtid="{D5CDD505-2E9C-101B-9397-08002B2CF9AE}" pid="4" name="URL">
    <vt:lpwstr/>
  </property>
  <property fmtid="{D5CDD505-2E9C-101B-9397-08002B2CF9AE}" pid="5" name="xd_ProgID">
    <vt:lpwstr/>
  </property>
  <property fmtid="{D5CDD505-2E9C-101B-9397-08002B2CF9AE}" pid="6" name="Archive Y/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IG File Menu">
    <vt:lpwstr/>
  </property>
  <property fmtid="{D5CDD505-2E9C-101B-9397-08002B2CF9AE}" pid="10" name="TemplateUrl">
    <vt:lpwstr/>
  </property>
  <property fmtid="{D5CDD505-2E9C-101B-9397-08002B2CF9AE}" pid="11" name="Description1">
    <vt:lpwstr/>
  </property>
</Properties>
</file>