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Lst>
  <p:notesMasterIdLst>
    <p:notesMasterId r:id="rId18"/>
  </p:notesMasterIdLst>
  <p:sldIdLst>
    <p:sldId id="260" r:id="rId5"/>
    <p:sldId id="305" r:id="rId6"/>
    <p:sldId id="306" r:id="rId7"/>
    <p:sldId id="318" r:id="rId8"/>
    <p:sldId id="317" r:id="rId9"/>
    <p:sldId id="322" r:id="rId10"/>
    <p:sldId id="326" r:id="rId11"/>
    <p:sldId id="321" r:id="rId12"/>
    <p:sldId id="324" r:id="rId13"/>
    <p:sldId id="325" r:id="rId14"/>
    <p:sldId id="309" r:id="rId15"/>
    <p:sldId id="319" r:id="rId16"/>
    <p:sldId id="323" r:id="rId17"/>
  </p:sldIdLst>
  <p:sldSz cx="9144000" cy="6858000" type="screen4x3"/>
  <p:notesSz cx="6858000" cy="9144000"/>
  <p:custDataLst>
    <p:tags r:id="rId19"/>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A2E"/>
    <a:srgbClr val="E98808"/>
    <a:srgbClr val="695433"/>
    <a:srgbClr val="891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6953" autoAdjust="0"/>
  </p:normalViewPr>
  <p:slideViewPr>
    <p:cSldViewPr snapToGrid="0" snapToObjects="1">
      <p:cViewPr>
        <p:scale>
          <a:sx n="75" d="100"/>
          <a:sy n="75" d="100"/>
        </p:scale>
        <p:origin x="-88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95795-F42E-4BF3-9651-7D8022069BF9}" type="doc">
      <dgm:prSet loTypeId="urn:microsoft.com/office/officeart/2005/8/layout/venn1" loCatId="relationship" qsTypeId="urn:microsoft.com/office/officeart/2005/8/quickstyle/3d1" qsCatId="3D" csTypeId="urn:microsoft.com/office/officeart/2005/8/colors/colorful1" csCatId="colorful" phldr="1"/>
      <dgm:spPr/>
    </dgm:pt>
    <dgm:pt modelId="{531282DA-BDDA-450E-BEB6-4A00C040C844}">
      <dgm:prSet phldrT="[Text]" custT="1"/>
      <dgm:spPr/>
      <dgm:t>
        <a:bodyPr/>
        <a:lstStyle/>
        <a:p>
          <a:r>
            <a:rPr lang="en-US" sz="2400" dirty="0" smtClean="0">
              <a:solidFill>
                <a:schemeClr val="bg1"/>
              </a:solidFill>
            </a:rPr>
            <a:t>Physical</a:t>
          </a:r>
        </a:p>
        <a:p>
          <a:endParaRPr lang="en-US" sz="2400" dirty="0">
            <a:solidFill>
              <a:schemeClr val="bg1"/>
            </a:solidFill>
          </a:endParaRPr>
        </a:p>
      </dgm:t>
    </dgm:pt>
    <dgm:pt modelId="{66629263-E37E-4A8F-84FD-50CB6FD4332C}" type="parTrans" cxnId="{F6C1E44B-4D03-4434-A823-ECA8C38E81A8}">
      <dgm:prSet/>
      <dgm:spPr/>
      <dgm:t>
        <a:bodyPr/>
        <a:lstStyle/>
        <a:p>
          <a:endParaRPr lang="en-US"/>
        </a:p>
      </dgm:t>
    </dgm:pt>
    <dgm:pt modelId="{324CBF27-E6FB-4069-AA88-991F55D76DE6}" type="sibTrans" cxnId="{F6C1E44B-4D03-4434-A823-ECA8C38E81A8}">
      <dgm:prSet/>
      <dgm:spPr/>
      <dgm:t>
        <a:bodyPr/>
        <a:lstStyle/>
        <a:p>
          <a:endParaRPr lang="en-US"/>
        </a:p>
      </dgm:t>
    </dgm:pt>
    <dgm:pt modelId="{E971E275-D7EA-4E3A-A5BA-A02758D41521}">
      <dgm:prSet phldrT="[Text]" custT="1"/>
      <dgm:spPr/>
      <dgm:t>
        <a:bodyPr/>
        <a:lstStyle/>
        <a:p>
          <a:endParaRPr lang="en-US" sz="2800" dirty="0" smtClean="0">
            <a:solidFill>
              <a:schemeClr val="bg1"/>
            </a:solidFill>
          </a:endParaRPr>
        </a:p>
        <a:p>
          <a:r>
            <a:rPr lang="en-US" sz="2800" dirty="0" smtClean="0">
              <a:solidFill>
                <a:schemeClr val="bg1"/>
              </a:solidFill>
            </a:rPr>
            <a:t>Cognitive</a:t>
          </a:r>
        </a:p>
        <a:p>
          <a:endParaRPr lang="en-US" sz="2400" dirty="0">
            <a:solidFill>
              <a:schemeClr val="bg1"/>
            </a:solidFill>
          </a:endParaRPr>
        </a:p>
      </dgm:t>
    </dgm:pt>
    <dgm:pt modelId="{F4EE3C0E-3E24-49EE-92E3-9503C4E5E159}" type="parTrans" cxnId="{7586EEE1-1A93-4686-85BC-6A9644DD767A}">
      <dgm:prSet/>
      <dgm:spPr/>
      <dgm:t>
        <a:bodyPr/>
        <a:lstStyle/>
        <a:p>
          <a:endParaRPr lang="en-US"/>
        </a:p>
      </dgm:t>
    </dgm:pt>
    <dgm:pt modelId="{897C5888-CB4A-4FC8-AC18-1313F3F2BECA}" type="sibTrans" cxnId="{7586EEE1-1A93-4686-85BC-6A9644DD767A}">
      <dgm:prSet/>
      <dgm:spPr/>
      <dgm:t>
        <a:bodyPr/>
        <a:lstStyle/>
        <a:p>
          <a:endParaRPr lang="en-US"/>
        </a:p>
      </dgm:t>
    </dgm:pt>
    <dgm:pt modelId="{3A77D72E-9CE9-44C3-A810-DAF400B603F2}">
      <dgm:prSet custT="1"/>
      <dgm:spPr/>
      <dgm:t>
        <a:bodyPr/>
        <a:lstStyle/>
        <a:p>
          <a:r>
            <a:rPr lang="en-US" sz="2400" dirty="0" smtClean="0">
              <a:solidFill>
                <a:schemeClr val="bg1"/>
              </a:solidFill>
            </a:rPr>
            <a:t>Social-Emotional</a:t>
          </a:r>
          <a:endParaRPr lang="en-US" sz="2400" dirty="0">
            <a:solidFill>
              <a:schemeClr val="bg1"/>
            </a:solidFill>
          </a:endParaRPr>
        </a:p>
      </dgm:t>
    </dgm:pt>
    <dgm:pt modelId="{F98EA2F5-25B3-447F-B61B-5B9C334E0C55}" type="parTrans" cxnId="{A7319FF1-027D-4A53-9D6C-5D56E0F94AF0}">
      <dgm:prSet/>
      <dgm:spPr/>
      <dgm:t>
        <a:bodyPr/>
        <a:lstStyle/>
        <a:p>
          <a:endParaRPr lang="en-US"/>
        </a:p>
      </dgm:t>
    </dgm:pt>
    <dgm:pt modelId="{81662C3C-E309-4120-91CB-6FCFEC0E9E7A}" type="sibTrans" cxnId="{A7319FF1-027D-4A53-9D6C-5D56E0F94AF0}">
      <dgm:prSet/>
      <dgm:spPr/>
      <dgm:t>
        <a:bodyPr/>
        <a:lstStyle/>
        <a:p>
          <a:endParaRPr lang="en-US"/>
        </a:p>
      </dgm:t>
    </dgm:pt>
    <dgm:pt modelId="{B2018021-4E40-478A-963F-930F18DF3B84}" type="pres">
      <dgm:prSet presAssocID="{AFA95795-F42E-4BF3-9651-7D8022069BF9}" presName="compositeShape" presStyleCnt="0">
        <dgm:presLayoutVars>
          <dgm:chMax val="7"/>
          <dgm:dir/>
          <dgm:resizeHandles val="exact"/>
        </dgm:presLayoutVars>
      </dgm:prSet>
      <dgm:spPr/>
    </dgm:pt>
    <dgm:pt modelId="{09CE7DEC-4B5A-4D76-8D45-08C051CA4E56}" type="pres">
      <dgm:prSet presAssocID="{531282DA-BDDA-450E-BEB6-4A00C040C844}" presName="circ1" presStyleLbl="vennNode1" presStyleIdx="0" presStyleCnt="3"/>
      <dgm:spPr/>
      <dgm:t>
        <a:bodyPr/>
        <a:lstStyle/>
        <a:p>
          <a:endParaRPr lang="en-US"/>
        </a:p>
      </dgm:t>
    </dgm:pt>
    <dgm:pt modelId="{B1D31E33-ECF6-410F-A109-C47E07A0808F}" type="pres">
      <dgm:prSet presAssocID="{531282DA-BDDA-450E-BEB6-4A00C040C844}" presName="circ1Tx" presStyleLbl="revTx" presStyleIdx="0" presStyleCnt="0">
        <dgm:presLayoutVars>
          <dgm:chMax val="0"/>
          <dgm:chPref val="0"/>
          <dgm:bulletEnabled val="1"/>
        </dgm:presLayoutVars>
      </dgm:prSet>
      <dgm:spPr/>
      <dgm:t>
        <a:bodyPr/>
        <a:lstStyle/>
        <a:p>
          <a:endParaRPr lang="en-US"/>
        </a:p>
      </dgm:t>
    </dgm:pt>
    <dgm:pt modelId="{9FF94C78-7EF1-499B-8BF2-1D0077FECFBF}" type="pres">
      <dgm:prSet presAssocID="{E971E275-D7EA-4E3A-A5BA-A02758D41521}" presName="circ2" presStyleLbl="vennNode1" presStyleIdx="1" presStyleCnt="3" custLinFactNeighborX="4054" custLinFactNeighborY="1262"/>
      <dgm:spPr/>
      <dgm:t>
        <a:bodyPr/>
        <a:lstStyle/>
        <a:p>
          <a:endParaRPr lang="en-US"/>
        </a:p>
      </dgm:t>
    </dgm:pt>
    <dgm:pt modelId="{12315BBA-0202-4100-A50A-FDC97271783A}" type="pres">
      <dgm:prSet presAssocID="{E971E275-D7EA-4E3A-A5BA-A02758D41521}" presName="circ2Tx" presStyleLbl="revTx" presStyleIdx="0" presStyleCnt="0">
        <dgm:presLayoutVars>
          <dgm:chMax val="0"/>
          <dgm:chPref val="0"/>
          <dgm:bulletEnabled val="1"/>
        </dgm:presLayoutVars>
      </dgm:prSet>
      <dgm:spPr/>
      <dgm:t>
        <a:bodyPr/>
        <a:lstStyle/>
        <a:p>
          <a:endParaRPr lang="en-US"/>
        </a:p>
      </dgm:t>
    </dgm:pt>
    <dgm:pt modelId="{14365A79-C886-4D58-A4C2-25A03D188A4D}" type="pres">
      <dgm:prSet presAssocID="{3A77D72E-9CE9-44C3-A810-DAF400B603F2}" presName="circ3" presStyleLbl="vennNode1" presStyleIdx="2" presStyleCnt="3"/>
      <dgm:spPr/>
      <dgm:t>
        <a:bodyPr/>
        <a:lstStyle/>
        <a:p>
          <a:endParaRPr lang="en-US"/>
        </a:p>
      </dgm:t>
    </dgm:pt>
    <dgm:pt modelId="{391EBC40-91EB-476D-8AE7-FB3DD7404CD6}" type="pres">
      <dgm:prSet presAssocID="{3A77D72E-9CE9-44C3-A810-DAF400B603F2}" presName="circ3Tx" presStyleLbl="revTx" presStyleIdx="0" presStyleCnt="0">
        <dgm:presLayoutVars>
          <dgm:chMax val="0"/>
          <dgm:chPref val="0"/>
          <dgm:bulletEnabled val="1"/>
        </dgm:presLayoutVars>
      </dgm:prSet>
      <dgm:spPr/>
      <dgm:t>
        <a:bodyPr/>
        <a:lstStyle/>
        <a:p>
          <a:endParaRPr lang="en-US"/>
        </a:p>
      </dgm:t>
    </dgm:pt>
  </dgm:ptLst>
  <dgm:cxnLst>
    <dgm:cxn modelId="{F6C1E44B-4D03-4434-A823-ECA8C38E81A8}" srcId="{AFA95795-F42E-4BF3-9651-7D8022069BF9}" destId="{531282DA-BDDA-450E-BEB6-4A00C040C844}" srcOrd="0" destOrd="0" parTransId="{66629263-E37E-4A8F-84FD-50CB6FD4332C}" sibTransId="{324CBF27-E6FB-4069-AA88-991F55D76DE6}"/>
    <dgm:cxn modelId="{70D505F3-DF30-4CA9-A3A3-DF9A745100F1}" type="presOf" srcId="{531282DA-BDDA-450E-BEB6-4A00C040C844}" destId="{09CE7DEC-4B5A-4D76-8D45-08C051CA4E56}" srcOrd="0" destOrd="0" presId="urn:microsoft.com/office/officeart/2005/8/layout/venn1"/>
    <dgm:cxn modelId="{D634DB9B-69C1-43D9-9958-8C0FE422362E}" type="presOf" srcId="{531282DA-BDDA-450E-BEB6-4A00C040C844}" destId="{B1D31E33-ECF6-410F-A109-C47E07A0808F}" srcOrd="1" destOrd="0" presId="urn:microsoft.com/office/officeart/2005/8/layout/venn1"/>
    <dgm:cxn modelId="{E3CFB6AB-94AC-472D-AE31-2377FD59A5A8}" type="presOf" srcId="{3A77D72E-9CE9-44C3-A810-DAF400B603F2}" destId="{14365A79-C886-4D58-A4C2-25A03D188A4D}" srcOrd="0" destOrd="0" presId="urn:microsoft.com/office/officeart/2005/8/layout/venn1"/>
    <dgm:cxn modelId="{A7319FF1-027D-4A53-9D6C-5D56E0F94AF0}" srcId="{AFA95795-F42E-4BF3-9651-7D8022069BF9}" destId="{3A77D72E-9CE9-44C3-A810-DAF400B603F2}" srcOrd="2" destOrd="0" parTransId="{F98EA2F5-25B3-447F-B61B-5B9C334E0C55}" sibTransId="{81662C3C-E309-4120-91CB-6FCFEC0E9E7A}"/>
    <dgm:cxn modelId="{CE7BB8B8-82AB-43E4-9DD5-F43699F430D2}" type="presOf" srcId="{AFA95795-F42E-4BF3-9651-7D8022069BF9}" destId="{B2018021-4E40-478A-963F-930F18DF3B84}" srcOrd="0" destOrd="0" presId="urn:microsoft.com/office/officeart/2005/8/layout/venn1"/>
    <dgm:cxn modelId="{7586EEE1-1A93-4686-85BC-6A9644DD767A}" srcId="{AFA95795-F42E-4BF3-9651-7D8022069BF9}" destId="{E971E275-D7EA-4E3A-A5BA-A02758D41521}" srcOrd="1" destOrd="0" parTransId="{F4EE3C0E-3E24-49EE-92E3-9503C4E5E159}" sibTransId="{897C5888-CB4A-4FC8-AC18-1313F3F2BECA}"/>
    <dgm:cxn modelId="{B3D50295-93C0-428F-BBA7-248BAFC81B8C}" type="presOf" srcId="{E971E275-D7EA-4E3A-A5BA-A02758D41521}" destId="{9FF94C78-7EF1-499B-8BF2-1D0077FECFBF}" srcOrd="0" destOrd="0" presId="urn:microsoft.com/office/officeart/2005/8/layout/venn1"/>
    <dgm:cxn modelId="{7E723284-86AE-4033-ABB9-1BBBB38AF92B}" type="presOf" srcId="{3A77D72E-9CE9-44C3-A810-DAF400B603F2}" destId="{391EBC40-91EB-476D-8AE7-FB3DD7404CD6}" srcOrd="1" destOrd="0" presId="urn:microsoft.com/office/officeart/2005/8/layout/venn1"/>
    <dgm:cxn modelId="{EBB72F50-E819-4E3D-A4F7-29E712E186F6}" type="presOf" srcId="{E971E275-D7EA-4E3A-A5BA-A02758D41521}" destId="{12315BBA-0202-4100-A50A-FDC97271783A}" srcOrd="1" destOrd="0" presId="urn:microsoft.com/office/officeart/2005/8/layout/venn1"/>
    <dgm:cxn modelId="{D3AB3C71-E49F-491D-8FCA-B24A641EF385}" type="presParOf" srcId="{B2018021-4E40-478A-963F-930F18DF3B84}" destId="{09CE7DEC-4B5A-4D76-8D45-08C051CA4E56}" srcOrd="0" destOrd="0" presId="urn:microsoft.com/office/officeart/2005/8/layout/venn1"/>
    <dgm:cxn modelId="{1E07297B-26E5-4C61-9F0A-E5B987EB964E}" type="presParOf" srcId="{B2018021-4E40-478A-963F-930F18DF3B84}" destId="{B1D31E33-ECF6-410F-A109-C47E07A0808F}" srcOrd="1" destOrd="0" presId="urn:microsoft.com/office/officeart/2005/8/layout/venn1"/>
    <dgm:cxn modelId="{DED5C5B1-4ECB-40DC-A8BF-38EE1DC3BC18}" type="presParOf" srcId="{B2018021-4E40-478A-963F-930F18DF3B84}" destId="{9FF94C78-7EF1-499B-8BF2-1D0077FECFBF}" srcOrd="2" destOrd="0" presId="urn:microsoft.com/office/officeart/2005/8/layout/venn1"/>
    <dgm:cxn modelId="{21D9B28F-7577-4A4A-B954-7E5961F13290}" type="presParOf" srcId="{B2018021-4E40-478A-963F-930F18DF3B84}" destId="{12315BBA-0202-4100-A50A-FDC97271783A}" srcOrd="3" destOrd="0" presId="urn:microsoft.com/office/officeart/2005/8/layout/venn1"/>
    <dgm:cxn modelId="{F179676B-B834-41D2-97A1-B8DB35DF1295}" type="presParOf" srcId="{B2018021-4E40-478A-963F-930F18DF3B84}" destId="{14365A79-C886-4D58-A4C2-25A03D188A4D}" srcOrd="4" destOrd="0" presId="urn:microsoft.com/office/officeart/2005/8/layout/venn1"/>
    <dgm:cxn modelId="{001501EC-CE2A-4731-944D-2A7E73B4C7F8}" type="presParOf" srcId="{B2018021-4E40-478A-963F-930F18DF3B84}" destId="{391EBC40-91EB-476D-8AE7-FB3DD7404CD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E7DEC-4B5A-4D76-8D45-08C051CA4E56}">
      <dsp:nvSpPr>
        <dsp:cNvPr id="0" name=""/>
        <dsp:cNvSpPr/>
      </dsp:nvSpPr>
      <dsp:spPr>
        <a:xfrm>
          <a:off x="1927516" y="54451"/>
          <a:ext cx="2613660" cy="2613660"/>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Physical</a:t>
          </a:r>
        </a:p>
        <a:p>
          <a:pPr lvl="0" algn="ctr" defTabSz="1066800">
            <a:lnSpc>
              <a:spcPct val="90000"/>
            </a:lnSpc>
            <a:spcBef>
              <a:spcPct val="0"/>
            </a:spcBef>
            <a:spcAft>
              <a:spcPct val="35000"/>
            </a:spcAft>
          </a:pPr>
          <a:endParaRPr lang="en-US" sz="2400" kern="1200" dirty="0">
            <a:solidFill>
              <a:schemeClr val="bg1"/>
            </a:solidFill>
          </a:endParaRPr>
        </a:p>
      </dsp:txBody>
      <dsp:txXfrm>
        <a:off x="2276004" y="511841"/>
        <a:ext cx="1916684" cy="1176147"/>
      </dsp:txXfrm>
    </dsp:sp>
    <dsp:sp modelId="{9FF94C78-7EF1-499B-8BF2-1D0077FECFBF}">
      <dsp:nvSpPr>
        <dsp:cNvPr id="0" name=""/>
        <dsp:cNvSpPr/>
      </dsp:nvSpPr>
      <dsp:spPr>
        <a:xfrm>
          <a:off x="2976570" y="1720973"/>
          <a:ext cx="2613660" cy="2613660"/>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smtClean="0">
            <a:solidFill>
              <a:schemeClr val="bg1"/>
            </a:solidFill>
          </a:endParaRPr>
        </a:p>
        <a:p>
          <a:pPr lvl="0" algn="ctr" defTabSz="1244600">
            <a:lnSpc>
              <a:spcPct val="90000"/>
            </a:lnSpc>
            <a:spcBef>
              <a:spcPct val="0"/>
            </a:spcBef>
            <a:spcAft>
              <a:spcPct val="35000"/>
            </a:spcAft>
          </a:pPr>
          <a:r>
            <a:rPr lang="en-US" sz="2800" kern="1200" dirty="0" smtClean="0">
              <a:solidFill>
                <a:schemeClr val="bg1"/>
              </a:solidFill>
            </a:rPr>
            <a:t>Cognitive</a:t>
          </a:r>
        </a:p>
        <a:p>
          <a:pPr lvl="0" algn="ctr" defTabSz="1244600">
            <a:lnSpc>
              <a:spcPct val="90000"/>
            </a:lnSpc>
            <a:spcBef>
              <a:spcPct val="0"/>
            </a:spcBef>
            <a:spcAft>
              <a:spcPct val="35000"/>
            </a:spcAft>
          </a:pPr>
          <a:endParaRPr lang="en-US" sz="2400" kern="1200" dirty="0">
            <a:solidFill>
              <a:schemeClr val="bg1"/>
            </a:solidFill>
          </a:endParaRPr>
        </a:p>
      </dsp:txBody>
      <dsp:txXfrm>
        <a:off x="3775914" y="2396168"/>
        <a:ext cx="1568196" cy="1437513"/>
      </dsp:txXfrm>
    </dsp:sp>
    <dsp:sp modelId="{14365A79-C886-4D58-A4C2-25A03D188A4D}">
      <dsp:nvSpPr>
        <dsp:cNvPr id="0" name=""/>
        <dsp:cNvSpPr/>
      </dsp:nvSpPr>
      <dsp:spPr>
        <a:xfrm>
          <a:off x="984421" y="1687988"/>
          <a:ext cx="2613660" cy="2613660"/>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Social-Emotional</a:t>
          </a:r>
          <a:endParaRPr lang="en-US" sz="2400" kern="1200" dirty="0">
            <a:solidFill>
              <a:schemeClr val="bg1"/>
            </a:solidFill>
          </a:endParaRPr>
        </a:p>
      </dsp:txBody>
      <dsp:txXfrm>
        <a:off x="1230540" y="2363184"/>
        <a:ext cx="1568196" cy="14375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3CC6B-1B10-4EA4-ADB6-55FE03198F53}" type="datetimeFigureOut">
              <a:rPr lang="en-AU" smtClean="0"/>
              <a:pPr/>
              <a:t>24/04/2015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5FB3B-B812-4C89-9DDD-2F06F38303AF}" type="slidenum">
              <a:rPr lang="en-AU" smtClean="0"/>
              <a:pPr/>
              <a:t>‹#›</a:t>
            </a:fld>
            <a:endParaRPr lang="en-AU"/>
          </a:p>
        </p:txBody>
      </p:sp>
    </p:spTree>
    <p:extLst>
      <p:ext uri="{BB962C8B-B14F-4D97-AF65-F5344CB8AC3E}">
        <p14:creationId xmlns:p14="http://schemas.microsoft.com/office/powerpoint/2010/main" val="86768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Maternal psychosocial concerns, including depression,  anxiety and Gender based violence serve as significant risk factors, negatively influencing children’s health and development outcomes.</a:t>
            </a:r>
            <a:r>
              <a:rPr lang="en-US" baseline="0" dirty="0" smtClean="0"/>
              <a:t> </a:t>
            </a:r>
            <a:r>
              <a:rPr lang="en-US" dirty="0" smtClean="0"/>
              <a:t>Community Health Workers (CHWs) commonly encounter caregivers experiencing such risk factors and thus must be responsibly equipped to respond to distress.  Research has found that CHW can be trained in simple psychosocial interventions found to be effective in reducing symptoms of maternal depression and anxiety, in addition to distress related to GBV.</a:t>
            </a:r>
            <a:r>
              <a:rPr lang="en-US" baseline="0" dirty="0" smtClean="0"/>
              <a:t> Therefore WV has included maternal mental health considerations within TTC v.2. During this training we will explore maternal mental health concerns, including risk factors and interventions included within TTC v.2 to assist CHW in supporting women experiencing such concerns. </a:t>
            </a:r>
            <a:endParaRPr lang="en-AU" dirty="0"/>
          </a:p>
        </p:txBody>
      </p:sp>
      <p:sp>
        <p:nvSpPr>
          <p:cNvPr id="4" name="Slide Number Placeholder 3"/>
          <p:cNvSpPr>
            <a:spLocks noGrp="1"/>
          </p:cNvSpPr>
          <p:nvPr>
            <p:ph type="sldNum" sz="quarter" idx="10"/>
          </p:nvPr>
        </p:nvSpPr>
        <p:spPr/>
        <p:txBody>
          <a:bodyPr/>
          <a:lstStyle/>
          <a:p>
            <a:fld id="{AC45FB3B-B812-4C89-9DDD-2F06F38303AF}" type="slidenum">
              <a:rPr lang="en-AU" smtClean="0"/>
              <a:pPr/>
              <a:t>1</a:t>
            </a:fld>
            <a:endParaRPr lang="en-AU"/>
          </a:p>
        </p:txBody>
      </p:sp>
    </p:spTree>
    <p:extLst>
      <p:ext uri="{BB962C8B-B14F-4D97-AF65-F5344CB8AC3E}">
        <p14:creationId xmlns:p14="http://schemas.microsoft.com/office/powerpoint/2010/main" val="40999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Wingdings" panose="05000000000000000000" pitchFamily="2" charset="2"/>
              <a:buChar char="ü"/>
              <a:defRPr/>
            </a:pPr>
            <a:r>
              <a:rPr lang="en-US" sz="1600" dirty="0" smtClean="0">
                <a:latin typeface="Gill Sans MT" panose="020B0502020104020203" pitchFamily="34" charset="0"/>
              </a:rPr>
              <a:t>Health is more than merely the absence of disease or disability – complete state of physical &amp; mental well-being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latin typeface="Gill Sans MT" panose="020B0502020104020203" pitchFamily="34" charset="0"/>
                <a:ea typeface="ＭＳ Ｐゴシック" pitchFamily="-1" charset="-128"/>
                <a:cs typeface="Gill Sans MT"/>
              </a:rPr>
              <a:t>Globally 19 out of 20 children survive to first birthday (</a:t>
            </a:r>
            <a:r>
              <a:rPr lang="en-US" sz="1600" dirty="0" smtClean="0"/>
              <a:t>IMR =</a:t>
            </a:r>
            <a:r>
              <a:rPr lang="en-US" sz="1600" baseline="0" dirty="0" smtClean="0"/>
              <a:t> </a:t>
            </a:r>
            <a:r>
              <a:rPr lang="en-US" sz="1600" dirty="0" smtClean="0"/>
              <a:t>number of infant deaths for every 1,000 live births</a:t>
            </a:r>
            <a:r>
              <a:rPr lang="en-US" sz="1600" baseline="0" dirty="0" smtClean="0"/>
              <a:t> = 49.4 Global IMR)</a:t>
            </a:r>
            <a:endParaRPr lang="en-US" sz="1600" dirty="0" smtClean="0">
              <a:latin typeface="Gill Sans MT" panose="020B0502020104020203" pitchFamily="34" charset="0"/>
              <a:ea typeface="ＭＳ Ｐゴシック" pitchFamily="-1" charset="-128"/>
              <a:cs typeface="Gill Sans MT"/>
            </a:endParaRPr>
          </a:p>
          <a:p>
            <a:pPr marL="800100" lvl="1" indent="-342900">
              <a:buFont typeface="Wingdings" panose="05000000000000000000" pitchFamily="2" charset="2"/>
              <a:buChar char="ü"/>
              <a:defRPr/>
            </a:pPr>
            <a:r>
              <a:rPr lang="en-US" sz="1600" dirty="0" smtClean="0">
                <a:latin typeface="Gill Sans MT" panose="020B0502020104020203" pitchFamily="34" charset="0"/>
                <a:ea typeface="ＭＳ Ｐゴシック" pitchFamily="-1" charset="-128"/>
                <a:cs typeface="Gill Sans MT"/>
              </a:rPr>
              <a:t>Well children who fulfill their optimal potential and enjoy the fullness of life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ill Sans MT" panose="020B0502020104020203" pitchFamily="34" charset="0"/>
              </a:rPr>
              <a:t>Evolving human resource that helps children and adults adapt to the challenges of everyday life, resist infections, cope with adversity, feel a sense of personal well-being, and interact with their surroundings in ways that promote successful development. </a:t>
            </a:r>
            <a:r>
              <a:rPr lang="en-GB" sz="1600" dirty="0" smtClean="0">
                <a:latin typeface="Gill Sans MT" panose="020B0502020104020203" pitchFamily="34" charset="0"/>
              </a:rPr>
              <a:t> </a:t>
            </a:r>
          </a:p>
        </p:txBody>
      </p:sp>
      <p:sp>
        <p:nvSpPr>
          <p:cNvPr id="4" name="Slide Number Placeholder 3"/>
          <p:cNvSpPr>
            <a:spLocks noGrp="1"/>
          </p:cNvSpPr>
          <p:nvPr>
            <p:ph type="sldNum" sz="quarter" idx="10"/>
          </p:nvPr>
        </p:nvSpPr>
        <p:spPr/>
        <p:txBody>
          <a:bodyPr/>
          <a:lstStyle/>
          <a:p>
            <a:fld id="{7312DF6C-3756-4C27-9B21-2433D650E2FA}" type="slidenum">
              <a:rPr lang="en-US" smtClean="0"/>
              <a:t>5</a:t>
            </a:fld>
            <a:endParaRPr lang="en-US"/>
          </a:p>
        </p:txBody>
      </p:sp>
    </p:spTree>
    <p:extLst>
      <p:ext uri="{BB962C8B-B14F-4D97-AF65-F5344CB8AC3E}">
        <p14:creationId xmlns:p14="http://schemas.microsoft.com/office/powerpoint/2010/main" val="351815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Addressing ECD means creating the conditions for children – from gestation to 8 years of age – to thrive in their physical, social, emotional,</a:t>
            </a:r>
          </a:p>
          <a:p>
            <a:r>
              <a:rPr lang="en-US" sz="1200" b="0" i="0" u="none" strike="noStrike" kern="1200" baseline="0" dirty="0" smtClean="0">
                <a:solidFill>
                  <a:schemeClr val="tx1"/>
                </a:solidFill>
                <a:latin typeface="+mn-lt"/>
                <a:ea typeface="+mn-ea"/>
                <a:cs typeface="+mn-cs"/>
              </a:rPr>
              <a:t>and cognitive development.</a:t>
            </a:r>
            <a:endParaRPr lang="en-US" dirty="0"/>
          </a:p>
        </p:txBody>
      </p:sp>
      <p:sp>
        <p:nvSpPr>
          <p:cNvPr id="4" name="Slide Number Placeholder 3"/>
          <p:cNvSpPr>
            <a:spLocks noGrp="1"/>
          </p:cNvSpPr>
          <p:nvPr>
            <p:ph type="sldNum" sz="quarter" idx="10"/>
          </p:nvPr>
        </p:nvSpPr>
        <p:spPr/>
        <p:txBody>
          <a:bodyPr/>
          <a:lstStyle/>
          <a:p>
            <a:fld id="{7312DF6C-3756-4C27-9B21-2433D650E2FA}" type="slidenum">
              <a:rPr lang="en-US" smtClean="0"/>
              <a:t>8</a:t>
            </a:fld>
            <a:endParaRPr lang="en-US"/>
          </a:p>
        </p:txBody>
      </p:sp>
    </p:spTree>
    <p:extLst>
      <p:ext uri="{BB962C8B-B14F-4D97-AF65-F5344CB8AC3E}">
        <p14:creationId xmlns:p14="http://schemas.microsoft.com/office/powerpoint/2010/main" val="22414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loved child will be able to explore the world from a secure and loving base. A secure attachment is the best way of enabling a child to become independent in its own time. A child who is not attached has less ability to relate to others and is more likely to develop mental health problems later on in life.</a:t>
            </a:r>
          </a:p>
          <a:p>
            <a:endParaRPr lang="en-US" dirty="0"/>
          </a:p>
        </p:txBody>
      </p:sp>
      <p:sp>
        <p:nvSpPr>
          <p:cNvPr id="4" name="Slide Number Placeholder 3"/>
          <p:cNvSpPr>
            <a:spLocks noGrp="1"/>
          </p:cNvSpPr>
          <p:nvPr>
            <p:ph type="sldNum" sz="quarter" idx="10"/>
          </p:nvPr>
        </p:nvSpPr>
        <p:spPr/>
        <p:txBody>
          <a:bodyPr/>
          <a:lstStyle/>
          <a:p>
            <a:fld id="{AC45FB3B-B812-4C89-9DDD-2F06F38303AF}" type="slidenum">
              <a:rPr lang="en-AU" smtClean="0"/>
              <a:pPr/>
              <a:t>10</a:t>
            </a:fld>
            <a:endParaRPr lang="en-AU"/>
          </a:p>
        </p:txBody>
      </p:sp>
    </p:spTree>
    <p:extLst>
      <p:ext uri="{BB962C8B-B14F-4D97-AF65-F5344CB8AC3E}">
        <p14:creationId xmlns:p14="http://schemas.microsoft.com/office/powerpoint/2010/main" val="323651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40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22A409-A03A-46A2-B6B3-C328CE9F7B87}" type="datetimeFigureOut">
              <a:rPr lang="en-AU"/>
              <a:pPr>
                <a:defRPr/>
              </a:pPr>
              <a:t>24/04/2015</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AD04863-8B0E-4B20-B84C-496B994936E7}" type="slidenum">
              <a:rPr lang="en-AU"/>
              <a:pPr>
                <a:defRPr/>
              </a:pPr>
              <a:t>‹#›</a:t>
            </a:fld>
            <a:endParaRPr lang="en-AU" dirty="0"/>
          </a:p>
        </p:txBody>
      </p:sp>
    </p:spTree>
    <p:extLst>
      <p:ext uri="{BB962C8B-B14F-4D97-AF65-F5344CB8AC3E}">
        <p14:creationId xmlns:p14="http://schemas.microsoft.com/office/powerpoint/2010/main" val="33022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618483AB-F41A-0A4E-893D-32F0C7A9F69B}" type="datetimeFigureOut">
              <a:rPr lang="en-US" smtClean="0"/>
              <a:t>4/24/2015</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B10E3D6A-151A-A745-9752-5AE8ADD93DBF}" type="slidenum">
              <a:rPr lang="en-US" smtClean="0"/>
              <a:t>‹#›</a:t>
            </a:fld>
            <a:endParaRPr lang="en-US"/>
          </a:p>
        </p:txBody>
      </p:sp>
    </p:spTree>
    <p:extLst>
      <p:ext uri="{BB962C8B-B14F-4D97-AF65-F5344CB8AC3E}">
        <p14:creationId xmlns:p14="http://schemas.microsoft.com/office/powerpoint/2010/main" val="149450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1147D5A-4E1A-4C21-A63E-A0D47358D603}" type="datetimeFigureOut">
              <a:rPr lang="en-AU"/>
              <a:pPr>
                <a:defRPr/>
              </a:pPr>
              <a:t>24/04/2015</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AA5A95-37F6-48E5-A99F-AF00850CDCB2}" type="slidenum">
              <a:rPr lang="en-AU"/>
              <a:pPr>
                <a:defRPr/>
              </a:pPr>
              <a:t>‹#›</a:t>
            </a:fld>
            <a:endParaRPr lang="en-AU" dirty="0"/>
          </a:p>
        </p:txBody>
      </p:sp>
    </p:spTree>
    <p:extLst>
      <p:ext uri="{BB962C8B-B14F-4D97-AF65-F5344CB8AC3E}">
        <p14:creationId xmlns:p14="http://schemas.microsoft.com/office/powerpoint/2010/main" val="414217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4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755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auto">
          <a:xfrm>
            <a:off x="0" y="7938"/>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655" r:id="rId1"/>
    <p:sldLayoutId id="2147483661" r:id="rId2"/>
    <p:sldLayoutId id="2147483662" r:id="rId3"/>
  </p:sldLayoutIdLst>
  <p:txStyles>
    <p:titleStyle>
      <a:lvl1pPr algn="ctr" defTabSz="457200" rtl="0" eaLnBrk="1" fontAlgn="base" hangingPunct="1">
        <a:spcBef>
          <a:spcPct val="0"/>
        </a:spcBef>
        <a:spcAft>
          <a:spcPct val="0"/>
        </a:spcAft>
        <a:defRPr sz="4400" b="0" i="0" u="none"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9"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Health and nutrition powerpoint pngs3.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457200" rtl="0" eaLnBrk="0" fontAlgn="base" hangingPunct="0">
        <a:spcBef>
          <a:spcPct val="0"/>
        </a:spcBef>
        <a:spcAft>
          <a:spcPct val="0"/>
        </a:spcAft>
        <a:defRPr sz="3600" b="1" kern="1200">
          <a:solidFill>
            <a:srgbClr val="E87A2E"/>
          </a:solidFill>
          <a:latin typeface="Gill Sans MT"/>
          <a:ea typeface="ＭＳ Ｐゴシック" pitchFamily="-1" charset="-128"/>
          <a:cs typeface="Gill Sans MT"/>
        </a:defRPr>
      </a:lvl1pPr>
      <a:lvl2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2pPr>
      <a:lvl3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3pPr>
      <a:lvl4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4pPr>
      <a:lvl5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5pPr>
      <a:lvl6pPr marL="4572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6pPr>
      <a:lvl7pPr marL="9144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7pPr>
      <a:lvl8pPr marL="13716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8pPr>
      <a:lvl9pPr marL="18288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apzXGEbZht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vw0TkwjjpZ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5600" y="1884363"/>
            <a:ext cx="8178800" cy="2497137"/>
          </a:xfrm>
          <a:prstGeom prst="rect">
            <a:avLst/>
          </a:prstGeom>
        </p:spPr>
        <p:txBody>
          <a:bodyPr/>
          <a:lstStyle>
            <a:lvl1pPr>
              <a:defRPr sz="4000" b="0" i="0">
                <a:latin typeface="Gill Sans MT"/>
                <a:cs typeface="Gill Sans MT"/>
              </a:defRPr>
            </a:lvl1pPr>
          </a:lstStyle>
          <a:p>
            <a:pPr algn="r" fontAlgn="auto">
              <a:spcAft>
                <a:spcPts val="0"/>
              </a:spcAft>
              <a:defRPr/>
            </a:pPr>
            <a:r>
              <a:rPr lang="en-US" b="1" i="1" dirty="0" smtClean="0">
                <a:solidFill>
                  <a:srgbClr val="FFC000"/>
                </a:solidFill>
                <a:latin typeface="Gill Sans MT" panose="020B0502020104020203" pitchFamily="34" charset="0"/>
                <a:ea typeface="+mj-ea"/>
                <a:cs typeface="Gill Sans MT Std Light"/>
              </a:rPr>
              <a:t>Integrating Care for </a:t>
            </a:r>
          </a:p>
          <a:p>
            <a:pPr algn="r" fontAlgn="auto">
              <a:spcAft>
                <a:spcPts val="0"/>
              </a:spcAft>
              <a:defRPr/>
            </a:pPr>
            <a:r>
              <a:rPr lang="en-US" b="1" dirty="0" smtClean="0">
                <a:solidFill>
                  <a:srgbClr val="FFC000"/>
                </a:solidFill>
                <a:latin typeface="Gill Sans MT" panose="020B0502020104020203" pitchFamily="34" charset="0"/>
                <a:ea typeface="+mj-ea"/>
                <a:cs typeface="Gill Sans MT Std Light"/>
              </a:rPr>
              <a:t>Early Child Development (ECD) </a:t>
            </a:r>
          </a:p>
          <a:p>
            <a:pPr algn="r" fontAlgn="auto">
              <a:spcAft>
                <a:spcPts val="0"/>
              </a:spcAft>
              <a:defRPr/>
            </a:pPr>
            <a:r>
              <a:rPr lang="en-US" sz="3600" b="1" i="1" dirty="0" smtClean="0">
                <a:solidFill>
                  <a:srgbClr val="FFC000"/>
                </a:solidFill>
                <a:latin typeface="Gill Sans MT" panose="020B0502020104020203" pitchFamily="34" charset="0"/>
                <a:ea typeface="+mj-ea"/>
                <a:cs typeface="Gill Sans MT Std Light"/>
              </a:rPr>
              <a:t>into TTCv2</a:t>
            </a:r>
          </a:p>
          <a:p>
            <a:pPr algn="r" fontAlgn="auto">
              <a:spcAft>
                <a:spcPts val="0"/>
              </a:spcAft>
              <a:defRPr/>
            </a:pPr>
            <a:endParaRPr lang="en-US" sz="3600" b="1" dirty="0">
              <a:solidFill>
                <a:srgbClr val="FFC000"/>
              </a:solidFill>
              <a:latin typeface="Gill Sans MT" panose="020B0502020104020203" pitchFamily="34" charset="0"/>
              <a:ea typeface="+mj-ea"/>
              <a:cs typeface="Gill Sans MT Std Light"/>
            </a:endParaRPr>
          </a:p>
          <a:p>
            <a:pPr algn="r" fontAlgn="auto">
              <a:spcAft>
                <a:spcPts val="0"/>
              </a:spcAft>
              <a:defRPr/>
            </a:pPr>
            <a:endParaRPr lang="en-US" sz="3600" b="1" dirty="0">
              <a:solidFill>
                <a:srgbClr val="FFC000"/>
              </a:solidFill>
              <a:latin typeface="Gill Sans MT" panose="020B0502020104020203" pitchFamily="34" charset="0"/>
              <a:cs typeface="Gill Sans MT Std Light"/>
            </a:endParaRPr>
          </a:p>
          <a:p>
            <a:pPr algn="ctr" fontAlgn="auto">
              <a:spcAft>
                <a:spcPts val="0"/>
              </a:spcAft>
              <a:defRPr/>
            </a:pPr>
            <a:endParaRPr lang="en-US" sz="3600" b="1" dirty="0" smtClean="0">
              <a:solidFill>
                <a:srgbClr val="FFC000"/>
              </a:solidFill>
              <a:latin typeface="Gill Sans MT" panose="020B0502020104020203" pitchFamily="34" charset="0"/>
              <a:ea typeface="+mj-ea"/>
              <a:cs typeface="Gill Sans MT Std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798" y="1089755"/>
            <a:ext cx="847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smtClean="0">
                <a:solidFill>
                  <a:srgbClr val="E98808"/>
                </a:solidFill>
                <a:latin typeface="Gill Sans MT" pitchFamily="34" charset="0"/>
              </a:rPr>
              <a:t>Consequences of Neglect in the First 3 Years of Life</a:t>
            </a:r>
            <a:endParaRPr lang="en-US" altLang="en-US" sz="2000" b="1" i="1" dirty="0">
              <a:solidFill>
                <a:srgbClr val="E98808"/>
              </a:solidFill>
              <a:latin typeface="Gill Sans MT"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94" y="1654454"/>
            <a:ext cx="3166405" cy="210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4045" y="3767313"/>
            <a:ext cx="3405321" cy="276999"/>
          </a:xfrm>
          <a:prstGeom prst="rect">
            <a:avLst/>
          </a:prstGeom>
          <a:noFill/>
        </p:spPr>
        <p:txBody>
          <a:bodyPr wrap="square" rtlCol="0">
            <a:spAutoFit/>
          </a:bodyPr>
          <a:lstStyle/>
          <a:p>
            <a:r>
              <a:rPr lang="en-US" sz="1200" dirty="0"/>
              <a:t>Source: Perry and Pollard 1997</a:t>
            </a:r>
          </a:p>
        </p:txBody>
      </p:sp>
      <p:sp>
        <p:nvSpPr>
          <p:cNvPr id="4" name="Rectangle 3"/>
          <p:cNvSpPr/>
          <p:nvPr/>
        </p:nvSpPr>
        <p:spPr>
          <a:xfrm>
            <a:off x="4140200" y="1839841"/>
            <a:ext cx="4762500" cy="2031325"/>
          </a:xfrm>
          <a:prstGeom prst="rect">
            <a:avLst/>
          </a:prstGeom>
        </p:spPr>
        <p:txBody>
          <a:bodyPr wrap="square">
            <a:spAutoFit/>
          </a:bodyPr>
          <a:lstStyle/>
          <a:p>
            <a:pPr algn="ctr"/>
            <a:r>
              <a:rPr lang="en-US" dirty="0"/>
              <a:t>"In order to develop normally, a child requires activity with one or more adults who have an irrational emotional relationship with the child. Somebody's got to be crazy about that kid. That's number one. First, last, and always</a:t>
            </a:r>
            <a:r>
              <a:rPr lang="en-US" dirty="0" smtClean="0"/>
              <a:t>.“ (</a:t>
            </a:r>
            <a:r>
              <a:rPr lang="en-US" dirty="0" err="1" smtClean="0"/>
              <a:t>Urie</a:t>
            </a:r>
            <a:r>
              <a:rPr lang="en-US" dirty="0" smtClean="0"/>
              <a:t> </a:t>
            </a:r>
            <a:r>
              <a:rPr lang="en-US" dirty="0" err="1" smtClean="0"/>
              <a:t>Bronfenner</a:t>
            </a:r>
            <a:r>
              <a:rPr lang="en-US" dirty="0" smtClean="0"/>
              <a:t>)</a:t>
            </a:r>
            <a:endParaRPr lang="en-US" dirty="0"/>
          </a:p>
          <a:p>
            <a:endParaRPr lang="en-US" dirty="0"/>
          </a:p>
        </p:txBody>
      </p:sp>
      <p:sp>
        <p:nvSpPr>
          <p:cNvPr id="7" name="Rectangle 6"/>
          <p:cNvSpPr/>
          <p:nvPr/>
        </p:nvSpPr>
        <p:spPr>
          <a:xfrm>
            <a:off x="443416" y="4155708"/>
            <a:ext cx="8358657" cy="2031325"/>
          </a:xfrm>
          <a:prstGeom prst="rect">
            <a:avLst/>
          </a:prstGeom>
        </p:spPr>
        <p:txBody>
          <a:bodyPr wrap="square">
            <a:spAutoFit/>
          </a:bodyPr>
          <a:lstStyle/>
          <a:p>
            <a:pPr marL="285750" indent="-285750">
              <a:buFont typeface="Arial" panose="020B0604020202020204" pitchFamily="34" charset="0"/>
              <a:buChar char="•"/>
            </a:pPr>
            <a:r>
              <a:rPr lang="en-US" dirty="0">
                <a:latin typeface="+mn-lt"/>
              </a:rPr>
              <a:t>Brain development is inextricably linked with the attachments children have with their main caregivers. A </a:t>
            </a:r>
            <a:r>
              <a:rPr lang="en-US" dirty="0" smtClean="0">
                <a:latin typeface="+mn-lt"/>
              </a:rPr>
              <a:t>secure </a:t>
            </a:r>
            <a:r>
              <a:rPr lang="en-US" dirty="0">
                <a:latin typeface="+mn-lt"/>
              </a:rPr>
              <a:t>attachment is the best way of enabling a child to become independent in its own time. A child who is not attached has less ability to relate to others and is more likely to develop mental health problems later on in </a:t>
            </a:r>
            <a:r>
              <a:rPr lang="en-US" dirty="0" smtClean="0">
                <a:latin typeface="+mn-lt"/>
              </a:rPr>
              <a:t>life.</a:t>
            </a:r>
          </a:p>
          <a:p>
            <a:pPr marL="285750" indent="-285750">
              <a:buFont typeface="Arial" panose="020B0604020202020204" pitchFamily="34" charset="0"/>
              <a:buChar char="•"/>
            </a:pPr>
            <a:r>
              <a:rPr lang="en-US" dirty="0" smtClean="0">
                <a:latin typeface="+mn-lt"/>
              </a:rPr>
              <a:t>Factors </a:t>
            </a:r>
            <a:r>
              <a:rPr lang="en-US" dirty="0">
                <a:latin typeface="+mn-lt"/>
              </a:rPr>
              <a:t>that contribute to insecure attachment may include, family breakdown, abusive or neglectful parents, alcohol abuse, parental depression and a lack of parenting </a:t>
            </a:r>
            <a:r>
              <a:rPr lang="en-US" dirty="0" smtClean="0">
                <a:latin typeface="+mn-lt"/>
              </a:rPr>
              <a:t>skills.</a:t>
            </a:r>
          </a:p>
        </p:txBody>
      </p:sp>
    </p:spTree>
    <p:extLst>
      <p:ext uri="{BB962C8B-B14F-4D97-AF65-F5344CB8AC3E}">
        <p14:creationId xmlns:p14="http://schemas.microsoft.com/office/powerpoint/2010/main" val="227216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10406"/>
            <a:ext cx="8293100" cy="4478035"/>
          </a:xfrm>
        </p:spPr>
        <p:txBody>
          <a:bodyPr/>
          <a:lstStyle/>
          <a:p>
            <a:pPr>
              <a:buFont typeface="Wingdings" panose="05000000000000000000" pitchFamily="2" charset="2"/>
              <a:buChar char="Ø"/>
            </a:pPr>
            <a:r>
              <a:rPr lang="en-US" sz="2400" dirty="0" smtClean="0">
                <a:solidFill>
                  <a:schemeClr val="tx1"/>
                </a:solidFill>
              </a:rPr>
              <a:t>Much </a:t>
            </a:r>
            <a:r>
              <a:rPr lang="en-US" sz="2400" dirty="0">
                <a:solidFill>
                  <a:schemeClr val="tx1"/>
                </a:solidFill>
              </a:rPr>
              <a:t>of what children learn, they learn when they are very young (i.e. under 2 years of age) </a:t>
            </a:r>
            <a:endParaRPr lang="en-US" sz="2400" dirty="0" smtClean="0">
              <a:solidFill>
                <a:schemeClr val="tx1"/>
              </a:solidFill>
            </a:endParaRPr>
          </a:p>
          <a:p>
            <a:pPr>
              <a:buFont typeface="Wingdings" panose="05000000000000000000" pitchFamily="2" charset="2"/>
              <a:buChar char="Ø"/>
            </a:pPr>
            <a:r>
              <a:rPr lang="en-US" sz="2400" dirty="0" smtClean="0">
                <a:solidFill>
                  <a:schemeClr val="tx1"/>
                </a:solidFill>
              </a:rPr>
              <a:t>Children </a:t>
            </a:r>
            <a:r>
              <a:rPr lang="en-US" sz="2400" dirty="0">
                <a:solidFill>
                  <a:schemeClr val="tx1"/>
                </a:solidFill>
              </a:rPr>
              <a:t>need a safe environment as they learn </a:t>
            </a:r>
            <a:endParaRPr lang="en-US" sz="2400" dirty="0" smtClean="0">
              <a:solidFill>
                <a:schemeClr val="tx1"/>
              </a:solidFill>
            </a:endParaRPr>
          </a:p>
          <a:p>
            <a:pPr>
              <a:buFont typeface="Wingdings" panose="05000000000000000000" pitchFamily="2" charset="2"/>
              <a:buChar char="Ø"/>
            </a:pPr>
            <a:r>
              <a:rPr lang="en-US" sz="2400" dirty="0" smtClean="0">
                <a:solidFill>
                  <a:schemeClr val="tx1"/>
                </a:solidFill>
              </a:rPr>
              <a:t>Children </a:t>
            </a:r>
            <a:r>
              <a:rPr lang="en-US" sz="2400" dirty="0">
                <a:solidFill>
                  <a:schemeClr val="tx1"/>
                </a:solidFill>
              </a:rPr>
              <a:t>need consistent loving attention from at least one person </a:t>
            </a:r>
            <a:endParaRPr lang="en-US" sz="2400" dirty="0" smtClean="0">
              <a:solidFill>
                <a:schemeClr val="tx1"/>
              </a:solidFill>
            </a:endParaRPr>
          </a:p>
          <a:p>
            <a:pPr>
              <a:buFont typeface="Wingdings" panose="05000000000000000000" pitchFamily="2" charset="2"/>
              <a:buChar char="Ø"/>
            </a:pPr>
            <a:r>
              <a:rPr lang="en-US" sz="2400" dirty="0" smtClean="0">
                <a:solidFill>
                  <a:schemeClr val="tx1"/>
                </a:solidFill>
              </a:rPr>
              <a:t>Children </a:t>
            </a:r>
            <a:r>
              <a:rPr lang="en-US" sz="2400" dirty="0">
                <a:solidFill>
                  <a:schemeClr val="tx1"/>
                </a:solidFill>
              </a:rPr>
              <a:t>learn by playing and trying things out, and by observing &amp; copying what others do </a:t>
            </a:r>
          </a:p>
          <a:p>
            <a:r>
              <a:rPr lang="en-US" sz="2400" dirty="0">
                <a:solidFill>
                  <a:schemeClr val="tx1"/>
                </a:solidFill>
              </a:rPr>
              <a:t>	</a:t>
            </a:r>
          </a:p>
          <a:p>
            <a:pPr marL="0" indent="0"/>
            <a:endParaRPr lang="en-US" sz="2400" dirty="0">
              <a:solidFill>
                <a:schemeClr val="tx1"/>
              </a:solidFill>
            </a:endParaRPr>
          </a:p>
        </p:txBody>
      </p:sp>
      <p:sp>
        <p:nvSpPr>
          <p:cNvPr id="4" name="Title 1"/>
          <p:cNvSpPr>
            <a:spLocks noGrp="1"/>
          </p:cNvSpPr>
          <p:nvPr>
            <p:ph type="title"/>
          </p:nvPr>
        </p:nvSpPr>
        <p:spPr>
          <a:xfrm>
            <a:off x="228600" y="775344"/>
            <a:ext cx="8229600" cy="1143000"/>
          </a:xfrm>
        </p:spPr>
        <p:txBody>
          <a:bodyPr>
            <a:normAutofit/>
          </a:bodyPr>
          <a:lstStyle/>
          <a:p>
            <a:pPr algn="l"/>
            <a:r>
              <a:rPr lang="en-GB" sz="2800" b="1" dirty="0" smtClean="0">
                <a:solidFill>
                  <a:srgbClr val="E87A2E"/>
                </a:solidFill>
              </a:rPr>
              <a:t>Key Principles of ECD </a:t>
            </a:r>
            <a:endParaRPr lang="en-GB" sz="2800" b="1" dirty="0">
              <a:solidFill>
                <a:srgbClr val="E87A2E"/>
              </a:solidFill>
            </a:endParaRPr>
          </a:p>
        </p:txBody>
      </p:sp>
      <p:sp>
        <p:nvSpPr>
          <p:cNvPr id="6" name="Content Placeholder 2"/>
          <p:cNvSpPr txBox="1">
            <a:spLocks/>
          </p:cNvSpPr>
          <p:nvPr/>
        </p:nvSpPr>
        <p:spPr>
          <a:xfrm>
            <a:off x="228600" y="2215548"/>
            <a:ext cx="5562600" cy="3867752"/>
          </a:xfrm>
          <a:prstGeom prst="rect">
            <a:avLst/>
          </a:prstGeom>
        </p:spPr>
        <p:txBody>
          <a:bodyPr/>
          <a:lst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AU" sz="2400" dirty="0" smtClean="0">
              <a:solidFill>
                <a:schemeClr val="tx1"/>
              </a:solidFill>
              <a:latin typeface="Gill Sans MT" pitchFamily="34" charset="0"/>
            </a:endParaRPr>
          </a:p>
          <a:p>
            <a:pPr>
              <a:buFont typeface="Arial" pitchFamily="34" charset="0"/>
              <a:buChar char="•"/>
            </a:pPr>
            <a:endParaRPr lang="en-AU" sz="2400" dirty="0">
              <a:solidFill>
                <a:schemeClr val="tx1"/>
              </a:solidFill>
              <a:latin typeface="Gill Sans MT" pitchFamily="34" charset="0"/>
            </a:endParaRPr>
          </a:p>
          <a:p>
            <a:pPr>
              <a:buFont typeface="Arial" pitchFamily="34" charset="0"/>
              <a:buChar char="•"/>
            </a:pPr>
            <a:endParaRPr lang="en-US" sz="2400" dirty="0">
              <a:solidFill>
                <a:schemeClr val="tx1"/>
              </a:solidFill>
            </a:endParaRPr>
          </a:p>
        </p:txBody>
      </p:sp>
    </p:spTree>
    <p:extLst>
      <p:ext uri="{BB962C8B-B14F-4D97-AF65-F5344CB8AC3E}">
        <p14:creationId xmlns:p14="http://schemas.microsoft.com/office/powerpoint/2010/main" val="358812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29" y="1811716"/>
            <a:ext cx="5715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29" y="2666358"/>
            <a:ext cx="4572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90" y="4605270"/>
            <a:ext cx="6762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545597"/>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rotWithShape="1">
          <a:blip r:embed="rId6" cstate="screen">
            <a:extLst>
              <a:ext uri="{28A0092B-C50C-407E-A947-70E740481C1C}">
                <a14:useLocalDpi xmlns:a14="http://schemas.microsoft.com/office/drawing/2010/main"/>
              </a:ext>
            </a:extLst>
          </a:blip>
          <a:srcRect/>
          <a:stretch/>
        </p:blipFill>
        <p:spPr>
          <a:xfrm>
            <a:off x="228600" y="3469399"/>
            <a:ext cx="685800" cy="854075"/>
          </a:xfrm>
          <a:prstGeom prst="rect">
            <a:avLst/>
          </a:prstGeom>
        </p:spPr>
      </p:pic>
      <p:sp>
        <p:nvSpPr>
          <p:cNvPr id="8" name="TextBox 7"/>
          <p:cNvSpPr txBox="1"/>
          <p:nvPr/>
        </p:nvSpPr>
        <p:spPr>
          <a:xfrm>
            <a:off x="978876" y="3677192"/>
            <a:ext cx="7866186" cy="615553"/>
          </a:xfrm>
          <a:prstGeom prst="rect">
            <a:avLst/>
          </a:prstGeom>
          <a:noFill/>
        </p:spPr>
        <p:txBody>
          <a:bodyPr wrap="square" rtlCol="0">
            <a:spAutoFit/>
          </a:bodyPr>
          <a:lstStyle/>
          <a:p>
            <a:r>
              <a:rPr lang="en-US" b="1" dirty="0">
                <a:solidFill>
                  <a:srgbClr val="E98808"/>
                </a:solidFill>
                <a:effectLst>
                  <a:outerShdw blurRad="38100" dist="38100" dir="2700000" algn="tl">
                    <a:srgbClr val="000000">
                      <a:alpha val="43137"/>
                    </a:srgbClr>
                  </a:outerShdw>
                </a:effectLst>
              </a:rPr>
              <a:t>HUG </a:t>
            </a:r>
            <a:r>
              <a:rPr lang="en-US" b="1" dirty="0" smtClean="0">
                <a:solidFill>
                  <a:srgbClr val="E98808"/>
                </a:solidFill>
                <a:effectLst>
                  <a:outerShdw blurRad="38100" dist="38100" dir="2700000" algn="tl">
                    <a:srgbClr val="000000">
                      <a:alpha val="43137"/>
                    </a:srgbClr>
                  </a:outerShdw>
                </a:effectLst>
              </a:rPr>
              <a:t>&amp; TOUCH BABY!</a:t>
            </a:r>
            <a:r>
              <a:rPr lang="en-US" dirty="0">
                <a:solidFill>
                  <a:srgbClr val="E98808"/>
                </a:solidFill>
                <a:effectLst>
                  <a:outerShdw blurRad="38100" dist="38100" dir="2700000" algn="tl">
                    <a:srgbClr val="000000">
                      <a:alpha val="43137"/>
                    </a:srgbClr>
                  </a:outerShdw>
                </a:effectLst>
              </a:rPr>
              <a:t> </a:t>
            </a:r>
            <a:r>
              <a:rPr lang="en-US" sz="1600" dirty="0" smtClean="0"/>
              <a:t>Newborn </a:t>
            </a:r>
            <a:r>
              <a:rPr lang="en-US" sz="1600" dirty="0"/>
              <a:t>babies love feeling mom’s body – her touch, heat, sounds that the baby used to live in while in the womb. </a:t>
            </a:r>
          </a:p>
        </p:txBody>
      </p:sp>
      <p:sp>
        <p:nvSpPr>
          <p:cNvPr id="15" name="TextBox 14"/>
          <p:cNvSpPr txBox="1"/>
          <p:nvPr/>
        </p:nvSpPr>
        <p:spPr>
          <a:xfrm>
            <a:off x="955429" y="2697541"/>
            <a:ext cx="8056073" cy="892552"/>
          </a:xfrm>
          <a:prstGeom prst="rect">
            <a:avLst/>
          </a:prstGeom>
          <a:noFill/>
        </p:spPr>
        <p:txBody>
          <a:bodyPr wrap="square" rtlCol="0">
            <a:spAutoFit/>
          </a:bodyPr>
          <a:lstStyle/>
          <a:p>
            <a:r>
              <a:rPr lang="en-US" b="1" dirty="0" smtClean="0">
                <a:solidFill>
                  <a:srgbClr val="E98808"/>
                </a:solidFill>
                <a:effectLst>
                  <a:outerShdw blurRad="38100" dist="38100" dir="2700000" algn="tl">
                    <a:srgbClr val="000000">
                      <a:alpha val="43137"/>
                    </a:srgbClr>
                  </a:outerShdw>
                </a:effectLst>
              </a:rPr>
              <a:t>TALK &amp; SING to BABY!</a:t>
            </a:r>
            <a:r>
              <a:rPr lang="en-US" dirty="0">
                <a:solidFill>
                  <a:srgbClr val="E98808"/>
                </a:solidFill>
                <a:effectLst>
                  <a:outerShdw blurRad="38100" dist="38100" dir="2700000" algn="tl">
                    <a:srgbClr val="000000">
                      <a:alpha val="43137"/>
                    </a:srgbClr>
                  </a:outerShdw>
                </a:effectLst>
              </a:rPr>
              <a:t> </a:t>
            </a:r>
            <a:r>
              <a:rPr lang="en-US" sz="1600" dirty="0"/>
              <a:t>Newborn babies are able to hear </a:t>
            </a:r>
            <a:r>
              <a:rPr lang="en-US" sz="1600" dirty="0" smtClean="0"/>
              <a:t>well, learn </a:t>
            </a:r>
            <a:r>
              <a:rPr lang="en-US" sz="1600" dirty="0"/>
              <a:t>sounds, </a:t>
            </a:r>
            <a:r>
              <a:rPr lang="en-US" sz="1600" dirty="0" smtClean="0"/>
              <a:t>and communicate vocally and with body language. Talking and singing are critical </a:t>
            </a:r>
            <a:r>
              <a:rPr lang="en-US" sz="1600" dirty="0"/>
              <a:t>for the development of babies’ </a:t>
            </a:r>
            <a:r>
              <a:rPr lang="en-US" sz="1600" dirty="0" smtClean="0"/>
              <a:t>language and intellect, and for soothing.</a:t>
            </a:r>
            <a:r>
              <a:rPr lang="en-US" dirty="0" smtClean="0"/>
              <a:t> </a:t>
            </a:r>
            <a:endParaRPr lang="en-US" dirty="0"/>
          </a:p>
        </p:txBody>
      </p:sp>
      <p:sp>
        <p:nvSpPr>
          <p:cNvPr id="16" name="TextBox 15"/>
          <p:cNvSpPr txBox="1"/>
          <p:nvPr/>
        </p:nvSpPr>
        <p:spPr>
          <a:xfrm>
            <a:off x="955429" y="1676104"/>
            <a:ext cx="8020905" cy="861774"/>
          </a:xfrm>
          <a:prstGeom prst="rect">
            <a:avLst/>
          </a:prstGeom>
          <a:noFill/>
        </p:spPr>
        <p:txBody>
          <a:bodyPr wrap="square" rtlCol="0">
            <a:spAutoFit/>
          </a:bodyPr>
          <a:lstStyle/>
          <a:p>
            <a:r>
              <a:rPr lang="en-US" b="1" dirty="0" smtClean="0">
                <a:solidFill>
                  <a:srgbClr val="E98808"/>
                </a:solidFill>
                <a:effectLst>
                  <a:outerShdw blurRad="38100" dist="38100" dir="2700000" algn="tl">
                    <a:srgbClr val="000000">
                      <a:alpha val="43137"/>
                    </a:srgbClr>
                  </a:outerShdw>
                </a:effectLst>
              </a:rPr>
              <a:t>LOOK &amp; SMILE at BABY!</a:t>
            </a:r>
            <a:r>
              <a:rPr lang="en-US" dirty="0">
                <a:solidFill>
                  <a:srgbClr val="E98808"/>
                </a:solidFill>
                <a:effectLst>
                  <a:outerShdw blurRad="38100" dist="38100" dir="2700000" algn="tl">
                    <a:srgbClr val="000000">
                      <a:alpha val="43137"/>
                    </a:srgbClr>
                  </a:outerShdw>
                </a:effectLst>
              </a:rPr>
              <a:t> </a:t>
            </a:r>
            <a:r>
              <a:rPr lang="en-US" sz="1600" dirty="0"/>
              <a:t>Newborn babies are able to </a:t>
            </a:r>
            <a:r>
              <a:rPr lang="en-US" sz="1600" dirty="0" smtClean="0"/>
              <a:t>see </a:t>
            </a:r>
            <a:r>
              <a:rPr lang="en-US" sz="1600" dirty="0"/>
              <a:t>at birth fairly clearly </a:t>
            </a:r>
            <a:r>
              <a:rPr lang="en-US" sz="1600" dirty="0" smtClean="0"/>
              <a:t>(about </a:t>
            </a:r>
            <a:r>
              <a:rPr lang="en-US" sz="1600" dirty="0"/>
              <a:t>the distance between the mother’s face and the baby’s face while the mother is </a:t>
            </a:r>
            <a:r>
              <a:rPr lang="en-US" sz="1600" dirty="0" smtClean="0"/>
              <a:t>breastfeeding) – they love eye contact, faces and smiles. </a:t>
            </a:r>
            <a:endParaRPr lang="en-US" sz="1600" dirty="0"/>
          </a:p>
        </p:txBody>
      </p:sp>
      <p:sp>
        <p:nvSpPr>
          <p:cNvPr id="17" name="TextBox 16"/>
          <p:cNvSpPr txBox="1"/>
          <p:nvPr/>
        </p:nvSpPr>
        <p:spPr>
          <a:xfrm>
            <a:off x="978876" y="4531267"/>
            <a:ext cx="7866186" cy="861774"/>
          </a:xfrm>
          <a:prstGeom prst="rect">
            <a:avLst/>
          </a:prstGeom>
          <a:noFill/>
        </p:spPr>
        <p:txBody>
          <a:bodyPr wrap="square" rtlCol="0">
            <a:spAutoFit/>
          </a:bodyPr>
          <a:lstStyle/>
          <a:p>
            <a:r>
              <a:rPr lang="en-US" b="1" dirty="0" smtClean="0">
                <a:solidFill>
                  <a:srgbClr val="E98808"/>
                </a:solidFill>
                <a:effectLst>
                  <a:outerShdw blurRad="38100" dist="38100" dir="2700000" algn="tl">
                    <a:srgbClr val="000000">
                      <a:alpha val="43137"/>
                    </a:srgbClr>
                  </a:outerShdw>
                </a:effectLst>
              </a:rPr>
              <a:t>PLAY with BABY!</a:t>
            </a:r>
            <a:r>
              <a:rPr lang="en-US" dirty="0">
                <a:solidFill>
                  <a:srgbClr val="E98808"/>
                </a:solidFill>
                <a:effectLst>
                  <a:outerShdw blurRad="38100" dist="38100" dir="2700000" algn="tl">
                    <a:srgbClr val="000000">
                      <a:alpha val="43137"/>
                    </a:srgbClr>
                  </a:outerShdw>
                </a:effectLst>
              </a:rPr>
              <a:t> </a:t>
            </a:r>
            <a:r>
              <a:rPr lang="en-US" sz="1600" dirty="0"/>
              <a:t>For their brains to develop, babies need </a:t>
            </a:r>
            <a:r>
              <a:rPr lang="en-US" sz="1600" dirty="0" smtClean="0"/>
              <a:t>body movement,  positive human interactions, and opportunities to touch, explore and play with age-appropriate toys. </a:t>
            </a:r>
            <a:endParaRPr lang="en-US" sz="1600" dirty="0"/>
          </a:p>
        </p:txBody>
      </p:sp>
      <p:sp>
        <p:nvSpPr>
          <p:cNvPr id="18" name="TextBox 17"/>
          <p:cNvSpPr txBox="1"/>
          <p:nvPr/>
        </p:nvSpPr>
        <p:spPr>
          <a:xfrm>
            <a:off x="978876" y="5480707"/>
            <a:ext cx="7221414" cy="615553"/>
          </a:xfrm>
          <a:prstGeom prst="rect">
            <a:avLst/>
          </a:prstGeom>
          <a:noFill/>
        </p:spPr>
        <p:txBody>
          <a:bodyPr wrap="square" rtlCol="0">
            <a:spAutoFit/>
          </a:bodyPr>
          <a:lstStyle/>
          <a:p>
            <a:r>
              <a:rPr lang="en-US" b="1" dirty="0" smtClean="0">
                <a:solidFill>
                  <a:srgbClr val="E98808"/>
                </a:solidFill>
                <a:effectLst>
                  <a:outerShdw blurRad="38100" dist="38100" dir="2700000" algn="tl">
                    <a:srgbClr val="000000">
                      <a:alpha val="43137"/>
                    </a:srgbClr>
                  </a:outerShdw>
                </a:effectLst>
              </a:rPr>
              <a:t>READ to BABY!</a:t>
            </a:r>
            <a:r>
              <a:rPr lang="en-US" dirty="0">
                <a:solidFill>
                  <a:srgbClr val="E98808"/>
                </a:solidFill>
                <a:effectLst>
                  <a:outerShdw blurRad="38100" dist="38100" dir="2700000" algn="tl">
                    <a:srgbClr val="000000">
                      <a:alpha val="43137"/>
                    </a:srgbClr>
                  </a:outerShdw>
                </a:effectLst>
              </a:rPr>
              <a:t> </a:t>
            </a:r>
            <a:r>
              <a:rPr lang="en-US" sz="1600" dirty="0" smtClean="0"/>
              <a:t>Babies love </a:t>
            </a:r>
            <a:r>
              <a:rPr lang="en-US" sz="1600" dirty="0"/>
              <a:t>the sound of </a:t>
            </a:r>
            <a:r>
              <a:rPr lang="en-US" sz="1600" dirty="0" smtClean="0"/>
              <a:t>language, looking at pictures, and the intimacy of interaction with caregivers during reading. </a:t>
            </a:r>
            <a:endParaRPr lang="en-US" sz="1600" dirty="0"/>
          </a:p>
        </p:txBody>
      </p:sp>
      <p:sp>
        <p:nvSpPr>
          <p:cNvPr id="19" name="TextBox 2"/>
          <p:cNvSpPr txBox="1">
            <a:spLocks noGrp="1" noChangeArrowheads="1"/>
          </p:cNvSpPr>
          <p:nvPr>
            <p:ph type="title"/>
          </p:nvPr>
        </p:nvSpPr>
        <p:spPr bwMode="auto">
          <a:xfrm>
            <a:off x="285383" y="913938"/>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err="1" smtClean="0">
                <a:solidFill>
                  <a:srgbClr val="E98808"/>
                </a:solidFill>
                <a:latin typeface="Gill Sans MT" pitchFamily="34" charset="0"/>
              </a:rPr>
              <a:t>ttC</a:t>
            </a:r>
            <a:r>
              <a:rPr lang="en-US" altLang="en-US" sz="2000" b="1" dirty="0" smtClean="0">
                <a:solidFill>
                  <a:srgbClr val="E98808"/>
                </a:solidFill>
                <a:latin typeface="Gill Sans MT" pitchFamily="34" charset="0"/>
              </a:rPr>
              <a:t> Home Visitor Actions:  Watch and encourage </a:t>
            </a:r>
            <a:r>
              <a:rPr lang="en-US" altLang="en-US" sz="2000" b="1" dirty="0">
                <a:solidFill>
                  <a:srgbClr val="E98808"/>
                </a:solidFill>
                <a:latin typeface="Gill Sans MT" pitchFamily="34" charset="0"/>
              </a:rPr>
              <a:t>p</a:t>
            </a:r>
            <a:r>
              <a:rPr lang="en-US" altLang="en-US" sz="2000" b="1" dirty="0" smtClean="0">
                <a:solidFill>
                  <a:srgbClr val="E98808"/>
                </a:solidFill>
                <a:latin typeface="Gill Sans MT" pitchFamily="34" charset="0"/>
              </a:rPr>
              <a:t>arents to do these things with their baby, beginning at birth </a:t>
            </a:r>
            <a:endParaRPr lang="en-US" altLang="en-US" sz="2000" b="1" i="1" dirty="0">
              <a:solidFill>
                <a:srgbClr val="E98808"/>
              </a:solidFill>
              <a:latin typeface="Gill Sans MT" pitchFamily="34" charset="0"/>
            </a:endParaRPr>
          </a:p>
        </p:txBody>
      </p:sp>
    </p:spTree>
    <p:extLst>
      <p:ext uri="{BB962C8B-B14F-4D97-AF65-F5344CB8AC3E}">
        <p14:creationId xmlns:p14="http://schemas.microsoft.com/office/powerpoint/2010/main" val="400080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pzXGEbZht0"/>
          <p:cNvPicPr>
            <a:picLocks noRot="1" noChangeAspect="1"/>
          </p:cNvPicPr>
          <p:nvPr>
            <a:videoFile r:link="rId1"/>
          </p:nvPr>
        </p:nvPicPr>
        <p:blipFill>
          <a:blip r:embed="rId3"/>
          <a:stretch>
            <a:fillRect/>
          </a:stretch>
        </p:blipFill>
        <p:spPr>
          <a:xfrm>
            <a:off x="926718" y="1913731"/>
            <a:ext cx="7231944" cy="4067969"/>
          </a:xfrm>
          <a:prstGeom prst="rect">
            <a:avLst/>
          </a:prstGeom>
        </p:spPr>
      </p:pic>
      <p:sp>
        <p:nvSpPr>
          <p:cNvPr id="3" name="TextBox 2"/>
          <p:cNvSpPr txBox="1">
            <a:spLocks noChangeArrowheads="1"/>
          </p:cNvSpPr>
          <p:nvPr/>
        </p:nvSpPr>
        <p:spPr bwMode="auto">
          <a:xfrm>
            <a:off x="304798" y="1089755"/>
            <a:ext cx="847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smtClean="0">
                <a:solidFill>
                  <a:srgbClr val="E98808"/>
                </a:solidFill>
                <a:latin typeface="Gill Sans MT" pitchFamily="34" charset="0"/>
              </a:rPr>
              <a:t>Still Face Experiment</a:t>
            </a:r>
            <a:endParaRPr lang="en-US" altLang="en-US" sz="2000" b="1" i="1" dirty="0">
              <a:solidFill>
                <a:srgbClr val="E98808"/>
              </a:solidFill>
              <a:latin typeface="Gill Sans MT" pitchFamily="34" charset="0"/>
            </a:endParaRPr>
          </a:p>
        </p:txBody>
      </p:sp>
    </p:spTree>
    <p:extLst>
      <p:ext uri="{BB962C8B-B14F-4D97-AF65-F5344CB8AC3E}">
        <p14:creationId xmlns:p14="http://schemas.microsoft.com/office/powerpoint/2010/main" val="235884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176"/>
            <a:ext cx="8229600" cy="906462"/>
          </a:xfrm>
        </p:spPr>
        <p:txBody>
          <a:bodyPr>
            <a:normAutofit/>
          </a:bodyPr>
          <a:lstStyle/>
          <a:p>
            <a:pPr algn="l"/>
            <a:r>
              <a:rPr lang="en-GB" sz="3200" b="1" dirty="0" smtClean="0">
                <a:solidFill>
                  <a:srgbClr val="E87A2E"/>
                </a:solidFill>
              </a:rPr>
              <a:t>ECD Training: Agenda</a:t>
            </a:r>
            <a:endParaRPr lang="en-GB" sz="3200" b="1" dirty="0">
              <a:solidFill>
                <a:srgbClr val="E87A2E"/>
              </a:solidFill>
            </a:endParaRPr>
          </a:p>
        </p:txBody>
      </p:sp>
      <p:sp>
        <p:nvSpPr>
          <p:cNvPr id="3" name="Content Placeholder 2"/>
          <p:cNvSpPr>
            <a:spLocks noGrp="1"/>
          </p:cNvSpPr>
          <p:nvPr>
            <p:ph idx="1"/>
          </p:nvPr>
        </p:nvSpPr>
        <p:spPr>
          <a:xfrm>
            <a:off x="457200" y="1651000"/>
            <a:ext cx="8229600" cy="4508500"/>
          </a:xfrm>
        </p:spPr>
        <p:txBody>
          <a:bodyPr/>
          <a:lstStyle/>
          <a:p>
            <a:pPr marL="457200" lvl="0" indent="-457200">
              <a:buFont typeface="Arial" panose="020B0604020202020204" pitchFamily="34" charset="0"/>
              <a:buChar char="•"/>
            </a:pPr>
            <a:r>
              <a:rPr lang="en-US" sz="2800" dirty="0" smtClean="0">
                <a:solidFill>
                  <a:schemeClr val="tx1"/>
                </a:solidFill>
              </a:rPr>
              <a:t>Rationale for ECD inclusion into </a:t>
            </a:r>
            <a:r>
              <a:rPr lang="en-US" sz="2800" dirty="0" err="1" smtClean="0">
                <a:solidFill>
                  <a:schemeClr val="tx1"/>
                </a:solidFill>
              </a:rPr>
              <a:t>ttC</a:t>
            </a:r>
            <a:r>
              <a:rPr lang="en-US" sz="2800" dirty="0" smtClean="0">
                <a:solidFill>
                  <a:schemeClr val="tx1"/>
                </a:solidFill>
              </a:rPr>
              <a:t> curriculum</a:t>
            </a:r>
            <a:endParaRPr lang="en-GB" sz="2800" dirty="0" smtClean="0">
              <a:solidFill>
                <a:schemeClr val="tx1"/>
              </a:solidFill>
            </a:endParaRPr>
          </a:p>
          <a:p>
            <a:pPr marL="457200" lvl="0" indent="-457200">
              <a:buFont typeface="Arial" panose="020B0604020202020204" pitchFamily="34" charset="0"/>
              <a:buChar char="•"/>
            </a:pPr>
            <a:r>
              <a:rPr lang="en-GB" sz="2800" dirty="0" smtClean="0">
                <a:solidFill>
                  <a:schemeClr val="tx1"/>
                </a:solidFill>
              </a:rPr>
              <a:t>Orientation to Module 3, Session 4</a:t>
            </a:r>
          </a:p>
          <a:p>
            <a:pPr marL="914400" lvl="0" indent="-457200">
              <a:buFont typeface="Wingdings" panose="05000000000000000000" pitchFamily="2" charset="2"/>
              <a:buChar char="ü"/>
            </a:pPr>
            <a:r>
              <a:rPr lang="en-GB" sz="2400" dirty="0" smtClean="0">
                <a:solidFill>
                  <a:srgbClr val="002060"/>
                </a:solidFill>
              </a:rPr>
              <a:t>Interactions with Caregivers</a:t>
            </a:r>
          </a:p>
          <a:p>
            <a:pPr marL="914400" lvl="0" indent="-457200">
              <a:buFont typeface="Wingdings" panose="05000000000000000000" pitchFamily="2" charset="2"/>
              <a:buChar char="ü"/>
            </a:pPr>
            <a:r>
              <a:rPr lang="en-GB" sz="2400" dirty="0" smtClean="0">
                <a:solidFill>
                  <a:srgbClr val="002060"/>
                </a:solidFill>
              </a:rPr>
              <a:t>Communication and Play at Ages and Stages (0-2)</a:t>
            </a:r>
          </a:p>
          <a:p>
            <a:pPr marL="914400" lvl="0" indent="-457200">
              <a:buFont typeface="Wingdings" panose="05000000000000000000" pitchFamily="2" charset="2"/>
              <a:buChar char="ü"/>
            </a:pPr>
            <a:r>
              <a:rPr lang="en-GB" sz="2400" dirty="0" smtClean="0">
                <a:solidFill>
                  <a:srgbClr val="002060"/>
                </a:solidFill>
              </a:rPr>
              <a:t>Role of Father</a:t>
            </a:r>
          </a:p>
          <a:p>
            <a:pPr marL="914400" lvl="0" indent="-457200">
              <a:buFont typeface="Wingdings" panose="05000000000000000000" pitchFamily="2" charset="2"/>
              <a:buChar char="ü"/>
            </a:pPr>
            <a:r>
              <a:rPr lang="en-GB" sz="2400" dirty="0" smtClean="0">
                <a:solidFill>
                  <a:srgbClr val="002060"/>
                </a:solidFill>
              </a:rPr>
              <a:t>Brain Development Activity</a:t>
            </a:r>
          </a:p>
          <a:p>
            <a:pPr marL="914400" lvl="0" indent="-457200">
              <a:buFont typeface="Wingdings" panose="05000000000000000000" pitchFamily="2" charset="2"/>
              <a:buChar char="ü"/>
            </a:pPr>
            <a:r>
              <a:rPr lang="en-GB" sz="2400" dirty="0" smtClean="0">
                <a:solidFill>
                  <a:srgbClr val="002060"/>
                </a:solidFill>
              </a:rPr>
              <a:t>Counselling the Family on ECD</a:t>
            </a:r>
          </a:p>
          <a:p>
            <a:pPr marL="914400" lvl="0" indent="-457200">
              <a:buFont typeface="Wingdings" panose="05000000000000000000" pitchFamily="2" charset="2"/>
              <a:buChar char="ü"/>
            </a:pPr>
            <a:r>
              <a:rPr lang="en-GB" sz="2400" dirty="0" smtClean="0">
                <a:solidFill>
                  <a:srgbClr val="002060"/>
                </a:solidFill>
              </a:rPr>
              <a:t>Barriers and Enablers for ECD</a:t>
            </a:r>
          </a:p>
          <a:p>
            <a:pPr marL="457200" lvl="0" indent="-457200">
              <a:buFont typeface="Arial" panose="020B0604020202020204" pitchFamily="34" charset="0"/>
              <a:buChar char="•"/>
            </a:pPr>
            <a:r>
              <a:rPr lang="en-GB" sz="2800" dirty="0" smtClean="0">
                <a:solidFill>
                  <a:schemeClr val="tx1"/>
                </a:solidFill>
              </a:rPr>
              <a:t>Summarizing </a:t>
            </a:r>
            <a:r>
              <a:rPr lang="en-GB" sz="2800" dirty="0" smtClean="0">
                <a:solidFill>
                  <a:schemeClr val="tx1"/>
                </a:solidFill>
              </a:rPr>
              <a:t>what we have learned </a:t>
            </a:r>
          </a:p>
          <a:p>
            <a:pPr marL="514350" lvl="0" indent="-514350">
              <a:buFont typeface="+mj-lt"/>
              <a:buAutoNum type="arabicPeriod"/>
            </a:pPr>
            <a:endParaRPr lang="en-GB" sz="2800" dirty="0" smtClean="0">
              <a:solidFill>
                <a:schemeClr val="tx1"/>
              </a:solidFill>
            </a:endParaRPr>
          </a:p>
          <a:p>
            <a:pPr>
              <a:buFont typeface="Arial" pitchFamily="34" charset="0"/>
              <a:buChar char="•"/>
            </a:pPr>
            <a:endParaRPr lang="en-GB"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714500"/>
            <a:ext cx="8534400" cy="4525963"/>
          </a:xfrm>
        </p:spPr>
        <p:txBody>
          <a:bodyPr/>
          <a:lstStyle/>
          <a:p>
            <a:pPr lvl="0">
              <a:buFont typeface="Wingdings" panose="05000000000000000000" pitchFamily="2" charset="2"/>
              <a:buChar char="ü"/>
            </a:pPr>
            <a:r>
              <a:rPr lang="en-US" sz="2400" dirty="0" smtClean="0">
                <a:solidFill>
                  <a:schemeClr val="tx1"/>
                </a:solidFill>
              </a:rPr>
              <a:t>Understand </a:t>
            </a:r>
            <a:r>
              <a:rPr lang="en-US" sz="2400" dirty="0">
                <a:solidFill>
                  <a:schemeClr val="tx1"/>
                </a:solidFill>
              </a:rPr>
              <a:t>and explain why communication and play with young children (ages 0-2: newborns, infants and toddlers) is as important to child development as good health and </a:t>
            </a:r>
            <a:r>
              <a:rPr lang="en-US" sz="2400" dirty="0" smtClean="0">
                <a:solidFill>
                  <a:schemeClr val="tx1"/>
                </a:solidFill>
              </a:rPr>
              <a:t>nutrition.</a:t>
            </a:r>
          </a:p>
          <a:p>
            <a:pPr lvl="0">
              <a:buFont typeface="Wingdings" panose="05000000000000000000" pitchFamily="2" charset="2"/>
              <a:buChar char="ü"/>
            </a:pPr>
            <a:r>
              <a:rPr lang="en-US" sz="2400" dirty="0" smtClean="0">
                <a:solidFill>
                  <a:schemeClr val="tx1"/>
                </a:solidFill>
              </a:rPr>
              <a:t>Explain </a:t>
            </a:r>
            <a:r>
              <a:rPr lang="en-US" sz="2400" dirty="0">
                <a:solidFill>
                  <a:schemeClr val="tx1"/>
                </a:solidFill>
              </a:rPr>
              <a:t>how to counsel the family (mother, </a:t>
            </a:r>
            <a:r>
              <a:rPr lang="en-US" sz="2400" dirty="0" smtClean="0">
                <a:solidFill>
                  <a:schemeClr val="tx1"/>
                </a:solidFill>
              </a:rPr>
              <a:t> father</a:t>
            </a:r>
            <a:r>
              <a:rPr lang="en-US" sz="2400" dirty="0">
                <a:solidFill>
                  <a:schemeClr val="tx1"/>
                </a:solidFill>
              </a:rPr>
              <a:t>, and any other primary adult caregivers) on age-appropriate play and communication activities </a:t>
            </a:r>
            <a:endParaRPr lang="en-US" sz="2400" dirty="0" smtClean="0">
              <a:solidFill>
                <a:schemeClr val="tx1"/>
              </a:solidFill>
            </a:endParaRPr>
          </a:p>
          <a:p>
            <a:pPr lvl="0">
              <a:buFont typeface="Wingdings" panose="05000000000000000000" pitchFamily="2" charset="2"/>
              <a:buChar char="ü"/>
            </a:pPr>
            <a:r>
              <a:rPr lang="en-US" sz="2400" dirty="0" smtClean="0">
                <a:solidFill>
                  <a:schemeClr val="tx1"/>
                </a:solidFill>
              </a:rPr>
              <a:t>Describe </a:t>
            </a:r>
            <a:r>
              <a:rPr lang="en-US" sz="2400" dirty="0">
                <a:solidFill>
                  <a:schemeClr val="tx1"/>
                </a:solidFill>
              </a:rPr>
              <a:t>how the family’s practices, </a:t>
            </a:r>
            <a:r>
              <a:rPr lang="en-US" sz="2400" dirty="0" err="1">
                <a:solidFill>
                  <a:schemeClr val="tx1"/>
                </a:solidFill>
              </a:rPr>
              <a:t>behaviours</a:t>
            </a:r>
            <a:r>
              <a:rPr lang="en-US" sz="2400" dirty="0">
                <a:solidFill>
                  <a:schemeClr val="tx1"/>
                </a:solidFill>
              </a:rPr>
              <a:t> and psychosocial dynamics in the home can influence early child </a:t>
            </a:r>
            <a:r>
              <a:rPr lang="en-US" sz="2400" dirty="0" smtClean="0">
                <a:solidFill>
                  <a:schemeClr val="tx1"/>
                </a:solidFill>
              </a:rPr>
              <a:t>development.</a:t>
            </a:r>
          </a:p>
          <a:p>
            <a:pPr lvl="0">
              <a:buFont typeface="Wingdings" panose="05000000000000000000" pitchFamily="2" charset="2"/>
              <a:buChar char="ü"/>
            </a:pPr>
            <a:r>
              <a:rPr lang="en-US" sz="2400" dirty="0" smtClean="0">
                <a:solidFill>
                  <a:schemeClr val="tx1"/>
                </a:solidFill>
              </a:rPr>
              <a:t>Identify potential areas </a:t>
            </a:r>
            <a:r>
              <a:rPr lang="en-US" sz="2400" dirty="0">
                <a:solidFill>
                  <a:schemeClr val="tx1"/>
                </a:solidFill>
              </a:rPr>
              <a:t>for improvement in </a:t>
            </a:r>
            <a:r>
              <a:rPr lang="en-US" sz="2400" dirty="0" smtClean="0">
                <a:solidFill>
                  <a:schemeClr val="tx1"/>
                </a:solidFill>
              </a:rPr>
              <a:t>caregiver- </a:t>
            </a:r>
            <a:r>
              <a:rPr lang="en-US" sz="2400" dirty="0">
                <a:solidFill>
                  <a:schemeClr val="tx1"/>
                </a:solidFill>
              </a:rPr>
              <a:t>child </a:t>
            </a:r>
            <a:r>
              <a:rPr lang="en-US" sz="2400" dirty="0" smtClean="0">
                <a:solidFill>
                  <a:schemeClr val="tx1"/>
                </a:solidFill>
              </a:rPr>
              <a:t>interactions (counsel) and/or developmental concerns (refer).</a:t>
            </a:r>
            <a:endParaRPr lang="en-US" sz="2400" dirty="0">
              <a:solidFill>
                <a:schemeClr val="tx1"/>
              </a:solidFill>
            </a:endParaRPr>
          </a:p>
          <a:p>
            <a:r>
              <a:rPr lang="en-US" sz="2400" dirty="0"/>
              <a:t>	</a:t>
            </a:r>
          </a:p>
          <a:p>
            <a:endParaRPr lang="en-GB" sz="2400" dirty="0" smtClean="0">
              <a:solidFill>
                <a:schemeClr val="tx1"/>
              </a:solidFill>
            </a:endParaRPr>
          </a:p>
          <a:p>
            <a:pPr>
              <a:buFont typeface="Arial" pitchFamily="34" charset="0"/>
              <a:buChar char="•"/>
            </a:pPr>
            <a:endParaRPr lang="en-GB" sz="2400" dirty="0">
              <a:solidFill>
                <a:schemeClr val="tx1"/>
              </a:solidFill>
            </a:endParaRPr>
          </a:p>
        </p:txBody>
      </p:sp>
      <p:sp>
        <p:nvSpPr>
          <p:cNvPr id="5" name="Title 1"/>
          <p:cNvSpPr>
            <a:spLocks noGrp="1"/>
          </p:cNvSpPr>
          <p:nvPr>
            <p:ph type="title"/>
          </p:nvPr>
        </p:nvSpPr>
        <p:spPr>
          <a:xfrm>
            <a:off x="330200" y="744538"/>
            <a:ext cx="8229600" cy="1143000"/>
          </a:xfrm>
        </p:spPr>
        <p:txBody>
          <a:bodyPr>
            <a:normAutofit/>
          </a:bodyPr>
          <a:lstStyle/>
          <a:p>
            <a:pPr algn="l"/>
            <a:r>
              <a:rPr lang="en-GB" sz="3200" b="1" dirty="0" smtClean="0">
                <a:solidFill>
                  <a:srgbClr val="E87A2E"/>
                </a:solidFill>
              </a:rPr>
              <a:t>ECD : Learning Objectives </a:t>
            </a:r>
            <a:endParaRPr lang="en-GB" sz="3200" b="1" dirty="0">
              <a:solidFill>
                <a:srgbClr val="E87A2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004" y="1792427"/>
            <a:ext cx="5602287" cy="2431435"/>
          </a:xfrm>
          <a:prstGeom prst="rect">
            <a:avLst/>
          </a:prstGeom>
          <a:noFill/>
        </p:spPr>
        <p:txBody>
          <a:bodyPr wrap="square">
            <a:spAutoFit/>
          </a:bodyPr>
          <a:lstStyle/>
          <a:p>
            <a:pPr marL="342900" indent="-342900">
              <a:buFont typeface="Arial" panose="020B0604020202020204" pitchFamily="34" charset="0"/>
              <a:buChar char="•"/>
            </a:pPr>
            <a:r>
              <a:rPr lang="en-US" altLang="en-US" dirty="0">
                <a:cs typeface="Arial" panose="020B0604020202020204" pitchFamily="34" charset="0"/>
              </a:rPr>
              <a:t>Lancet (2005, 2007 &amp; 2011); Pediatrics Journal (2012); Harvard Center for Developing Child;  New York Academy of Sciences; World Bank; World Health Organization; UNICEF </a:t>
            </a:r>
            <a:endParaRPr lang="en-US" altLang="en-US" dirty="0" smtClean="0">
              <a:cs typeface="Arial" panose="020B0604020202020204" pitchFamily="34" charset="0"/>
            </a:endParaRPr>
          </a:p>
          <a:p>
            <a:endParaRPr lang="en-US" altLang="en-US" i="1" dirty="0">
              <a:cs typeface="Arial" panose="020B0604020202020204" pitchFamily="34" charset="0"/>
            </a:endParaRPr>
          </a:p>
          <a:p>
            <a:pPr marL="342900" indent="-342900">
              <a:buFont typeface="Arial" panose="020B0604020202020204" pitchFamily="34" charset="0"/>
              <a:buChar char="•"/>
            </a:pPr>
            <a:r>
              <a:rPr lang="en-GB" dirty="0"/>
              <a:t>200 million children </a:t>
            </a:r>
            <a:r>
              <a:rPr lang="en-GB" dirty="0" smtClean="0"/>
              <a:t>&lt; 5 </a:t>
            </a:r>
            <a:r>
              <a:rPr lang="en-GB" dirty="0"/>
              <a:t>fail to </a:t>
            </a:r>
            <a:r>
              <a:rPr lang="en-GB" dirty="0" smtClean="0"/>
              <a:t>reach </a:t>
            </a:r>
            <a:r>
              <a:rPr lang="en-GB" dirty="0"/>
              <a:t>full developmental potential due to poverty, poor health and nutrition, and inadequate care</a:t>
            </a:r>
          </a:p>
          <a:p>
            <a:endParaRPr lang="en-GB" sz="800" dirty="0" smtClean="0"/>
          </a:p>
        </p:txBody>
      </p:sp>
      <p:sp>
        <p:nvSpPr>
          <p:cNvPr id="5" name="TextBox 2"/>
          <p:cNvSpPr txBox="1">
            <a:spLocks noChangeArrowheads="1"/>
          </p:cNvSpPr>
          <p:nvPr/>
        </p:nvSpPr>
        <p:spPr bwMode="auto">
          <a:xfrm>
            <a:off x="464404" y="1132812"/>
            <a:ext cx="46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dirty="0" smtClean="0">
                <a:solidFill>
                  <a:srgbClr val="E98808"/>
                </a:solidFill>
                <a:latin typeface="Gill Sans MT" pitchFamily="34" charset="0"/>
              </a:rPr>
              <a:t>ECD for </a:t>
            </a:r>
            <a:r>
              <a:rPr lang="en-US" altLang="en-US" sz="2000" b="1" dirty="0" err="1" smtClean="0">
                <a:solidFill>
                  <a:srgbClr val="E98808"/>
                </a:solidFill>
                <a:latin typeface="Gill Sans MT" pitchFamily="34" charset="0"/>
              </a:rPr>
              <a:t>ttC</a:t>
            </a:r>
            <a:r>
              <a:rPr lang="en-US" altLang="en-US" sz="2000" b="1" dirty="0" smtClean="0">
                <a:solidFill>
                  <a:srgbClr val="E98808"/>
                </a:solidFill>
                <a:latin typeface="Gill Sans MT" pitchFamily="34" charset="0"/>
              </a:rPr>
              <a:t>: Evidence Base</a:t>
            </a:r>
            <a:endParaRPr lang="en-US" altLang="en-US" sz="2000" b="1" i="1" dirty="0">
              <a:solidFill>
                <a:srgbClr val="E98808"/>
              </a:solidFill>
              <a:latin typeface="Gill Sans MT" pitchFamily="34" charset="0"/>
            </a:endParaRPr>
          </a:p>
        </p:txBody>
      </p:sp>
      <p:pic>
        <p:nvPicPr>
          <p:cNvPr id="7" name="Picture 6" descr="C:\Users\erjones\Photograph short-list\Breastfeeding - M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097" y="1493566"/>
            <a:ext cx="1718869" cy="2585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12004" y="4223862"/>
            <a:ext cx="8501796" cy="1631216"/>
          </a:xfrm>
          <a:prstGeom prst="rect">
            <a:avLst/>
          </a:prstGeom>
        </p:spPr>
        <p:txBody>
          <a:bodyPr wrap="square">
            <a:spAutoFit/>
          </a:bodyPr>
          <a:lstStyle/>
          <a:p>
            <a:pPr marL="342900" indent="-342900">
              <a:buFont typeface="Arial" panose="020B0604020202020204" pitchFamily="34" charset="0"/>
              <a:buChar char="•"/>
            </a:pPr>
            <a:r>
              <a:rPr lang="en-GB" i="1" dirty="0"/>
              <a:t>Adverse experiences </a:t>
            </a:r>
            <a:r>
              <a:rPr lang="en-GB" dirty="0"/>
              <a:t>in the first 1,000 days of life lead to reduced: physiological response (immune &amp; nutritional uptake), cognitive, language, and social emotional attainment….resulting in lower adult functioning</a:t>
            </a:r>
            <a:r>
              <a:rPr lang="en-GB" dirty="0" smtClean="0"/>
              <a:t>.</a:t>
            </a:r>
          </a:p>
          <a:p>
            <a:endParaRPr lang="en-GB" sz="1000" dirty="0"/>
          </a:p>
          <a:p>
            <a:pPr marL="342900" indent="-342900">
              <a:buFont typeface="Arial" panose="020B0604020202020204" pitchFamily="34" charset="0"/>
              <a:buChar char="•"/>
            </a:pPr>
            <a:r>
              <a:rPr lang="en-GB" dirty="0"/>
              <a:t>Positive, supportive, responsive caregiving experiences in the first 1,000 days of life serve as protective, preventative, </a:t>
            </a:r>
            <a:r>
              <a:rPr lang="en-GB" dirty="0" err="1" smtClean="0"/>
              <a:t>promotive</a:t>
            </a:r>
            <a:r>
              <a:rPr lang="en-GB" dirty="0" smtClean="0"/>
              <a:t> factors for healthy lifelong  </a:t>
            </a:r>
            <a:endParaRPr lang="en-GB" dirty="0"/>
          </a:p>
        </p:txBody>
      </p:sp>
    </p:spTree>
    <p:extLst>
      <p:ext uri="{BB962C8B-B14F-4D97-AF65-F5344CB8AC3E}">
        <p14:creationId xmlns:p14="http://schemas.microsoft.com/office/powerpoint/2010/main" val="2747312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9024" y="1823427"/>
            <a:ext cx="5167313" cy="338554"/>
          </a:xfrm>
          <a:prstGeom prst="rect">
            <a:avLst/>
          </a:prstGeom>
          <a:noFill/>
        </p:spPr>
        <p:txBody>
          <a:bodyPr>
            <a:spAutoFit/>
          </a:bodyPr>
          <a:lstStyle/>
          <a:p>
            <a:pPr>
              <a:defRPr/>
            </a:pPr>
            <a:r>
              <a:rPr lang="en-US" sz="2400" baseline="30000" dirty="0" smtClean="0">
                <a:solidFill>
                  <a:schemeClr val="bg1">
                    <a:lumMod val="50000"/>
                  </a:schemeClr>
                </a:solidFill>
                <a:latin typeface="Gill Sans MT"/>
                <a:ea typeface="ＭＳ Ｐゴシック" pitchFamily="-1" charset="-128"/>
                <a:cs typeface="Gill Sans MT"/>
              </a:rPr>
              <a:t> </a:t>
            </a:r>
            <a:endParaRPr lang="en-US" sz="2400" baseline="30000" dirty="0">
              <a:solidFill>
                <a:schemeClr val="bg1">
                  <a:lumMod val="50000"/>
                </a:schemeClr>
              </a:solidFill>
              <a:latin typeface="Gill Sans MT"/>
              <a:ea typeface="ＭＳ Ｐゴシック" pitchFamily="-1" charset="-128"/>
              <a:cs typeface="Gill Sans MT"/>
            </a:endParaRPr>
          </a:p>
        </p:txBody>
      </p:sp>
      <p:sp>
        <p:nvSpPr>
          <p:cNvPr id="7170" name="TextBox 2"/>
          <p:cNvSpPr txBox="1">
            <a:spLocks noChangeArrowheads="1"/>
          </p:cNvSpPr>
          <p:nvPr/>
        </p:nvSpPr>
        <p:spPr bwMode="auto">
          <a:xfrm>
            <a:off x="3165474" y="1035350"/>
            <a:ext cx="5503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smtClean="0">
                <a:solidFill>
                  <a:srgbClr val="E98808"/>
                </a:solidFill>
                <a:latin typeface="Gill Sans MT" pitchFamily="34" charset="0"/>
              </a:rPr>
              <a:t>ECD:  </a:t>
            </a:r>
            <a:r>
              <a:rPr lang="en-US" altLang="en-US" sz="2000" b="1" i="1" dirty="0" smtClean="0">
                <a:solidFill>
                  <a:srgbClr val="E98808"/>
                </a:solidFill>
                <a:latin typeface="Gill Sans MT" pitchFamily="34" charset="0"/>
              </a:rPr>
              <a:t>Why do we need to integrate into </a:t>
            </a:r>
            <a:r>
              <a:rPr lang="en-US" altLang="en-US" sz="2000" b="1" i="1" dirty="0" err="1" smtClean="0">
                <a:solidFill>
                  <a:srgbClr val="E98808"/>
                </a:solidFill>
                <a:latin typeface="Gill Sans MT" pitchFamily="34" charset="0"/>
              </a:rPr>
              <a:t>ttC</a:t>
            </a:r>
            <a:r>
              <a:rPr lang="en-US" altLang="en-US" sz="2000" b="1" i="1" dirty="0" smtClean="0">
                <a:solidFill>
                  <a:srgbClr val="E98808"/>
                </a:solidFill>
                <a:latin typeface="Gill Sans MT" pitchFamily="34" charset="0"/>
              </a:rPr>
              <a:t>?</a:t>
            </a:r>
            <a:endParaRPr lang="en-US" altLang="en-US" sz="2000" b="1" i="1" dirty="0">
              <a:solidFill>
                <a:srgbClr val="E98808"/>
              </a:solidFill>
              <a:latin typeface="Gill Sans MT" pitchFamily="34" charset="0"/>
            </a:endParaRPr>
          </a:p>
        </p:txBody>
      </p:sp>
      <p:sp>
        <p:nvSpPr>
          <p:cNvPr id="7173" name="TextBox 5"/>
          <p:cNvSpPr txBox="1">
            <a:spLocks noChangeArrowheads="1"/>
          </p:cNvSpPr>
          <p:nvPr/>
        </p:nvSpPr>
        <p:spPr bwMode="auto">
          <a:xfrm>
            <a:off x="317499" y="2931045"/>
            <a:ext cx="2847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ja-JP" sz="2800" b="1" baseline="30000" dirty="0" smtClean="0">
                <a:solidFill>
                  <a:srgbClr val="404040"/>
                </a:solidFill>
                <a:latin typeface="Gill Sans MT" pitchFamily="34" charset="0"/>
              </a:rPr>
              <a:t>“It is easier to build strong children than to repair broken men.” </a:t>
            </a:r>
          </a:p>
          <a:p>
            <a:pPr eaLnBrk="1" hangingPunct="1"/>
            <a:r>
              <a:rPr lang="en-US" altLang="en-US" sz="2800" b="1" baseline="30000" dirty="0" smtClean="0">
                <a:solidFill>
                  <a:srgbClr val="404040"/>
                </a:solidFill>
                <a:latin typeface="Gill Sans MT" pitchFamily="34" charset="0"/>
              </a:rPr>
              <a:t>      - Frederick Douglass</a:t>
            </a:r>
            <a:endParaRPr lang="en-US" altLang="en-US" sz="2800" b="1" dirty="0">
              <a:solidFill>
                <a:srgbClr val="404040"/>
              </a:solidFill>
              <a:latin typeface="Gill Sans MT" pitchFamily="34" charset="0"/>
            </a:endParaRPr>
          </a:p>
        </p:txBody>
      </p:sp>
      <p:pic>
        <p:nvPicPr>
          <p:cNvPr id="14" name="Picture 3" descr="C:\Users\erjones\Photos\11. 2007_Georgia_InternallyDisplacedat Shel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6" y="4566138"/>
            <a:ext cx="2438400" cy="172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3497" y="1616721"/>
            <a:ext cx="4982308" cy="4678204"/>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latin typeface="Gill Sans MT"/>
                <a:ea typeface="ＭＳ Ｐゴシック" pitchFamily="-1" charset="-128"/>
                <a:cs typeface="Gill Sans MT"/>
              </a:rPr>
              <a:t>Babies </a:t>
            </a:r>
            <a:r>
              <a:rPr lang="en-US" sz="2000" dirty="0">
                <a:latin typeface="Gill Sans MT"/>
                <a:ea typeface="ＭＳ Ｐゴシック" pitchFamily="-1" charset="-128"/>
                <a:cs typeface="Gill Sans MT"/>
              </a:rPr>
              <a:t>and toddlers </a:t>
            </a:r>
            <a:r>
              <a:rPr lang="en-US" sz="2000" dirty="0" smtClean="0">
                <a:solidFill>
                  <a:srgbClr val="E98808"/>
                </a:solidFill>
                <a:effectLst>
                  <a:outerShdw blurRad="38100" dist="38100" dir="2700000" algn="tl">
                    <a:srgbClr val="000000">
                      <a:alpha val="43137"/>
                    </a:srgbClr>
                  </a:outerShdw>
                </a:effectLst>
                <a:latin typeface="Gill Sans MT"/>
                <a:ea typeface="ＭＳ Ｐゴシック" pitchFamily="-1" charset="-128"/>
                <a:cs typeface="Gill Sans MT"/>
              </a:rPr>
              <a:t>SURVIVING</a:t>
            </a:r>
            <a:r>
              <a:rPr lang="en-US" sz="2000" dirty="0" smtClean="0">
                <a:latin typeface="Gill Sans MT"/>
                <a:ea typeface="ＭＳ Ｐゴシック" pitchFamily="-1" charset="-128"/>
                <a:cs typeface="Gill Sans MT"/>
              </a:rPr>
              <a:t> </a:t>
            </a:r>
            <a:r>
              <a:rPr lang="en-US" sz="2000" i="1" dirty="0" smtClean="0">
                <a:latin typeface="Gill Sans MT"/>
                <a:ea typeface="ＭＳ Ｐゴシック" pitchFamily="-1" charset="-128"/>
                <a:cs typeface="Gill Sans MT"/>
              </a:rPr>
              <a:t>AND</a:t>
            </a:r>
            <a:r>
              <a:rPr lang="en-US" sz="2000" dirty="0" smtClean="0">
                <a:latin typeface="Gill Sans MT"/>
                <a:ea typeface="ＭＳ Ｐゴシック" pitchFamily="-1" charset="-128"/>
                <a:cs typeface="Gill Sans MT"/>
              </a:rPr>
              <a:t> </a:t>
            </a:r>
            <a:r>
              <a:rPr lang="en-US" sz="2000" dirty="0" smtClean="0">
                <a:solidFill>
                  <a:srgbClr val="E98808"/>
                </a:solidFill>
                <a:effectLst>
                  <a:outerShdw blurRad="38100" dist="38100" dir="2700000" algn="tl">
                    <a:srgbClr val="000000">
                      <a:alpha val="43137"/>
                    </a:srgbClr>
                  </a:outerShdw>
                </a:effectLst>
                <a:latin typeface="Gill Sans MT"/>
                <a:ea typeface="ＭＳ Ｐゴシック" pitchFamily="-1" charset="-128"/>
                <a:cs typeface="Gill Sans MT"/>
              </a:rPr>
              <a:t>THRIVING</a:t>
            </a:r>
            <a:endParaRPr lang="en-US" sz="1600" dirty="0" smtClean="0">
              <a:latin typeface="Gill Sans MT"/>
              <a:ea typeface="ＭＳ Ｐゴシック" pitchFamily="-1" charset="-128"/>
              <a:cs typeface="Gill Sans MT"/>
            </a:endParaRPr>
          </a:p>
          <a:p>
            <a:pPr lvl="1">
              <a:defRPr/>
            </a:pPr>
            <a:endParaRPr lang="en-US" sz="800" dirty="0" smtClean="0">
              <a:latin typeface="Gill Sans MT"/>
              <a:ea typeface="ＭＳ Ｐゴシック" pitchFamily="-1" charset="-128"/>
              <a:cs typeface="Gill Sans MT"/>
            </a:endParaRPr>
          </a:p>
          <a:p>
            <a:pPr lvl="1">
              <a:defRPr/>
            </a:pPr>
            <a:endParaRPr lang="en-US" sz="800" dirty="0">
              <a:latin typeface="Gill Sans MT"/>
              <a:ea typeface="ＭＳ Ｐゴシック" pitchFamily="-1" charset="-128"/>
              <a:cs typeface="Gill Sans MT"/>
            </a:endParaRPr>
          </a:p>
          <a:p>
            <a:pPr marL="342900" lvl="1" indent="-342900">
              <a:buFont typeface="Arial" panose="020B0604020202020204" pitchFamily="34" charset="0"/>
              <a:buChar char="•"/>
              <a:defRPr/>
            </a:pPr>
            <a:r>
              <a:rPr lang="en-US" sz="2000" dirty="0" smtClean="0">
                <a:latin typeface="Gill Sans MT"/>
                <a:ea typeface="ＭＳ Ｐゴシック" pitchFamily="-1" charset="-128"/>
                <a:cs typeface="Gill Sans MT"/>
              </a:rPr>
              <a:t>Positive early experiences are the foundation for </a:t>
            </a:r>
            <a:r>
              <a:rPr lang="en-US" sz="2000" dirty="0" smtClean="0">
                <a:solidFill>
                  <a:srgbClr val="E98808"/>
                </a:solidFill>
                <a:effectLst>
                  <a:outerShdw blurRad="38100" dist="38100" dir="2700000" algn="tl">
                    <a:srgbClr val="000000">
                      <a:alpha val="43137"/>
                    </a:srgbClr>
                  </a:outerShdw>
                </a:effectLst>
                <a:latin typeface="Gill Sans MT"/>
                <a:ea typeface="ＭＳ Ｐゴシック" pitchFamily="-1" charset="-128"/>
                <a:cs typeface="Gill Sans MT"/>
              </a:rPr>
              <a:t>LIFELONG HEALTH</a:t>
            </a:r>
            <a:r>
              <a:rPr lang="en-US" sz="2000" dirty="0" smtClean="0">
                <a:latin typeface="Gill Sans MT"/>
                <a:ea typeface="ＭＳ Ｐゴシック" pitchFamily="-1" charset="-128"/>
                <a:cs typeface="Gill Sans MT"/>
              </a:rPr>
              <a:t>: </a:t>
            </a:r>
          </a:p>
          <a:p>
            <a:pPr marL="0" lvl="1">
              <a:defRPr/>
            </a:pPr>
            <a:endParaRPr lang="en-US" sz="1000" dirty="0" smtClean="0">
              <a:latin typeface="Gill Sans MT"/>
              <a:ea typeface="ＭＳ Ｐゴシック" pitchFamily="-1" charset="-128"/>
              <a:cs typeface="Gill Sans MT"/>
            </a:endParaRPr>
          </a:p>
          <a:p>
            <a:pPr marL="636588" lvl="1" indent="-342900">
              <a:buFont typeface="Wingdings" panose="05000000000000000000" pitchFamily="2" charset="2"/>
              <a:buChar char="ü"/>
              <a:defRPr/>
            </a:pPr>
            <a:r>
              <a:rPr lang="en-US" sz="1600" dirty="0" smtClean="0">
                <a:latin typeface="Gill Sans MT"/>
                <a:ea typeface="ＭＳ Ｐゴシック" pitchFamily="-1" charset="-128"/>
                <a:cs typeface="Gill Sans MT"/>
              </a:rPr>
              <a:t>biological systems strengthening </a:t>
            </a:r>
          </a:p>
          <a:p>
            <a:pPr marL="636588" lvl="1" indent="-342900">
              <a:buFont typeface="Wingdings" panose="05000000000000000000" pitchFamily="2" charset="2"/>
              <a:buChar char="ü"/>
              <a:defRPr/>
            </a:pPr>
            <a:r>
              <a:rPr lang="en-GB" sz="1600" dirty="0" smtClean="0">
                <a:latin typeface="Gill Sans MT" panose="020B0502020104020203" pitchFamily="34" charset="0"/>
              </a:rPr>
              <a:t>absorption of nutrients </a:t>
            </a:r>
            <a:endParaRPr lang="en-GB" sz="1600" dirty="0">
              <a:latin typeface="Gill Sans MT" panose="020B0502020104020203" pitchFamily="34" charset="0"/>
            </a:endParaRPr>
          </a:p>
          <a:p>
            <a:pPr marL="636588" lvl="1" indent="-342900">
              <a:buFont typeface="Wingdings" panose="05000000000000000000" pitchFamily="2" charset="2"/>
              <a:buChar char="ü"/>
              <a:defRPr/>
            </a:pPr>
            <a:r>
              <a:rPr lang="en-GB" sz="1600" dirty="0">
                <a:latin typeface="Gill Sans MT" panose="020B0502020104020203" pitchFamily="34" charset="0"/>
              </a:rPr>
              <a:t>r</a:t>
            </a:r>
            <a:r>
              <a:rPr lang="en-GB" sz="1600" dirty="0" smtClean="0">
                <a:latin typeface="Gill Sans MT" panose="020B0502020104020203" pitchFamily="34" charset="0"/>
              </a:rPr>
              <a:t>esistance to infection</a:t>
            </a:r>
          </a:p>
          <a:p>
            <a:pPr marL="636588" indent="-342900">
              <a:buFont typeface="Wingdings" panose="05000000000000000000" pitchFamily="2" charset="2"/>
              <a:buChar char="ü"/>
              <a:defRPr/>
            </a:pPr>
            <a:r>
              <a:rPr lang="en-GB" sz="1600" dirty="0">
                <a:latin typeface="Gill Sans MT" panose="020B0502020104020203" pitchFamily="34" charset="0"/>
              </a:rPr>
              <a:t>d</a:t>
            </a:r>
            <a:r>
              <a:rPr lang="en-GB" sz="1600" dirty="0" smtClean="0">
                <a:latin typeface="Gill Sans MT" panose="020B0502020104020203" pitchFamily="34" charset="0"/>
              </a:rPr>
              <a:t>evelopment of internal </a:t>
            </a:r>
            <a:r>
              <a:rPr lang="en-GB" sz="1600" dirty="0">
                <a:latin typeface="Gill Sans MT" panose="020B0502020104020203" pitchFamily="34" charset="0"/>
              </a:rPr>
              <a:t>resiliency </a:t>
            </a:r>
            <a:endParaRPr lang="en-GB" sz="1600" dirty="0" smtClean="0">
              <a:latin typeface="Gill Sans MT" panose="020B0502020104020203" pitchFamily="34" charset="0"/>
            </a:endParaRPr>
          </a:p>
          <a:p>
            <a:pPr marL="636588" indent="-342900">
              <a:buFont typeface="Wingdings" panose="05000000000000000000" pitchFamily="2" charset="2"/>
              <a:buChar char="ü"/>
              <a:defRPr/>
            </a:pPr>
            <a:r>
              <a:rPr lang="en-GB" sz="1600" dirty="0" smtClean="0">
                <a:latin typeface="Gill Sans MT" panose="020B0502020104020203" pitchFamily="34" charset="0"/>
              </a:rPr>
              <a:t>coping </a:t>
            </a:r>
            <a:r>
              <a:rPr lang="en-GB" sz="1600" dirty="0">
                <a:latin typeface="Gill Sans MT" panose="020B0502020104020203" pitchFamily="34" charset="0"/>
              </a:rPr>
              <a:t>with </a:t>
            </a:r>
            <a:r>
              <a:rPr lang="en-GB" sz="1600" dirty="0" smtClean="0">
                <a:latin typeface="Gill Sans MT" panose="020B0502020104020203" pitchFamily="34" charset="0"/>
              </a:rPr>
              <a:t>adversity</a:t>
            </a:r>
          </a:p>
          <a:p>
            <a:pPr marL="636588" indent="-342900">
              <a:buFont typeface="Wingdings" panose="05000000000000000000" pitchFamily="2" charset="2"/>
              <a:buChar char="ü"/>
              <a:defRPr/>
            </a:pPr>
            <a:r>
              <a:rPr lang="en-GB" sz="1600" dirty="0" smtClean="0">
                <a:latin typeface="Gill Sans MT" panose="020B0502020104020203" pitchFamily="34" charset="0"/>
              </a:rPr>
              <a:t>maintaining </a:t>
            </a:r>
            <a:r>
              <a:rPr lang="en-GB" sz="1600" dirty="0">
                <a:latin typeface="Gill Sans MT" panose="020B0502020104020203" pitchFamily="34" charset="0"/>
              </a:rPr>
              <a:t>strong relationships with </a:t>
            </a:r>
            <a:r>
              <a:rPr lang="en-GB" sz="1600" dirty="0" smtClean="0">
                <a:latin typeface="Gill Sans MT" panose="020B0502020104020203" pitchFamily="34" charset="0"/>
              </a:rPr>
              <a:t>others</a:t>
            </a:r>
          </a:p>
          <a:p>
            <a:pPr marL="636588" indent="-342900">
              <a:buFont typeface="Wingdings" panose="05000000000000000000" pitchFamily="2" charset="2"/>
              <a:buChar char="ü"/>
              <a:defRPr/>
            </a:pPr>
            <a:r>
              <a:rPr lang="en-GB" sz="1600" dirty="0" smtClean="0">
                <a:latin typeface="Gill Sans MT" panose="020B0502020104020203" pitchFamily="34" charset="0"/>
              </a:rPr>
              <a:t>interacting </a:t>
            </a:r>
            <a:r>
              <a:rPr lang="en-GB" sz="1600" dirty="0">
                <a:latin typeface="Gill Sans MT" panose="020B0502020104020203" pitchFamily="34" charset="0"/>
              </a:rPr>
              <a:t>with </a:t>
            </a:r>
            <a:r>
              <a:rPr lang="en-GB" sz="1600" dirty="0" smtClean="0">
                <a:latin typeface="Gill Sans MT" panose="020B0502020104020203" pitchFamily="34" charset="0"/>
              </a:rPr>
              <a:t>environment </a:t>
            </a:r>
            <a:r>
              <a:rPr lang="en-GB" sz="1600" dirty="0">
                <a:latin typeface="Gill Sans MT" panose="020B0502020104020203" pitchFamily="34" charset="0"/>
              </a:rPr>
              <a:t>in productive ways </a:t>
            </a:r>
            <a:r>
              <a:rPr lang="en-GB" sz="1600" dirty="0" smtClean="0">
                <a:latin typeface="Gill Sans MT" panose="020B0502020104020203" pitchFamily="34" charset="0"/>
              </a:rPr>
              <a:t> </a:t>
            </a:r>
            <a:endParaRPr lang="en-US" sz="1600" dirty="0">
              <a:latin typeface="Gill Sans MT" panose="020B0502020104020203" pitchFamily="34" charset="0"/>
            </a:endParaRPr>
          </a:p>
          <a:p>
            <a:pPr algn="ctr">
              <a:defRPr/>
            </a:pPr>
            <a:endParaRPr lang="en-US" sz="2000" dirty="0" smtClean="0">
              <a:latin typeface="Gill Sans MT"/>
              <a:ea typeface="ＭＳ Ｐゴシック" pitchFamily="-1" charset="-128"/>
              <a:cs typeface="Gill Sans MT"/>
            </a:endParaRPr>
          </a:p>
          <a:p>
            <a:pPr marL="342900" indent="-342900" algn="ctr">
              <a:buFont typeface="Wingdings" panose="05000000000000000000" pitchFamily="2" charset="2"/>
              <a:buChar char="ü"/>
              <a:defRPr/>
            </a:pPr>
            <a:endParaRPr lang="en-US" sz="2000" dirty="0">
              <a:solidFill>
                <a:srgbClr val="E98808"/>
              </a:solidFill>
              <a:latin typeface="Gill Sans MT"/>
              <a:ea typeface="ＭＳ Ｐゴシック" pitchFamily="-1" charset="-128"/>
              <a:cs typeface="Gill Sans MT"/>
            </a:endParaRPr>
          </a:p>
          <a:p>
            <a:pPr marL="342900" indent="-342900" algn="ctr">
              <a:buFont typeface="Wingdings" panose="05000000000000000000" pitchFamily="2" charset="2"/>
              <a:buChar char="ü"/>
              <a:defRPr/>
            </a:pPr>
            <a:endParaRPr lang="en-US" sz="2000" dirty="0" smtClean="0">
              <a:solidFill>
                <a:srgbClr val="E98808"/>
              </a:solidFill>
              <a:latin typeface="Gill Sans MT"/>
              <a:ea typeface="ＭＳ Ｐゴシック" pitchFamily="-1" charset="-128"/>
              <a:cs typeface="Gill Sans MT"/>
            </a:endParaRPr>
          </a:p>
          <a:p>
            <a:pPr marL="342900" indent="-342900" algn="ctr">
              <a:buFont typeface="Wingdings" panose="05000000000000000000" pitchFamily="2" charset="2"/>
              <a:buChar char="ü"/>
              <a:defRPr/>
            </a:pPr>
            <a:endParaRPr lang="en-US" sz="2000" dirty="0">
              <a:solidFill>
                <a:srgbClr val="E98808"/>
              </a:solidFill>
              <a:latin typeface="Gill Sans MT"/>
              <a:ea typeface="ＭＳ Ｐゴシック" pitchFamily="-1" charset="-128"/>
              <a:cs typeface="Gill Sans MT"/>
            </a:endParaRPr>
          </a:p>
        </p:txBody>
      </p:sp>
      <p:pic>
        <p:nvPicPr>
          <p:cNvPr id="8" name="Picture 13" descr="C:\Users\erjones\Photograph short-list\Feeding on the Farm - Rwanda-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98" y="315285"/>
            <a:ext cx="2037702" cy="2158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fade">
                                      <p:cBhvr>
                                        <p:cTn id="23" dur="500"/>
                                        <p:tgtEl>
                                          <p:spTgt spid="7">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500"/>
                                        <p:tgtEl>
                                          <p:spTgt spid="7">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fade">
                                      <p:cBhvr>
                                        <p:cTn id="38" dur="500"/>
                                        <p:tgtEl>
                                          <p:spTgt spid="7">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Effect transition="in" filter="fade">
                                      <p:cBhvr>
                                        <p:cTn id="4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w0TkwjjpZU"/>
          <p:cNvPicPr>
            <a:picLocks noRot="1" noChangeAspect="1"/>
          </p:cNvPicPr>
          <p:nvPr>
            <a:videoFile r:link="rId1"/>
          </p:nvPr>
        </p:nvPicPr>
        <p:blipFill>
          <a:blip r:embed="rId3"/>
          <a:stretch>
            <a:fillRect/>
          </a:stretch>
        </p:blipFill>
        <p:spPr>
          <a:xfrm>
            <a:off x="323144" y="1574800"/>
            <a:ext cx="8286045" cy="4660900"/>
          </a:xfrm>
          <a:prstGeom prst="rect">
            <a:avLst/>
          </a:prstGeom>
        </p:spPr>
      </p:pic>
      <p:sp>
        <p:nvSpPr>
          <p:cNvPr id="3" name="Title 1"/>
          <p:cNvSpPr txBox="1">
            <a:spLocks/>
          </p:cNvSpPr>
          <p:nvPr/>
        </p:nvSpPr>
        <p:spPr>
          <a:xfrm>
            <a:off x="323144" y="747496"/>
            <a:ext cx="8229600" cy="571500"/>
          </a:xfrm>
          <a:prstGeom prst="rect">
            <a:avLst/>
          </a:prstGeom>
        </p:spPr>
        <p:txBody>
          <a:bodyPr>
            <a:normAutofit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a:lstStyle>
          <a:p>
            <a:pPr algn="l"/>
            <a:r>
              <a:rPr lang="en-GB" sz="3200" b="1" smtClean="0">
                <a:solidFill>
                  <a:srgbClr val="E87A2E"/>
                </a:solidFill>
              </a:rPr>
              <a:t>Why include ECD in ttCv2?</a:t>
            </a:r>
            <a:endParaRPr lang="en-GB" sz="3200" b="1" dirty="0">
              <a:solidFill>
                <a:srgbClr val="E87A2E"/>
              </a:solidFill>
            </a:endParaRPr>
          </a:p>
        </p:txBody>
      </p:sp>
    </p:spTree>
    <p:extLst>
      <p:ext uri="{BB962C8B-B14F-4D97-AF65-F5344CB8AC3E}">
        <p14:creationId xmlns:p14="http://schemas.microsoft.com/office/powerpoint/2010/main" val="2965999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681038"/>
            <a:ext cx="8229600" cy="1143000"/>
          </a:xfrm>
        </p:spPr>
        <p:txBody>
          <a:bodyPr>
            <a:normAutofit/>
          </a:bodyPr>
          <a:lstStyle/>
          <a:p>
            <a:pPr algn="l"/>
            <a:r>
              <a:rPr lang="en-GB" sz="3200" b="1" dirty="0" smtClean="0">
                <a:solidFill>
                  <a:srgbClr val="E87A2E"/>
                </a:solidFill>
              </a:rPr>
              <a:t>What do we mean by child “development”?  </a:t>
            </a:r>
            <a:endParaRPr lang="en-US" sz="3200" dirty="0"/>
          </a:p>
        </p:txBody>
      </p:sp>
      <p:sp>
        <p:nvSpPr>
          <p:cNvPr id="3" name="Content Placeholder 2"/>
          <p:cNvSpPr>
            <a:spLocks noGrp="1"/>
          </p:cNvSpPr>
          <p:nvPr>
            <p:ph idx="1"/>
          </p:nvPr>
        </p:nvSpPr>
        <p:spPr>
          <a:xfrm>
            <a:off x="355600" y="2967038"/>
            <a:ext cx="8509000" cy="3014663"/>
          </a:xfrm>
        </p:spPr>
        <p:txBody>
          <a:bodyPr/>
          <a:lstStyle/>
          <a:p>
            <a:pPr marL="0" indent="0"/>
            <a:r>
              <a:rPr lang="en-US" sz="2400" dirty="0" smtClean="0">
                <a:solidFill>
                  <a:schemeClr val="tx1"/>
                </a:solidFill>
                <a:latin typeface="+mn-lt"/>
              </a:rPr>
              <a:t>Each </a:t>
            </a:r>
            <a:r>
              <a:rPr lang="en-US" sz="2400" dirty="0">
                <a:solidFill>
                  <a:schemeClr val="tx1"/>
                </a:solidFill>
                <a:latin typeface="+mn-lt"/>
              </a:rPr>
              <a:t>child is unique at </a:t>
            </a:r>
            <a:r>
              <a:rPr lang="en-US" sz="2400" dirty="0" smtClean="0">
                <a:solidFill>
                  <a:schemeClr val="tx1"/>
                </a:solidFill>
                <a:latin typeface="+mn-lt"/>
              </a:rPr>
              <a:t>birth, </a:t>
            </a:r>
            <a:r>
              <a:rPr lang="en-US" sz="2400" dirty="0">
                <a:solidFill>
                  <a:schemeClr val="tx1"/>
                </a:solidFill>
                <a:latin typeface="+mn-lt"/>
              </a:rPr>
              <a:t> </a:t>
            </a:r>
            <a:r>
              <a:rPr lang="en-US" sz="2400" dirty="0" smtClean="0">
                <a:solidFill>
                  <a:schemeClr val="tx1"/>
                </a:solidFill>
                <a:latin typeface="+mn-lt"/>
              </a:rPr>
              <a:t>growing </a:t>
            </a:r>
            <a:r>
              <a:rPr lang="en-US" sz="2400" dirty="0">
                <a:solidFill>
                  <a:schemeClr val="tx1"/>
                </a:solidFill>
                <a:latin typeface="+mn-lt"/>
              </a:rPr>
              <a:t>and </a:t>
            </a:r>
            <a:r>
              <a:rPr lang="en-US" sz="2400" dirty="0" smtClean="0">
                <a:solidFill>
                  <a:schemeClr val="tx1"/>
                </a:solidFill>
                <a:latin typeface="+mn-lt"/>
              </a:rPr>
              <a:t>developing </a:t>
            </a:r>
            <a:r>
              <a:rPr lang="en-US" sz="2400" dirty="0">
                <a:solidFill>
                  <a:schemeClr val="tx1"/>
                </a:solidFill>
                <a:latin typeface="+mn-lt"/>
              </a:rPr>
              <a:t>at an individual </a:t>
            </a:r>
            <a:r>
              <a:rPr lang="en-US" sz="2400" dirty="0" smtClean="0">
                <a:solidFill>
                  <a:schemeClr val="tx1"/>
                </a:solidFill>
                <a:latin typeface="+mn-lt"/>
              </a:rPr>
              <a:t>rate. Still…development is:</a:t>
            </a:r>
          </a:p>
          <a:p>
            <a:pPr marL="914400" indent="-457200">
              <a:buFont typeface="Wingdings" panose="05000000000000000000" pitchFamily="2" charset="2"/>
              <a:buChar char="ü"/>
            </a:pPr>
            <a:r>
              <a:rPr lang="en-US" sz="2400" dirty="0" smtClean="0">
                <a:solidFill>
                  <a:schemeClr val="tx1"/>
                </a:solidFill>
                <a:latin typeface="+mn-lt"/>
              </a:rPr>
              <a:t>Patterned</a:t>
            </a:r>
          </a:p>
          <a:p>
            <a:pPr marL="914400" indent="-457200">
              <a:buFont typeface="Wingdings" panose="05000000000000000000" pitchFamily="2" charset="2"/>
              <a:buChar char="ü"/>
            </a:pPr>
            <a:r>
              <a:rPr lang="en-US" sz="2400" dirty="0" smtClean="0">
                <a:solidFill>
                  <a:schemeClr val="tx1"/>
                </a:solidFill>
                <a:latin typeface="+mn-lt"/>
              </a:rPr>
              <a:t>Continual</a:t>
            </a:r>
          </a:p>
          <a:p>
            <a:pPr marL="914400" indent="-457200">
              <a:buFont typeface="Wingdings" panose="05000000000000000000" pitchFamily="2" charset="2"/>
              <a:buChar char="ü"/>
            </a:pPr>
            <a:r>
              <a:rPr lang="en-US" sz="2400" dirty="0" smtClean="0">
                <a:solidFill>
                  <a:schemeClr val="tx1"/>
                </a:solidFill>
                <a:latin typeface="+mn-lt"/>
              </a:rPr>
              <a:t>Interactive</a:t>
            </a:r>
          </a:p>
          <a:p>
            <a:pPr marL="914400" indent="-457200">
              <a:buFont typeface="Wingdings" panose="05000000000000000000" pitchFamily="2" charset="2"/>
              <a:buChar char="ü"/>
            </a:pPr>
            <a:r>
              <a:rPr lang="en-US" sz="2400" dirty="0" smtClean="0">
                <a:solidFill>
                  <a:schemeClr val="tx1"/>
                </a:solidFill>
                <a:latin typeface="+mn-lt"/>
              </a:rPr>
              <a:t>Integral</a:t>
            </a:r>
          </a:p>
          <a:p>
            <a:pPr marL="914400" indent="-457200">
              <a:buFont typeface="Wingdings" panose="05000000000000000000" pitchFamily="2" charset="2"/>
              <a:buChar char="ü"/>
            </a:pPr>
            <a:r>
              <a:rPr lang="en-US" sz="2400" dirty="0" smtClean="0">
                <a:solidFill>
                  <a:schemeClr val="tx1"/>
                </a:solidFill>
                <a:latin typeface="+mn-lt"/>
              </a:rPr>
              <a:t>Embedded in cultural values and customs</a:t>
            </a:r>
          </a:p>
          <a:p>
            <a:pPr marL="171450" indent="-171450">
              <a:buFont typeface="Wingdings" panose="05000000000000000000" pitchFamily="2" charset="2"/>
              <a:buChar char="ü"/>
            </a:pPr>
            <a:endParaRPr lang="en-US" sz="1200" dirty="0" smtClean="0">
              <a:solidFill>
                <a:schemeClr val="tx1"/>
              </a:solidFill>
            </a:endParaRPr>
          </a:p>
          <a:p>
            <a:pPr>
              <a:buFont typeface="Wingdings" panose="05000000000000000000" pitchFamily="2" charset="2"/>
              <a:buChar char="Ø"/>
            </a:pPr>
            <a:endParaRPr lang="en-US" sz="1200" dirty="0">
              <a:solidFill>
                <a:schemeClr val="tx1"/>
              </a:solidFill>
            </a:endParaRPr>
          </a:p>
          <a:p>
            <a:pPr>
              <a:buFont typeface="Wingdings" panose="05000000000000000000" pitchFamily="2" charset="2"/>
              <a:buChar char="Ø"/>
            </a:pPr>
            <a:endParaRPr lang="en-US" sz="1200" dirty="0" smtClean="0">
              <a:solidFill>
                <a:schemeClr val="tx1"/>
              </a:solidFill>
            </a:endParaRPr>
          </a:p>
          <a:p>
            <a:endParaRPr lang="en-US" sz="1200" dirty="0">
              <a:solidFill>
                <a:schemeClr val="tx1"/>
              </a:solidFill>
            </a:endParaRPr>
          </a:p>
          <a:p>
            <a:r>
              <a:rPr lang="en-US" sz="1200" dirty="0"/>
              <a:t>	</a:t>
            </a:r>
          </a:p>
          <a:p>
            <a:endParaRPr lang="en-US" sz="1200" dirty="0">
              <a:solidFill>
                <a:schemeClr val="tx1"/>
              </a:solidFill>
            </a:endParaRPr>
          </a:p>
          <a:p>
            <a:r>
              <a:rPr lang="en-US" dirty="0"/>
              <a:t>	</a:t>
            </a:r>
          </a:p>
          <a:p>
            <a:endParaRPr lang="en-US" dirty="0"/>
          </a:p>
        </p:txBody>
      </p:sp>
      <p:sp>
        <p:nvSpPr>
          <p:cNvPr id="4" name="Title 1"/>
          <p:cNvSpPr txBox="1">
            <a:spLocks/>
          </p:cNvSpPr>
          <p:nvPr/>
        </p:nvSpPr>
        <p:spPr>
          <a:xfrm>
            <a:off x="266700" y="1824038"/>
            <a:ext cx="8229600" cy="1143000"/>
          </a:xfrm>
          <a:prstGeom prst="rect">
            <a:avLst/>
          </a:prstGeom>
        </p:spPr>
        <p:txBody>
          <a:bodyPr vert="horz" lIns="91440" tIns="45720" rIns="91440" bIns="45720" rtlCol="0" anchor="ctr">
            <a:normAutofit fontScale="85000" lnSpcReduction="20000"/>
          </a:bodyPr>
          <a:lstStyle>
            <a:lvl1pPr algn="ctr" defTabSz="457200" rtl="0" eaLnBrk="1" fontAlgn="base" hangingPunct="1">
              <a:spcBef>
                <a:spcPct val="0"/>
              </a:spcBef>
              <a:spcAft>
                <a:spcPct val="0"/>
              </a:spcAft>
              <a:defRPr sz="4400" b="0" i="0" u="none"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a:lstStyle>
          <a:p>
            <a:pPr lvl="0"/>
            <a:r>
              <a:rPr lang="en-US" sz="3200" dirty="0"/>
              <a:t>A process of change in which a child learns to handle ever more difficult levels of moving, thinking, speaking, feeling and relating to others </a:t>
            </a:r>
            <a:r>
              <a:rPr lang="en-US" sz="1400" dirty="0"/>
              <a:t>(Myers 1995).</a:t>
            </a:r>
          </a:p>
          <a:p>
            <a:endParaRPr lang="en-US" sz="3200" dirty="0"/>
          </a:p>
        </p:txBody>
      </p:sp>
    </p:spTree>
    <p:extLst>
      <p:ext uri="{BB962C8B-B14F-4D97-AF65-F5344CB8AC3E}">
        <p14:creationId xmlns:p14="http://schemas.microsoft.com/office/powerpoint/2010/main" val="19868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35144743"/>
              </p:ext>
            </p:extLst>
          </p:nvPr>
        </p:nvGraphicFramePr>
        <p:xfrm>
          <a:off x="2552700" y="1631950"/>
          <a:ext cx="6468694"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2"/>
          <p:cNvSpPr txBox="1">
            <a:spLocks noChangeArrowheads="1"/>
          </p:cNvSpPr>
          <p:nvPr/>
        </p:nvSpPr>
        <p:spPr bwMode="auto">
          <a:xfrm>
            <a:off x="304798" y="1089755"/>
            <a:ext cx="847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a:solidFill>
                  <a:srgbClr val="E98808"/>
                </a:solidFill>
                <a:latin typeface="Gill Sans MT" pitchFamily="34" charset="0"/>
              </a:rPr>
              <a:t>Early Childhood Development (ECD): </a:t>
            </a:r>
            <a:r>
              <a:rPr lang="en-US" altLang="en-US" sz="2000" b="1" dirty="0" smtClean="0">
                <a:solidFill>
                  <a:srgbClr val="E98808"/>
                </a:solidFill>
                <a:latin typeface="Gill Sans MT" pitchFamily="34" charset="0"/>
              </a:rPr>
              <a:t> </a:t>
            </a:r>
            <a:r>
              <a:rPr lang="en-US" altLang="en-US" sz="2000" b="1" i="1" dirty="0" smtClean="0">
                <a:solidFill>
                  <a:srgbClr val="E98808"/>
                </a:solidFill>
                <a:latin typeface="Gill Sans MT" pitchFamily="34" charset="0"/>
              </a:rPr>
              <a:t>What </a:t>
            </a:r>
            <a:r>
              <a:rPr lang="en-US" altLang="en-US" sz="2000" b="1" i="1" dirty="0">
                <a:solidFill>
                  <a:srgbClr val="E98808"/>
                </a:solidFill>
                <a:latin typeface="Gill Sans MT" pitchFamily="34" charset="0"/>
              </a:rPr>
              <a:t>is it all about?</a:t>
            </a:r>
          </a:p>
        </p:txBody>
      </p:sp>
      <p:sp>
        <p:nvSpPr>
          <p:cNvPr id="2" name="TextBox 1"/>
          <p:cNvSpPr txBox="1"/>
          <p:nvPr/>
        </p:nvSpPr>
        <p:spPr>
          <a:xfrm>
            <a:off x="1409700" y="2514600"/>
            <a:ext cx="1295400" cy="369332"/>
          </a:xfrm>
          <a:prstGeom prst="rect">
            <a:avLst/>
          </a:prstGeom>
          <a:noFill/>
        </p:spPr>
        <p:txBody>
          <a:bodyPr wrap="square" rtlCol="0">
            <a:spAutoFit/>
          </a:bodyPr>
          <a:lstStyle/>
          <a:p>
            <a:endParaRPr lang="en-US" dirty="0"/>
          </a:p>
        </p:txBody>
      </p:sp>
      <p:sp>
        <p:nvSpPr>
          <p:cNvPr id="5" name="TextBox 4"/>
          <p:cNvSpPr txBox="1"/>
          <p:nvPr/>
        </p:nvSpPr>
        <p:spPr>
          <a:xfrm>
            <a:off x="6629400" y="3956851"/>
            <a:ext cx="1219200" cy="523220"/>
          </a:xfrm>
          <a:prstGeom prst="rect">
            <a:avLst/>
          </a:prstGeom>
          <a:noFill/>
        </p:spPr>
        <p:txBody>
          <a:bodyPr wrap="square" rtlCol="0">
            <a:spAutoFit/>
          </a:bodyPr>
          <a:lstStyle/>
          <a:p>
            <a:pPr algn="ctr"/>
            <a:r>
              <a:rPr lang="en-US" sz="1400" dirty="0" smtClean="0"/>
              <a:t>Executive Functioning</a:t>
            </a:r>
            <a:endParaRPr lang="en-US" sz="1400" dirty="0"/>
          </a:p>
        </p:txBody>
      </p:sp>
      <p:sp>
        <p:nvSpPr>
          <p:cNvPr id="7" name="TextBox 6"/>
          <p:cNvSpPr txBox="1"/>
          <p:nvPr/>
        </p:nvSpPr>
        <p:spPr>
          <a:xfrm>
            <a:off x="6117490" y="5046988"/>
            <a:ext cx="1731110" cy="523220"/>
          </a:xfrm>
          <a:prstGeom prst="rect">
            <a:avLst/>
          </a:prstGeom>
          <a:noFill/>
        </p:spPr>
        <p:txBody>
          <a:bodyPr wrap="square" rtlCol="0">
            <a:spAutoFit/>
          </a:bodyPr>
          <a:lstStyle/>
          <a:p>
            <a:pPr algn="ctr"/>
            <a:r>
              <a:rPr lang="en-US" sz="1400" dirty="0" smtClean="0"/>
              <a:t>Language/</a:t>
            </a:r>
          </a:p>
          <a:p>
            <a:pPr algn="ctr"/>
            <a:r>
              <a:rPr lang="en-US" sz="1400" dirty="0" smtClean="0"/>
              <a:t>Communication</a:t>
            </a:r>
            <a:endParaRPr lang="en-US" sz="1400" dirty="0"/>
          </a:p>
        </p:txBody>
      </p:sp>
      <p:sp>
        <p:nvSpPr>
          <p:cNvPr id="8" name="TextBox 7"/>
          <p:cNvSpPr txBox="1"/>
          <p:nvPr/>
        </p:nvSpPr>
        <p:spPr>
          <a:xfrm>
            <a:off x="5319345" y="2712998"/>
            <a:ext cx="1219200" cy="523220"/>
          </a:xfrm>
          <a:prstGeom prst="rect">
            <a:avLst/>
          </a:prstGeom>
          <a:noFill/>
        </p:spPr>
        <p:txBody>
          <a:bodyPr wrap="square" rtlCol="0">
            <a:spAutoFit/>
          </a:bodyPr>
          <a:lstStyle/>
          <a:p>
            <a:pPr algn="ctr"/>
            <a:r>
              <a:rPr lang="en-US" sz="1400" dirty="0" smtClean="0"/>
              <a:t>Gross &amp; Fine Motor</a:t>
            </a:r>
            <a:endParaRPr lang="en-US" sz="1400" dirty="0"/>
          </a:p>
        </p:txBody>
      </p:sp>
      <p:sp>
        <p:nvSpPr>
          <p:cNvPr id="9" name="TextBox 8"/>
          <p:cNvSpPr txBox="1"/>
          <p:nvPr/>
        </p:nvSpPr>
        <p:spPr>
          <a:xfrm>
            <a:off x="4203700" y="5262431"/>
            <a:ext cx="1219200" cy="307777"/>
          </a:xfrm>
          <a:prstGeom prst="rect">
            <a:avLst/>
          </a:prstGeom>
          <a:noFill/>
        </p:spPr>
        <p:txBody>
          <a:bodyPr wrap="square" rtlCol="0">
            <a:spAutoFit/>
          </a:bodyPr>
          <a:lstStyle/>
          <a:p>
            <a:pPr algn="ctr"/>
            <a:r>
              <a:rPr lang="en-US" sz="1400" dirty="0" smtClean="0"/>
              <a:t>Behavior</a:t>
            </a:r>
            <a:endParaRPr lang="en-US" sz="1400" dirty="0"/>
          </a:p>
        </p:txBody>
      </p:sp>
      <p:sp>
        <p:nvSpPr>
          <p:cNvPr id="10" name="TextBox 9"/>
          <p:cNvSpPr txBox="1"/>
          <p:nvPr/>
        </p:nvSpPr>
        <p:spPr>
          <a:xfrm>
            <a:off x="3844190" y="3721784"/>
            <a:ext cx="1219200" cy="523220"/>
          </a:xfrm>
          <a:prstGeom prst="rect">
            <a:avLst/>
          </a:prstGeom>
          <a:noFill/>
        </p:spPr>
        <p:txBody>
          <a:bodyPr wrap="square" rtlCol="0">
            <a:spAutoFit/>
          </a:bodyPr>
          <a:lstStyle/>
          <a:p>
            <a:pPr algn="ctr"/>
            <a:r>
              <a:rPr lang="en-US" sz="1400" dirty="0" smtClean="0"/>
              <a:t>Self-regulation</a:t>
            </a:r>
            <a:endParaRPr lang="en-US" sz="1400" dirty="0"/>
          </a:p>
        </p:txBody>
      </p:sp>
      <p:sp>
        <p:nvSpPr>
          <p:cNvPr id="4" name="TextBox 3"/>
          <p:cNvSpPr txBox="1"/>
          <p:nvPr/>
        </p:nvSpPr>
        <p:spPr>
          <a:xfrm>
            <a:off x="177798" y="2001282"/>
            <a:ext cx="3213102" cy="369332"/>
          </a:xfrm>
          <a:prstGeom prst="rect">
            <a:avLst/>
          </a:prstGeom>
          <a:noFill/>
        </p:spPr>
        <p:txBody>
          <a:bodyPr wrap="square" rtlCol="0">
            <a:spAutoFit/>
          </a:bodyPr>
          <a:lstStyle/>
          <a:p>
            <a:endParaRPr lang="en-US" dirty="0"/>
          </a:p>
        </p:txBody>
      </p:sp>
      <p:sp>
        <p:nvSpPr>
          <p:cNvPr id="11" name="Right Arrow 10"/>
          <p:cNvSpPr/>
          <p:nvPr/>
        </p:nvSpPr>
        <p:spPr>
          <a:xfrm>
            <a:off x="304798" y="1772196"/>
            <a:ext cx="3759202" cy="8275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Positive Caregiving</a:t>
            </a:r>
            <a:endParaRPr lang="en-US" dirty="0"/>
          </a:p>
        </p:txBody>
      </p:sp>
      <p:sp>
        <p:nvSpPr>
          <p:cNvPr id="12" name="Right Arrow 11"/>
          <p:cNvSpPr/>
          <p:nvPr/>
        </p:nvSpPr>
        <p:spPr>
          <a:xfrm>
            <a:off x="304798" y="2712998"/>
            <a:ext cx="3314702" cy="721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Health &amp; Nutrition</a:t>
            </a:r>
            <a:endParaRPr lang="en-US" dirty="0"/>
          </a:p>
        </p:txBody>
      </p:sp>
      <p:sp>
        <p:nvSpPr>
          <p:cNvPr id="13" name="Right Arrow 12"/>
          <p:cNvSpPr/>
          <p:nvPr/>
        </p:nvSpPr>
        <p:spPr>
          <a:xfrm>
            <a:off x="304798" y="3714700"/>
            <a:ext cx="2870202" cy="721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Child Protection</a:t>
            </a:r>
            <a:endParaRPr lang="en-US" dirty="0"/>
          </a:p>
        </p:txBody>
      </p:sp>
      <p:sp>
        <p:nvSpPr>
          <p:cNvPr id="14" name="Right Arrow 13"/>
          <p:cNvSpPr/>
          <p:nvPr/>
        </p:nvSpPr>
        <p:spPr>
          <a:xfrm>
            <a:off x="304798" y="4839908"/>
            <a:ext cx="2552702" cy="721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Early Education</a:t>
            </a:r>
            <a:endParaRPr lang="en-US" dirty="0"/>
          </a:p>
        </p:txBody>
      </p:sp>
    </p:spTree>
    <p:extLst>
      <p:ext uri="{BB962C8B-B14F-4D97-AF65-F5344CB8AC3E}">
        <p14:creationId xmlns:p14="http://schemas.microsoft.com/office/powerpoint/2010/main" val="291427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3009900"/>
            <a:ext cx="6531624" cy="3265812"/>
          </a:xfrm>
          <a:prstGeom prst="rect">
            <a:avLst/>
          </a:prstGeom>
          <a:ln>
            <a:solidFill>
              <a:schemeClr val="bg1">
                <a:lumMod val="75000"/>
              </a:schemeClr>
            </a:solidFill>
          </a:ln>
        </p:spPr>
      </p:pic>
      <p:sp>
        <p:nvSpPr>
          <p:cNvPr id="3" name="TextBox 2"/>
          <p:cNvSpPr txBox="1">
            <a:spLocks noChangeArrowheads="1"/>
          </p:cNvSpPr>
          <p:nvPr/>
        </p:nvSpPr>
        <p:spPr bwMode="auto">
          <a:xfrm>
            <a:off x="304797" y="889700"/>
            <a:ext cx="847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smtClean="0">
                <a:solidFill>
                  <a:srgbClr val="E98808"/>
                </a:solidFill>
                <a:latin typeface="Gill Sans MT" pitchFamily="34" charset="0"/>
              </a:rPr>
              <a:t>What’s so critical about 0 – 2?</a:t>
            </a:r>
            <a:endParaRPr lang="en-US" altLang="en-US" sz="2000" b="1" i="1" dirty="0">
              <a:solidFill>
                <a:srgbClr val="E98808"/>
              </a:solidFill>
              <a:latin typeface="Gill Sans MT" pitchFamily="34" charset="0"/>
            </a:endParaRPr>
          </a:p>
        </p:txBody>
      </p:sp>
      <p:sp>
        <p:nvSpPr>
          <p:cNvPr id="4" name="Rectangle 3"/>
          <p:cNvSpPr/>
          <p:nvPr/>
        </p:nvSpPr>
        <p:spPr>
          <a:xfrm>
            <a:off x="304798" y="1599337"/>
            <a:ext cx="8178802" cy="1200329"/>
          </a:xfrm>
          <a:prstGeom prst="rect">
            <a:avLst/>
          </a:prstGeom>
        </p:spPr>
        <p:txBody>
          <a:bodyPr wrap="square">
            <a:spAutoFit/>
          </a:bodyPr>
          <a:lstStyle/>
          <a:p>
            <a:pPr algn="ctr"/>
            <a:r>
              <a:rPr lang="en-US" dirty="0"/>
              <a:t>Babies’ brains at birth are not fully mature. The “back &amp; forth” interaction between baby and caregiver helps to build the developing brain and prepare them for life. </a:t>
            </a:r>
            <a:r>
              <a:rPr lang="en-US" dirty="0" smtClean="0"/>
              <a:t>Birth </a:t>
            </a:r>
            <a:r>
              <a:rPr lang="en-US" dirty="0"/>
              <a:t>to </a:t>
            </a:r>
            <a:r>
              <a:rPr lang="en-US" dirty="0" smtClean="0"/>
              <a:t>2 is the period </a:t>
            </a:r>
            <a:r>
              <a:rPr lang="en-US" dirty="0"/>
              <a:t>in which brain is most sensitive to positive and negative environmental </a:t>
            </a:r>
            <a:r>
              <a:rPr lang="en-US" dirty="0" smtClean="0"/>
              <a:t>inputs.</a:t>
            </a:r>
            <a:endParaRPr lang="en-US" dirty="0"/>
          </a:p>
        </p:txBody>
      </p:sp>
    </p:spTree>
    <p:extLst>
      <p:ext uri="{BB962C8B-B14F-4D97-AF65-F5344CB8AC3E}">
        <p14:creationId xmlns:p14="http://schemas.microsoft.com/office/powerpoint/2010/main" val="284610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0&quot;/&gt;&lt;/object&gt;&lt;object type=&quot;3&quot; unique_id=&quot;10004&quot;&gt;&lt;property id=&quot;20148&quot; value=&quot;5&quot;/&gt;&lt;property id=&quot;20300&quot; value=&quot;Slide 4 - &amp;quot;What does ‘mental health’ mean?&amp;quot;&quot;/&gt;&lt;property id=&quot;20307&quot; value=&quot;274&quot;/&gt;&lt;/object&gt;&lt;object type=&quot;3&quot; unique_id=&quot;10005&quot;&gt;&lt;property id=&quot;20148&quot; value=&quot;5&quot;/&gt;&lt;property id=&quot;20300&quot; value=&quot;Slide 5 - &amp;quot;What does ‘maternal mental health’ mean?&amp;quot;&quot;/&gt;&lt;property id=&quot;20307&quot; value=&quot;275&quot;/&gt;&lt;/object&gt;&lt;object type=&quot;3&quot; unique_id=&quot;10006&quot;&gt;&lt;property id=&quot;20148&quot; value=&quot;5&quot;/&gt;&lt;property id=&quot;20300&quot; value=&quot;Slide 6&quot;/&gt;&lt;property id=&quot;20307&quot; value=&quot;256&quot;/&gt;&lt;/object&gt;&lt;object type=&quot;3&quot; unique_id=&quot;10007&quot;&gt;&lt;property id=&quot;20148&quot; value=&quot;5&quot;/&gt;&lt;property id=&quot;20300&quot; value=&quot;Slide 7&quot;/&gt;&lt;property id=&quot;20307&quot; value=&quot;261&quot;/&gt;&lt;/object&gt;&lt;object type=&quot;3&quot; unique_id=&quot;10008&quot;&gt;&lt;property id=&quot;20148&quot; value=&quot;5&quot;/&gt;&lt;property id=&quot;20300&quot; value=&quot;Slide 8&quot;/&gt;&lt;property id=&quot;20307&quot; value=&quot;262&quot;/&gt;&lt;/object&gt;&lt;object type=&quot;3&quot; unique_id=&quot;10010&quot;&gt;&lt;property id=&quot;20148&quot; value=&quot;5&quot;/&gt;&lt;property id=&quot;20300&quot; value=&quot;Slide 9&quot;/&gt;&lt;property id=&quot;20307&quot; value=&quot;264&quot;/&gt;&lt;/object&gt;&lt;object type=&quot;3&quot; unique_id=&quot;10011&quot;&gt;&lt;property id=&quot;20148&quot; value=&quot;5&quot;/&gt;&lt;property id=&quot;20300&quot; value=&quot;Slide 10 - &amp;quot;Gender Based Violence&amp;quot;&quot;/&gt;&lt;property id=&quot;20307&quot; value=&quot;272&quot;/&gt;&lt;/object&gt;&lt;object type=&quot;3&quot; unique_id=&quot;10012&quot;&gt;&lt;property id=&quot;20148&quot; value=&quot;5&quot;/&gt;&lt;property id=&quot;20300&quot; value=&quot;Slide 12 - &amp;quot;Gender Based Violence&amp;quot;&quot;/&gt;&lt;property id=&quot;20307&quot; value=&quot;273&quot;/&gt;&lt;/object&gt;&lt;object type=&quot;3&quot; unique_id=&quot;10013&quot;&gt;&lt;property id=&quot;20148&quot; value=&quot;5&quot;/&gt;&lt;property id=&quot;20300&quot; value=&quot;Slide 13 - &amp;quot;Maternal mental health links to child mental health&amp;quot;&quot;/&gt;&lt;property id=&quot;20307&quot; value=&quot;283&quot;/&gt;&lt;/object&gt;&lt;object type=&quot;3&quot; unique_id=&quot;10015&quot;&gt;&lt;property id=&quot;20148&quot; value=&quot;5&quot;/&gt;&lt;property id=&quot;20300&quot; value=&quot;Slide 14&quot;/&gt;&lt;property id=&quot;20307&quot; value=&quot;265&quot;/&gt;&lt;/object&gt;&lt;object type=&quot;3&quot; unique_id=&quot;10016&quot;&gt;&lt;property id=&quot;20148&quot; value=&quot;5&quot;/&gt;&lt;property id=&quot;20300&quot; value=&quot;Slide 15 - &amp;quot;Psychological First Aid (PFA) is:&amp;quot;&quot;/&gt;&lt;property id=&quot;20307&quot; value=&quot;276&quot;/&gt;&lt;/object&gt;&lt;object type=&quot;3&quot; unique_id=&quot;10017&quot;&gt;&lt;property id=&quot;20148&quot; value=&quot;5&quot;/&gt;&lt;property id=&quot;20300&quot; value=&quot;Slide 16 - &amp;quot;PFA is not....&amp;quot;&quot;/&gt;&lt;property id=&quot;20307&quot; value=&quot;277&quot;/&gt;&lt;/object&gt;&lt;object type=&quot;3&quot; unique_id=&quot;10018&quot;&gt;&lt;property id=&quot;20148&quot; value=&quot;5&quot;/&gt;&lt;property id=&quot;20300&quot; value=&quot;Slide 17 - &amp;quot;Who is PFA for?&amp;quot;&quot;/&gt;&lt;property id=&quot;20307&quot; value=&quot;278&quot;/&gt;&lt;/object&gt;&lt;object type=&quot;3&quot; unique_id=&quot;10019&quot;&gt;&lt;property id=&quot;20148&quot; value=&quot;5&quot;/&gt;&lt;property id=&quot;20300&quot; value=&quot;Slide 18 - &amp;quot;Why PFA?&amp;quot;&quot;/&gt;&lt;property id=&quot;20307&quot; value=&quot;304&quot;/&gt;&lt;/object&gt;&lt;object type=&quot;3&quot; unique_id=&quot;10020&quot;&gt;&lt;property id=&quot;20148&quot; value=&quot;5&quot;/&gt;&lt;property id=&quot;20300&quot; value=&quot;Slide 19&quot;/&gt;&lt;property id=&quot;20307&quot; value=&quot;286&quot;/&gt;&lt;/object&gt;&lt;object type=&quot;3&quot; unique_id=&quot;10021&quot;&gt;&lt;property id=&quot;20148&quot; value=&quot;5&quot;/&gt;&lt;property id=&quot;20300&quot; value=&quot;Slide 20&quot;/&gt;&lt;property id=&quot;20307&quot; value=&quot;287&quot;/&gt;&lt;/object&gt;&lt;object type=&quot;3&quot; unique_id=&quot;10023&quot;&gt;&lt;property id=&quot;20148&quot; value=&quot;5&quot;/&gt;&lt;property id=&quot;20300&quot; value=&quot;Slide 21 - &amp;quot;Identifying signs of distress&amp;quot;&quot;/&gt;&lt;property id=&quot;20307&quot; value=&quot;289&quot;/&gt;&lt;/object&gt;&lt;object type=&quot;3&quot; unique_id=&quot;10024&quot;&gt;&lt;property id=&quot;20148&quot; value=&quot;5&quot;/&gt;&lt;property id=&quot;20300&quot; value=&quot;Slide 22&quot;/&gt;&lt;property id=&quot;20307&quot; value=&quot;290&quot;/&gt;&lt;/object&gt;&lt;object type=&quot;3&quot; unique_id=&quot;10026&quot;&gt;&lt;property id=&quot;20148&quot; value=&quot;5&quot;/&gt;&lt;property id=&quot;20300&quot; value=&quot;Slide 23 - &amp;quot;About Listening&amp;quot;&quot;/&gt;&lt;property id=&quot;20307&quot; value=&quot;285&quot;/&gt;&lt;/object&gt;&lt;object type=&quot;3&quot; unique_id=&quot;10027&quot;&gt;&lt;property id=&quot;20148&quot; value=&quot;5&quot;/&gt;&lt;property id=&quot;20300&quot; value=&quot;Slide 24 - &amp;quot;Bad Communication – Things NOT to say and do&amp;quot;&quot;/&gt;&lt;property id=&quot;20307&quot; value=&quot;292&quot;/&gt;&lt;/object&gt;&lt;object type=&quot;3&quot; unique_id=&quot;10029&quot;&gt;&lt;property id=&quot;20148&quot; value=&quot;5&quot;/&gt;&lt;property id=&quot;20300&quot; value=&quot;Slide 25 - &amp;quot;Good Communication – Things TO say and do&amp;quot;&quot;/&gt;&lt;property id=&quot;20307&quot; value=&quot;293&quot;/&gt;&lt;/object&gt;&lt;object type=&quot;3&quot; unique_id=&quot;10030&quot;&gt;&lt;property id=&quot;20148&quot; value=&quot;5&quot;/&gt;&lt;property id=&quot;20300&quot; value=&quot;Slide 26&quot;/&gt;&lt;property id=&quot;20307&quot; value=&quot;294&quot;/&gt;&lt;/object&gt;&lt;object type=&quot;3&quot; unique_id=&quot;10031&quot;&gt;&lt;property id=&quot;20148&quot; value=&quot;5&quot;/&gt;&lt;property id=&quot;20300&quot; value=&quot;Slide 27 - &amp;quot;Helping people feel calm&amp;quot;&quot;/&gt;&lt;property id=&quot;20307&quot; value=&quot;284&quot;/&gt;&lt;/object&gt;&lt;object type=&quot;3&quot; unique_id=&quot;10032&quot;&gt;&lt;property id=&quot;20148&quot; value=&quot;5&quot;/&gt;&lt;property id=&quot;20300&quot; value=&quot;Slide 28&quot;/&gt;&lt;property id=&quot;20307&quot; value=&quot;295&quot;/&gt;&lt;/object&gt;&lt;object type=&quot;3&quot; unique_id=&quot;10034&quot;&gt;&lt;property id=&quot;20148&quot; value=&quot;5&quot;/&gt;&lt;property id=&quot;20300&quot; value=&quot;Slide 29 - &amp;quot;Positive Coping Strategies&amp;quot;&quot;/&gt;&lt;property id=&quot;20307&quot; value=&quot;281&quot;/&gt;&lt;/object&gt;&lt;object type=&quot;3&quot; unique_id=&quot;10035&quot;&gt;&lt;property id=&quot;20148&quot; value=&quot;5&quot;/&gt;&lt;property id=&quot;20300&quot; value=&quot;Slide 30 - &amp;quot;Negative Coping Strategies&amp;quot;&quot;/&gt;&lt;property id=&quot;20307&quot; value=&quot;280&quot;/&gt;&lt;/object&gt;&lt;object type=&quot;3&quot; unique_id=&quot;10036&quot;&gt;&lt;property id=&quot;20148&quot; value=&quot;5&quot;/&gt;&lt;property id=&quot;20300&quot; value=&quot;Slide 31&quot;/&gt;&lt;property id=&quot;20307&quot; value=&quot;299&quot;/&gt;&lt;/object&gt;&lt;object type=&quot;3&quot; unique_id=&quot;10037&quot;&gt;&lt;property id=&quot;20148&quot; value=&quot;5&quot;/&gt;&lt;property id=&quot;20300&quot; value=&quot;Slide 32&quot;/&gt;&lt;property id=&quot;20307&quot; value=&quot;296&quot;/&gt;&lt;/object&gt;&lt;object type=&quot;3&quot; unique_id=&quot;10038&quot;&gt;&lt;property id=&quot;20148&quot; value=&quot;5&quot;/&gt;&lt;property id=&quot;20300&quot; value=&quot;Slide 33 - &amp;quot;Involving fathers&amp;quot;&quot;/&gt;&lt;property id=&quot;20307&quot; value=&quot;303&quot;/&gt;&lt;/object&gt;&lt;object type=&quot;3&quot; unique_id=&quot;10039&quot;&gt;&lt;property id=&quot;20148&quot; value=&quot;5&quot;/&gt;&lt;property id=&quot;20300&quot; value=&quot;Slide 34 - &amp;quot;Ending Assistance&amp;quot;&quot;/&gt;&lt;property id=&quot;20307&quot; value=&quot;300&quot;/&gt;&lt;/object&gt;&lt;object type=&quot;3&quot; unique_id=&quot;10041&quot;&gt;&lt;property id=&quot;20148&quot; value=&quot;5&quot;/&gt;&lt;property id=&quot;20300&quot; value=&quot;Slide 35&quot;/&gt;&lt;property id=&quot;20307&quot; value=&quot;268&quot;/&gt;&lt;/object&gt;&lt;object type=&quot;3&quot; unique_id=&quot;20996&quot;&gt;&lt;property id=&quot;20148&quot; value=&quot;5&quot;/&gt;&lt;property id=&quot;20300&quot; value=&quot;Slide 2 - &amp;quot;Today’s Agenda&amp;quot;&quot;/&gt;&lt;property id=&quot;20307&quot; value=&quot;305&quot;/&gt;&lt;/object&gt;&lt;object type=&quot;3&quot; unique_id=&quot;21337&quot;&gt;&lt;property id=&quot;20148&quot; value=&quot;5&quot;/&gt;&lt;property id=&quot;20300&quot; value=&quot;Slide 3 - &amp;quot;Learning objectives&amp;quot;&quot;/&gt;&lt;property id=&quot;20307&quot; value=&quot;306&quot;/&gt;&lt;/object&gt;&lt;object type=&quot;3&quot; unique_id=&quot;22172&quot;&gt;&lt;property id=&quot;20148&quot; value=&quot;5&quot;/&gt;&lt;property id=&quot;20300&quot; value=&quot;Slide 11&quot;/&gt;&lt;property id=&quot;20307&quot; value=&quot;307&quot;/&gt;&lt;/object&gt;&lt;/object&gt;&lt;object type=&quot;8&quot; unique_id=&quot;10084&quot;&gt;&lt;/object&gt;&lt;/object&gt;&lt;/database&gt;"/>
  <p:tag name="SECTOMILLISECCONVERTED" val="1"/>
</p:tagLst>
</file>

<file path=ppt/theme/theme1.xml><?xml version="1.0" encoding="utf-8"?>
<a:theme xmlns:a="http://schemas.openxmlformats.org/drawingml/2006/main" name="Health and Nutrition PPT 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 and Nutrition PPT Template_FINAL</Template>
  <TotalTime>6289</TotalTime>
  <Words>1263</Words>
  <Application>Microsoft Office PowerPoint</Application>
  <PresentationFormat>On-screen Show (4:3)</PresentationFormat>
  <Paragraphs>109</Paragraphs>
  <Slides>13</Slides>
  <Notes>4</Notes>
  <HiddenSlides>0</HiddenSlides>
  <MMClips>2</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Health and Nutrition PPT Template_FINAL</vt:lpstr>
      <vt:lpstr>1_Office Theme</vt:lpstr>
      <vt:lpstr>2_Office Theme</vt:lpstr>
      <vt:lpstr>3_Office Theme</vt:lpstr>
      <vt:lpstr>PowerPoint Presentation</vt:lpstr>
      <vt:lpstr>ECD Training: Agenda</vt:lpstr>
      <vt:lpstr>ECD : Learning Objectives </vt:lpstr>
      <vt:lpstr>PowerPoint Presentation</vt:lpstr>
      <vt:lpstr>PowerPoint Presentation</vt:lpstr>
      <vt:lpstr>PowerPoint Presentation</vt:lpstr>
      <vt:lpstr>What do we mean by child “development”?  </vt:lpstr>
      <vt:lpstr>PowerPoint Presentation</vt:lpstr>
      <vt:lpstr>PowerPoint Presentation</vt:lpstr>
      <vt:lpstr>PowerPoint Presentation</vt:lpstr>
      <vt:lpstr>Key Principles of ECD </vt:lpstr>
      <vt:lpstr>ttC Home Visitor Actions:  Watch and encourage parents to do these things with their baby, beginning at birth </vt:lpstr>
      <vt:lpstr>PowerPoint Presentation</vt:lpstr>
    </vt:vector>
  </TitlesOfParts>
  <Company>World Vision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McGrath</dc:creator>
  <cp:lastModifiedBy>Erin Jones - US</cp:lastModifiedBy>
  <cp:revision>97</cp:revision>
  <dcterms:created xsi:type="dcterms:W3CDTF">2015-02-03T06:20:05Z</dcterms:created>
  <dcterms:modified xsi:type="dcterms:W3CDTF">2015-04-24T11:41:47Z</dcterms:modified>
</cp:coreProperties>
</file>