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4" r:id="rId4"/>
  </p:sldMasterIdLst>
  <p:notesMasterIdLst>
    <p:notesMasterId r:id="rId23"/>
  </p:notesMasterIdLst>
  <p:sldIdLst>
    <p:sldId id="260" r:id="rId5"/>
    <p:sldId id="305" r:id="rId6"/>
    <p:sldId id="306" r:id="rId7"/>
    <p:sldId id="308" r:id="rId8"/>
    <p:sldId id="309" r:id="rId9"/>
    <p:sldId id="275" r:id="rId10"/>
    <p:sldId id="310" r:id="rId11"/>
    <p:sldId id="311" r:id="rId12"/>
    <p:sldId id="303" r:id="rId13"/>
    <p:sldId id="312" r:id="rId14"/>
    <p:sldId id="316" r:id="rId15"/>
    <p:sldId id="313" r:id="rId16"/>
    <p:sldId id="314" r:id="rId17"/>
    <p:sldId id="315" r:id="rId18"/>
    <p:sldId id="273" r:id="rId19"/>
    <p:sldId id="292" r:id="rId20"/>
    <p:sldId id="293" r:id="rId21"/>
    <p:sldId id="318" r:id="rId22"/>
  </p:sldIdLst>
  <p:sldSz cx="9144000" cy="6858000" type="screen4x3"/>
  <p:notesSz cx="6858000" cy="9144000"/>
  <p:custDataLst>
    <p:tags r:id="rId24"/>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A2E"/>
    <a:srgbClr val="E98808"/>
    <a:srgbClr val="695433"/>
    <a:srgbClr val="891C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953" autoAdjust="0"/>
  </p:normalViewPr>
  <p:slideViewPr>
    <p:cSldViewPr snapToGrid="0" snapToObjects="1">
      <p:cViewPr>
        <p:scale>
          <a:sx n="75" d="100"/>
          <a:sy n="75" d="100"/>
        </p:scale>
        <p:origin x="-93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3CC6B-1B10-4EA4-ADB6-55FE03198F53}" type="datetimeFigureOut">
              <a:rPr lang="en-AU" smtClean="0"/>
              <a:pPr/>
              <a:t>24/04/2015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45FB3B-B812-4C89-9DDD-2F06F38303AF}" type="slidenum">
              <a:rPr lang="en-AU" smtClean="0"/>
              <a:pPr/>
              <a:t>‹#›</a:t>
            </a:fld>
            <a:endParaRPr lang="en-AU"/>
          </a:p>
        </p:txBody>
      </p:sp>
    </p:spTree>
    <p:extLst>
      <p:ext uri="{BB962C8B-B14F-4D97-AF65-F5344CB8AC3E}">
        <p14:creationId xmlns:p14="http://schemas.microsoft.com/office/powerpoint/2010/main" val="86768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Maternal psychosocial concerns, including depression,  anxiety and Gender based violence serve as significant risk factors, negatively influencing children’s health and development outcomes.</a:t>
            </a:r>
            <a:r>
              <a:rPr lang="en-US" baseline="0" dirty="0" smtClean="0"/>
              <a:t> </a:t>
            </a:r>
            <a:r>
              <a:rPr lang="en-US" dirty="0" smtClean="0"/>
              <a:t>Community Health Workers (CHWs) commonly encounter caregivers experiencing such risk factors and thus must be responsibly equipped to respond to distress.  Research has found that CHW can be trained in simple psychosocial interventions found to be effective in reducing symptoms of maternal depression and anxiety, in addition to distress related to GBV.</a:t>
            </a:r>
            <a:r>
              <a:rPr lang="en-US" baseline="0" dirty="0" smtClean="0"/>
              <a:t> Therefore WV has included maternal mental health considerations within TTC v.2. During this training we will explore maternal mental health concerns, including risk factors and interventions included within TTC v.2 to assist CHW in supporting women experiencing such concerns. </a:t>
            </a:r>
            <a:endParaRPr lang="en-AU" dirty="0"/>
          </a:p>
        </p:txBody>
      </p:sp>
      <p:sp>
        <p:nvSpPr>
          <p:cNvPr id="4" name="Slide Number Placeholder 3"/>
          <p:cNvSpPr>
            <a:spLocks noGrp="1"/>
          </p:cNvSpPr>
          <p:nvPr>
            <p:ph type="sldNum" sz="quarter" idx="10"/>
          </p:nvPr>
        </p:nvSpPr>
        <p:spPr/>
        <p:txBody>
          <a:bodyPr/>
          <a:lstStyle/>
          <a:p>
            <a:fld id="{AC45FB3B-B812-4C89-9DDD-2F06F38303AF}" type="slidenum">
              <a:rPr lang="en-AU" smtClean="0"/>
              <a:pPr/>
              <a:t>1</a:t>
            </a:fld>
            <a:endParaRPr lang="en-AU"/>
          </a:p>
        </p:txBody>
      </p:sp>
    </p:spTree>
    <p:extLst>
      <p:ext uri="{BB962C8B-B14F-4D97-AF65-F5344CB8AC3E}">
        <p14:creationId xmlns:p14="http://schemas.microsoft.com/office/powerpoint/2010/main" val="40999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then do we mean by maternal mental health? WHO defines maternal mental health as </a:t>
            </a:r>
            <a:r>
              <a:rPr lang="en-US" dirty="0" smtClean="0"/>
              <a:t>a state of well-being in which a mother realizes her own abilities, can cope with the normal stresses of life, can work productively and fruitfully, and is able to make a contribution to her community.  </a:t>
            </a:r>
            <a:endParaRPr lang="en-AU" dirty="0"/>
          </a:p>
        </p:txBody>
      </p:sp>
      <p:sp>
        <p:nvSpPr>
          <p:cNvPr id="4" name="Slide Number Placeholder 3"/>
          <p:cNvSpPr>
            <a:spLocks noGrp="1"/>
          </p:cNvSpPr>
          <p:nvPr>
            <p:ph type="sldNum" sz="quarter" idx="10"/>
          </p:nvPr>
        </p:nvSpPr>
        <p:spPr/>
        <p:txBody>
          <a:bodyPr/>
          <a:lstStyle/>
          <a:p>
            <a:fld id="{AC45FB3B-B812-4C89-9DDD-2F06F38303AF}" type="slidenum">
              <a:rPr lang="en-AU" smtClean="0"/>
              <a:pPr/>
              <a:t>6</a:t>
            </a:fld>
            <a:endParaRPr lang="en-AU"/>
          </a:p>
        </p:txBody>
      </p:sp>
    </p:spTree>
    <p:extLst>
      <p:ext uri="{BB962C8B-B14F-4D97-AF65-F5344CB8AC3E}">
        <p14:creationId xmlns:p14="http://schemas.microsoft.com/office/powerpoint/2010/main" val="4021705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Rates are higher in LAMIC possibly representing the greater prevalence and exposure to multiple depression-related risk factors by women: poverty, economic stress, domestic violence, lack of status and lack of control in family decision making.</a:t>
            </a:r>
          </a:p>
          <a:p>
            <a:endParaRPr lang="en-US"/>
          </a:p>
        </p:txBody>
      </p:sp>
      <p:sp>
        <p:nvSpPr>
          <p:cNvPr id="4" name="Slide Number Placeholder 3"/>
          <p:cNvSpPr>
            <a:spLocks noGrp="1"/>
          </p:cNvSpPr>
          <p:nvPr>
            <p:ph type="sldNum" sz="quarter" idx="10"/>
          </p:nvPr>
        </p:nvSpPr>
        <p:spPr/>
        <p:txBody>
          <a:bodyPr/>
          <a:lstStyle/>
          <a:p>
            <a:fld id="{AC45FB3B-B812-4C89-9DDD-2F06F38303AF}" type="slidenum">
              <a:rPr lang="en-AU" smtClean="0"/>
              <a:pPr/>
              <a:t>7</a:t>
            </a:fld>
            <a:endParaRPr lang="en-AU"/>
          </a:p>
        </p:txBody>
      </p:sp>
    </p:spTree>
    <p:extLst>
      <p:ext uri="{BB962C8B-B14F-4D97-AF65-F5344CB8AC3E}">
        <p14:creationId xmlns:p14="http://schemas.microsoft.com/office/powerpoint/2010/main" val="3557474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Both</a:t>
            </a:r>
            <a:r>
              <a:rPr lang="en-AU" baseline="0" dirty="0" smtClean="0"/>
              <a:t> children and mothers benefit from fathers involvement. </a:t>
            </a:r>
            <a:r>
              <a:rPr lang="en-AU" dirty="0" smtClean="0"/>
              <a:t>Research shows that a lack of intimate partner support has links with perinatal depression in mothers</a:t>
            </a:r>
            <a:r>
              <a:rPr lang="en-AU" baseline="0" dirty="0" smtClean="0"/>
              <a:t>. Although in some cultures men's involvement in childcare may be frowned upon, </a:t>
            </a:r>
            <a:r>
              <a:rPr lang="en-US" baseline="0" dirty="0" smtClean="0"/>
              <a:t>fathers should be encouraged to take on care of children to allow mothers rest &amp; to build a relationship with the child. It is also important to note that fathers are also at risk of developing </a:t>
            </a:r>
            <a:r>
              <a:rPr lang="en-US" baseline="0" dirty="0" err="1" smtClean="0"/>
              <a:t>peri</a:t>
            </a:r>
            <a:r>
              <a:rPr lang="en-US" baseline="0" dirty="0" smtClean="0"/>
              <a:t>-natal mental disorders such as depression and anxiety and psychosocial distress more broadly due to the rapid changes a child brings to the household. Therefore </a:t>
            </a:r>
            <a:r>
              <a:rPr lang="en-US" baseline="0" dirty="0" err="1" smtClean="0"/>
              <a:t>ttc</a:t>
            </a:r>
            <a:r>
              <a:rPr lang="en-US" baseline="0" dirty="0" smtClean="0"/>
              <a:t> home visitors should also be encouraged to look for signs of distress in males and offer support if appropriate to do so. </a:t>
            </a:r>
          </a:p>
          <a:p>
            <a:endParaRPr lang="en-AU" dirty="0"/>
          </a:p>
        </p:txBody>
      </p:sp>
      <p:sp>
        <p:nvSpPr>
          <p:cNvPr id="4" name="Slide Number Placeholder 3"/>
          <p:cNvSpPr>
            <a:spLocks noGrp="1"/>
          </p:cNvSpPr>
          <p:nvPr>
            <p:ph type="sldNum" sz="quarter" idx="10"/>
          </p:nvPr>
        </p:nvSpPr>
        <p:spPr/>
        <p:txBody>
          <a:bodyPr/>
          <a:lstStyle/>
          <a:p>
            <a:fld id="{AC45FB3B-B812-4C89-9DDD-2F06F38303AF}" type="slidenum">
              <a:rPr lang="en-AU" smtClean="0"/>
              <a:pPr/>
              <a:t>9</a:t>
            </a:fld>
            <a:endParaRPr lang="en-AU"/>
          </a:p>
        </p:txBody>
      </p:sp>
    </p:spTree>
    <p:extLst>
      <p:ext uri="{BB962C8B-B14F-4D97-AF65-F5344CB8AC3E}">
        <p14:creationId xmlns:p14="http://schemas.microsoft.com/office/powerpoint/2010/main" val="4251053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latin typeface="Gill Sans MT" pitchFamily="34" charset="0"/>
              </a:rPr>
              <a:t>PFA is for distressed people who have been recently exposed to an extremely distressing event (illness/ death of a child/mother/ family member, natural disaster)</a:t>
            </a:r>
          </a:p>
          <a:p>
            <a:endParaRPr lang="en-US" altLang="en-US" sz="800" dirty="0" smtClean="0">
              <a:latin typeface="Gill Sans MT" pitchFamily="34" charset="0"/>
            </a:endParaRPr>
          </a:p>
          <a:p>
            <a:r>
              <a:rPr lang="en-US" altLang="en-US" sz="1200" dirty="0" smtClean="0">
                <a:latin typeface="Gill Sans MT" pitchFamily="34" charset="0"/>
              </a:rPr>
              <a:t>Not everyone who experiences a crisis event will need or want PFA. </a:t>
            </a:r>
          </a:p>
          <a:p>
            <a:r>
              <a:rPr lang="en-US" altLang="en-US" sz="1200" dirty="0" smtClean="0">
                <a:latin typeface="Gill Sans MT" pitchFamily="34" charset="0"/>
              </a:rPr>
              <a:t>PFA is done as part of everyday life or work- it is not an extra activity</a:t>
            </a:r>
          </a:p>
          <a:p>
            <a:endParaRPr lang="en-US" dirty="0"/>
          </a:p>
        </p:txBody>
      </p:sp>
      <p:sp>
        <p:nvSpPr>
          <p:cNvPr id="4" name="Slide Number Placeholder 3"/>
          <p:cNvSpPr>
            <a:spLocks noGrp="1"/>
          </p:cNvSpPr>
          <p:nvPr>
            <p:ph type="sldNum" sz="quarter" idx="10"/>
          </p:nvPr>
        </p:nvSpPr>
        <p:spPr/>
        <p:txBody>
          <a:bodyPr/>
          <a:lstStyle/>
          <a:p>
            <a:fld id="{AC45FB3B-B812-4C89-9DDD-2F06F38303AF}" type="slidenum">
              <a:rPr lang="en-AU" smtClean="0"/>
              <a:pPr/>
              <a:t>10</a:t>
            </a:fld>
            <a:endParaRPr lang="en-AU"/>
          </a:p>
        </p:txBody>
      </p:sp>
    </p:spTree>
    <p:extLst>
      <p:ext uri="{BB962C8B-B14F-4D97-AF65-F5344CB8AC3E}">
        <p14:creationId xmlns:p14="http://schemas.microsoft.com/office/powerpoint/2010/main" val="2033151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GVB rates are disturbingly</a:t>
            </a:r>
            <a:r>
              <a:rPr lang="en-US" altLang="en-US" baseline="0" dirty="0" smtClean="0"/>
              <a:t> </a:t>
            </a:r>
            <a:r>
              <a:rPr lang="en-US" altLang="en-US" dirty="0" smtClean="0"/>
              <a:t> high, and research has</a:t>
            </a:r>
            <a:r>
              <a:rPr lang="en-US" altLang="en-US" baseline="0" dirty="0" smtClean="0"/>
              <a:t> found that the risk of GVB increases significantly during the </a:t>
            </a:r>
            <a:r>
              <a:rPr lang="en-US" altLang="en-US" baseline="0" dirty="0" err="1" smtClean="0"/>
              <a:t>peri</a:t>
            </a:r>
            <a:r>
              <a:rPr lang="en-US" altLang="en-US" baseline="0" dirty="0" smtClean="0"/>
              <a:t>-natal period. WHO estimates that the global average is around 1 in 3 women … however these statistics vary by country and studies show wide variation in the % of women experiencing intimate partner violence, sexual violence in their lifetimes. An alarming fact is that up to 28% of women experience violence during a pregnancy, and evidence shows that overall a woman’s risk of violence increases during pregnancy, with adolescents 7 times more likely to </a:t>
            </a:r>
            <a:r>
              <a:rPr lang="en-US" altLang="en-US" baseline="0" dirty="0" err="1" smtClean="0"/>
              <a:t>expereience</a:t>
            </a:r>
            <a:r>
              <a:rPr lang="en-US" altLang="en-US" baseline="0" dirty="0" smtClean="0"/>
              <a:t> violence than other women. </a:t>
            </a:r>
          </a:p>
          <a:p>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When considered together with perinatal mental health issues, the extent of women experiencing serious or acute psychosocial difficulties during and after pregnancy is</a:t>
            </a:r>
            <a:r>
              <a:rPr lang="en-US" altLang="en-US" baseline="0" dirty="0" smtClean="0"/>
              <a:t> very high. </a:t>
            </a: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TTC home visitors interact with families on a day to day basis. They hold a position of trust with those individuals and may be the first to become aware of a serious issue within a family. Of course serious cases of GBV and other forms of violence do require specialist care,</a:t>
            </a:r>
            <a:r>
              <a:rPr lang="en-US" altLang="en-US" baseline="0" dirty="0" smtClean="0"/>
              <a:t> and training to respond and support or listen to a woman </a:t>
            </a:r>
            <a:r>
              <a:rPr lang="en-US" altLang="en-US" baseline="0" dirty="0" err="1" smtClean="0"/>
              <a:t>expereiencing</a:t>
            </a:r>
            <a:r>
              <a:rPr lang="en-US" altLang="en-US" baseline="0" dirty="0" smtClean="0"/>
              <a:t> such difficulties is not an adequate response on its own.</a:t>
            </a:r>
            <a:r>
              <a:rPr lang="en-US" altLang="en-US" dirty="0" smtClean="0"/>
              <a:t> However, CHWs, given their high level of exposure, must have a basic set of supportive response skills which will enable them to respond appropriately when such crises arrive. The prevalence</a:t>
            </a:r>
            <a:r>
              <a:rPr lang="en-US" altLang="en-US" baseline="0" dirty="0" smtClean="0"/>
              <a:t> statistics suggest an endemic problem, especially in the communities world vision works, and so equipping health care workers with these skills is very importance. </a:t>
            </a:r>
            <a:endParaRPr lang="en-US"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D643AD2-AA1D-4C05-9FE4-0B9E49486BEF}" type="slidenum">
              <a:rPr lang="en-AU" altLang="en-US" smtClean="0">
                <a:latin typeface="Arial" charset="0"/>
              </a:rPr>
              <a:pPr eaLnBrk="1" hangingPunct="1">
                <a:spcBef>
                  <a:spcPct val="0"/>
                </a:spcBef>
              </a:pPr>
              <a:t>15</a:t>
            </a:fld>
            <a:endParaRPr lang="en-AU"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0" dirty="0" smtClean="0"/>
              <a:t>Communication seems like a</a:t>
            </a:r>
            <a:r>
              <a:rPr lang="en-AU" altLang="en-US" b="0" baseline="0" dirty="0" smtClean="0"/>
              <a:t> basic skill, however good communication can often be hampered by some common negative communication behaviours. To avoid communicating in an unhelpful way… (read out slide)</a:t>
            </a:r>
            <a:endParaRPr lang="en-AU" altLang="en-US" b="0"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FE31220-4D82-4B99-8939-D6F7CF464A84}" type="slidenum">
              <a:rPr lang="en-AU" altLang="en-US" smtClean="0">
                <a:latin typeface="Arial" pitchFamily="34" charset="0"/>
              </a:rPr>
              <a:pPr eaLnBrk="1" hangingPunct="1">
                <a:spcBef>
                  <a:spcPct val="0"/>
                </a:spcBef>
              </a:pPr>
              <a:t>16</a:t>
            </a:fld>
            <a:endParaRPr lang="en-AU"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b="0" dirty="0" smtClean="0"/>
              <a:t>To communicate</a:t>
            </a:r>
            <a:r>
              <a:rPr lang="en-AU" altLang="en-US" b="0" baseline="0" dirty="0" smtClean="0"/>
              <a:t> in a positive way … (read slide)</a:t>
            </a:r>
            <a:endParaRPr lang="en-AU" altLang="en-US" b="0" dirty="0" smtClean="0"/>
          </a:p>
          <a:p>
            <a:endParaRPr lang="en-AU"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05E735-A61B-445C-8000-9DC8186854B4}" type="slidenum">
              <a:rPr lang="en-AU" altLang="en-US" smtClean="0">
                <a:latin typeface="Arial" pitchFamily="34" charset="0"/>
              </a:rPr>
              <a:pPr eaLnBrk="1" hangingPunct="1">
                <a:spcBef>
                  <a:spcPct val="0"/>
                </a:spcBef>
              </a:pPr>
              <a:t>17</a:t>
            </a:fld>
            <a:endParaRPr lang="en-AU"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400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C22A409-A03A-46A2-B6B3-C328CE9F7B87}" type="datetimeFigureOut">
              <a:rPr lang="en-AU"/>
              <a:pPr>
                <a:defRPr/>
              </a:pPr>
              <a:t>24/04/2015</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AD04863-8B0E-4B20-B84C-496B994936E7}" type="slidenum">
              <a:rPr lang="en-AU"/>
              <a:pPr>
                <a:defRPr/>
              </a:pPr>
              <a:t>‹#›</a:t>
            </a:fld>
            <a:endParaRPr lang="en-AU" dirty="0"/>
          </a:p>
        </p:txBody>
      </p:sp>
    </p:spTree>
    <p:extLst>
      <p:ext uri="{BB962C8B-B14F-4D97-AF65-F5344CB8AC3E}">
        <p14:creationId xmlns:p14="http://schemas.microsoft.com/office/powerpoint/2010/main" val="33022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272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1147D5A-4E1A-4C21-A63E-A0D47358D603}" type="datetimeFigureOut">
              <a:rPr lang="en-AU"/>
              <a:pPr>
                <a:defRPr/>
              </a:pPr>
              <a:t>24/04/2015</a:t>
            </a:fld>
            <a:endParaRPr lang="en-AU"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8AA5A95-37F6-48E5-A99F-AF00850CDCB2}" type="slidenum">
              <a:rPr lang="en-AU"/>
              <a:pPr>
                <a:defRPr/>
              </a:pPr>
              <a:t>‹#›</a:t>
            </a:fld>
            <a:endParaRPr lang="en-AU" dirty="0"/>
          </a:p>
        </p:txBody>
      </p:sp>
    </p:spTree>
    <p:extLst>
      <p:ext uri="{BB962C8B-B14F-4D97-AF65-F5344CB8AC3E}">
        <p14:creationId xmlns:p14="http://schemas.microsoft.com/office/powerpoint/2010/main" val="4142176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855F7C2-C31D-4334-A394-0338A8D67E15}" type="datetimeFigureOut">
              <a:rPr lang="en-AU"/>
              <a:pPr>
                <a:defRPr/>
              </a:pPr>
              <a:t>24/04/2015</a:t>
            </a:fld>
            <a:endParaRPr lang="en-AU"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AU"/>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B5FF77B-A74D-4480-B1D5-8EEE0C9A11B4}" type="slidenum">
              <a:rPr lang="en-AU"/>
              <a:pPr>
                <a:defRPr/>
              </a:pPr>
              <a:t>‹#›</a:t>
            </a:fld>
            <a:endParaRPr lang="en-AU" dirty="0"/>
          </a:p>
        </p:txBody>
      </p:sp>
    </p:spTree>
    <p:extLst>
      <p:ext uri="{BB962C8B-B14F-4D97-AF65-F5344CB8AC3E}">
        <p14:creationId xmlns:p14="http://schemas.microsoft.com/office/powerpoint/2010/main" val="244815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64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755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bwMode="auto">
          <a:xfrm>
            <a:off x="0" y="7938"/>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Placeholder 2"/>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Tree>
  </p:cSld>
  <p:clrMap bg1="lt1" tx1="dk1" bg2="lt2" tx2="dk2" accent1="accent1" accent2="accent2" accent3="accent3" accent4="accent4" accent5="accent5" accent6="accent6" hlink="hlink" folHlink="folHlink"/>
  <p:sldLayoutIdLst>
    <p:sldLayoutId id="2147483655" r:id="rId1"/>
    <p:sldLayoutId id="2147483661" r:id="rId2"/>
  </p:sldLayoutIdLst>
  <p:txStyles>
    <p:titleStyle>
      <a:lvl1pPr algn="ctr" defTabSz="457200" rtl="0" eaLnBrk="1" fontAlgn="base" hangingPunct="1">
        <a:spcBef>
          <a:spcPct val="0"/>
        </a:spcBef>
        <a:spcAft>
          <a:spcPct val="0"/>
        </a:spcAft>
        <a:defRPr sz="4400" b="0" i="0" u="none" kern="1200">
          <a:solidFill>
            <a:schemeClr val="tx1"/>
          </a:solidFill>
          <a:latin typeface="+mj-lt"/>
          <a:ea typeface="ＭＳ Ｐゴシック" pitchFamily="-1" charset="-128"/>
          <a:cs typeface="ＭＳ Ｐゴシック" pitchFamily="-1" charset="-128"/>
        </a:defRPr>
      </a:lvl1pPr>
      <a:lvl2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1" fontAlgn="base" hangingPunct="1">
        <a:spcBef>
          <a:spcPct val="20000"/>
        </a:spcBef>
        <a:spcAft>
          <a:spcPct val="0"/>
        </a:spcAft>
        <a:buFont typeface="Arial" pitchFamily="34" charset="0"/>
        <a:defRPr lang="en-US" sz="4000" kern="1200">
          <a:solidFill>
            <a:srgbClr val="7F7F7F"/>
          </a:solidFill>
          <a:latin typeface="Gill Sans MT"/>
          <a:ea typeface="ＭＳ Ｐゴシック" pitchFamily="-1" charset="-128"/>
          <a:cs typeface="Gill Sans MT"/>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defRPr sz="40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6" r:id="rId1"/>
    <p:sldLayoutId id="2147483659" r:id="rId2"/>
    <p:sldLayoutId id="2147483660"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Health and nutrition powerpoint pngs3.pn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457200" rtl="0" eaLnBrk="0" fontAlgn="base" hangingPunct="0">
        <a:spcBef>
          <a:spcPct val="0"/>
        </a:spcBef>
        <a:spcAft>
          <a:spcPct val="0"/>
        </a:spcAft>
        <a:defRPr sz="3600" b="1" kern="1200">
          <a:solidFill>
            <a:srgbClr val="E87A2E"/>
          </a:solidFill>
          <a:latin typeface="Gill Sans MT"/>
          <a:ea typeface="ＭＳ Ｐゴシック" pitchFamily="-1" charset="-128"/>
          <a:cs typeface="Gill Sans MT"/>
        </a:defRPr>
      </a:lvl1pPr>
      <a:lvl2pPr algn="l" defTabSz="457200" rtl="0" eaLnBrk="0" fontAlgn="base" hangingPunct="0">
        <a:spcBef>
          <a:spcPct val="0"/>
        </a:spcBef>
        <a:spcAft>
          <a:spcPct val="0"/>
        </a:spcAft>
        <a:defRPr sz="3600" b="1">
          <a:solidFill>
            <a:srgbClr val="E87A2E"/>
          </a:solidFill>
          <a:latin typeface="Gill Sans MT" pitchFamily="-1" charset="0"/>
          <a:ea typeface="ＭＳ Ｐゴシック" pitchFamily="-1" charset="-128"/>
        </a:defRPr>
      </a:lvl2pPr>
      <a:lvl3pPr algn="l" defTabSz="457200" rtl="0" eaLnBrk="0" fontAlgn="base" hangingPunct="0">
        <a:spcBef>
          <a:spcPct val="0"/>
        </a:spcBef>
        <a:spcAft>
          <a:spcPct val="0"/>
        </a:spcAft>
        <a:defRPr sz="3600" b="1">
          <a:solidFill>
            <a:srgbClr val="E87A2E"/>
          </a:solidFill>
          <a:latin typeface="Gill Sans MT" pitchFamily="-1" charset="0"/>
          <a:ea typeface="ＭＳ Ｐゴシック" pitchFamily="-1" charset="-128"/>
        </a:defRPr>
      </a:lvl3pPr>
      <a:lvl4pPr algn="l" defTabSz="457200" rtl="0" eaLnBrk="0" fontAlgn="base" hangingPunct="0">
        <a:spcBef>
          <a:spcPct val="0"/>
        </a:spcBef>
        <a:spcAft>
          <a:spcPct val="0"/>
        </a:spcAft>
        <a:defRPr sz="3600" b="1">
          <a:solidFill>
            <a:srgbClr val="E87A2E"/>
          </a:solidFill>
          <a:latin typeface="Gill Sans MT" pitchFamily="-1" charset="0"/>
          <a:ea typeface="ＭＳ Ｐゴシック" pitchFamily="-1" charset="-128"/>
        </a:defRPr>
      </a:lvl4pPr>
      <a:lvl5pPr algn="l" defTabSz="457200" rtl="0" eaLnBrk="0" fontAlgn="base" hangingPunct="0">
        <a:spcBef>
          <a:spcPct val="0"/>
        </a:spcBef>
        <a:spcAft>
          <a:spcPct val="0"/>
        </a:spcAft>
        <a:defRPr sz="3600" b="1">
          <a:solidFill>
            <a:srgbClr val="E87A2E"/>
          </a:solidFill>
          <a:latin typeface="Gill Sans MT" pitchFamily="-1" charset="0"/>
          <a:ea typeface="ＭＳ Ｐゴシック" pitchFamily="-1" charset="-128"/>
        </a:defRPr>
      </a:lvl5pPr>
      <a:lvl6pPr marL="457200" algn="l" defTabSz="457200" rtl="0" fontAlgn="base">
        <a:spcBef>
          <a:spcPct val="0"/>
        </a:spcBef>
        <a:spcAft>
          <a:spcPct val="0"/>
        </a:spcAft>
        <a:defRPr sz="3600" b="1">
          <a:solidFill>
            <a:srgbClr val="E87A2E"/>
          </a:solidFill>
          <a:latin typeface="Gill Sans MT" pitchFamily="-1" charset="0"/>
          <a:ea typeface="ＭＳ Ｐゴシック" pitchFamily="-1" charset="-128"/>
        </a:defRPr>
      </a:lvl6pPr>
      <a:lvl7pPr marL="914400" algn="l" defTabSz="457200" rtl="0" fontAlgn="base">
        <a:spcBef>
          <a:spcPct val="0"/>
        </a:spcBef>
        <a:spcAft>
          <a:spcPct val="0"/>
        </a:spcAft>
        <a:defRPr sz="3600" b="1">
          <a:solidFill>
            <a:srgbClr val="E87A2E"/>
          </a:solidFill>
          <a:latin typeface="Gill Sans MT" pitchFamily="-1" charset="0"/>
          <a:ea typeface="ＭＳ Ｐゴシック" pitchFamily="-1" charset="-128"/>
        </a:defRPr>
      </a:lvl7pPr>
      <a:lvl8pPr marL="1371600" algn="l" defTabSz="457200" rtl="0" fontAlgn="base">
        <a:spcBef>
          <a:spcPct val="0"/>
        </a:spcBef>
        <a:spcAft>
          <a:spcPct val="0"/>
        </a:spcAft>
        <a:defRPr sz="3600" b="1">
          <a:solidFill>
            <a:srgbClr val="E87A2E"/>
          </a:solidFill>
          <a:latin typeface="Gill Sans MT" pitchFamily="-1" charset="0"/>
          <a:ea typeface="ＭＳ Ｐゴシック" pitchFamily="-1" charset="-128"/>
        </a:defRPr>
      </a:lvl8pPr>
      <a:lvl9pPr marL="1828800" algn="l" defTabSz="457200" rtl="0" fontAlgn="base">
        <a:spcBef>
          <a:spcPct val="0"/>
        </a:spcBef>
        <a:spcAft>
          <a:spcPct val="0"/>
        </a:spcAft>
        <a:defRPr sz="3600" b="1">
          <a:solidFill>
            <a:srgbClr val="E87A2E"/>
          </a:solidFill>
          <a:latin typeface="Gill Sans MT" pitchFamily="-1" charset="0"/>
          <a:ea typeface="ＭＳ Ｐゴシック" pitchFamily="-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 charset="-128"/>
          <a:cs typeface="ＭＳ Ｐゴシック" pitchFamily="-1" charset="-128"/>
        </a:defRPr>
      </a:lvl1pPr>
      <a:lvl2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 charset="-128"/>
          <a:cs typeface="ＭＳ Ｐゴシック" pitchFamily="-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5600" y="1630363"/>
            <a:ext cx="8178800" cy="2497137"/>
          </a:xfrm>
          <a:prstGeom prst="rect">
            <a:avLst/>
          </a:prstGeom>
        </p:spPr>
        <p:txBody>
          <a:bodyPr/>
          <a:lstStyle>
            <a:lvl1pPr>
              <a:defRPr sz="4000" b="0" i="0">
                <a:latin typeface="Gill Sans MT"/>
                <a:cs typeface="Gill Sans MT"/>
              </a:defRPr>
            </a:lvl1pPr>
          </a:lstStyle>
          <a:p>
            <a:pPr algn="r" fontAlgn="auto">
              <a:spcAft>
                <a:spcPts val="0"/>
              </a:spcAft>
              <a:defRPr/>
            </a:pPr>
            <a:r>
              <a:rPr lang="en-US" b="1" dirty="0" smtClean="0">
                <a:solidFill>
                  <a:srgbClr val="FFC000"/>
                </a:solidFill>
                <a:latin typeface="Gill Sans MT" panose="020B0502020104020203" pitchFamily="34" charset="0"/>
                <a:ea typeface="+mj-ea"/>
                <a:cs typeface="Gill Sans MT Std Light"/>
              </a:rPr>
              <a:t>Psychological First Aid (PFA) </a:t>
            </a:r>
          </a:p>
          <a:p>
            <a:pPr algn="r" fontAlgn="auto">
              <a:spcAft>
                <a:spcPts val="0"/>
              </a:spcAft>
              <a:defRPr/>
            </a:pPr>
            <a:r>
              <a:rPr lang="en-US" sz="3600" b="1" dirty="0" smtClean="0">
                <a:solidFill>
                  <a:srgbClr val="FFC000"/>
                </a:solidFill>
                <a:latin typeface="Gill Sans MT" panose="020B0502020104020203" pitchFamily="34" charset="0"/>
                <a:ea typeface="+mj-ea"/>
                <a:cs typeface="Gill Sans MT Std Light"/>
              </a:rPr>
              <a:t>for TTCv2</a:t>
            </a:r>
          </a:p>
          <a:p>
            <a:pPr algn="r" fontAlgn="auto">
              <a:spcAft>
                <a:spcPts val="0"/>
              </a:spcAft>
              <a:defRPr/>
            </a:pPr>
            <a:endParaRPr lang="en-US" sz="3600" b="1" dirty="0">
              <a:solidFill>
                <a:srgbClr val="FFC000"/>
              </a:solidFill>
              <a:latin typeface="Gill Sans MT" panose="020B0502020104020203" pitchFamily="34" charset="0"/>
              <a:ea typeface="+mj-ea"/>
              <a:cs typeface="Gill Sans MT Std Light"/>
            </a:endParaRPr>
          </a:p>
          <a:p>
            <a:pPr algn="r" fontAlgn="auto">
              <a:spcAft>
                <a:spcPts val="0"/>
              </a:spcAft>
              <a:defRPr/>
            </a:pPr>
            <a:r>
              <a:rPr lang="en-US" sz="3600" b="1" i="1" dirty="0">
                <a:solidFill>
                  <a:srgbClr val="FFC000"/>
                </a:solidFill>
                <a:latin typeface="Gill Sans MT" panose="020B0502020104020203" pitchFamily="34" charset="0"/>
                <a:cs typeface="Gill Sans MT Std Light"/>
              </a:rPr>
              <a:t>Maternal Mental Health, Well-being </a:t>
            </a:r>
            <a:endParaRPr lang="en-US" sz="3600" b="1" i="1" dirty="0" smtClean="0">
              <a:solidFill>
                <a:srgbClr val="FFC000"/>
              </a:solidFill>
              <a:latin typeface="Gill Sans MT" panose="020B0502020104020203" pitchFamily="34" charset="0"/>
              <a:cs typeface="Gill Sans MT Std Light"/>
            </a:endParaRPr>
          </a:p>
          <a:p>
            <a:pPr algn="r" fontAlgn="auto">
              <a:spcAft>
                <a:spcPts val="0"/>
              </a:spcAft>
              <a:defRPr/>
            </a:pPr>
            <a:r>
              <a:rPr lang="en-US" sz="3600" b="1" i="1" dirty="0" smtClean="0">
                <a:solidFill>
                  <a:srgbClr val="FFC000"/>
                </a:solidFill>
                <a:latin typeface="Gill Sans MT" panose="020B0502020104020203" pitchFamily="34" charset="0"/>
                <a:cs typeface="Gill Sans MT Std Light"/>
              </a:rPr>
              <a:t>&amp; </a:t>
            </a:r>
            <a:r>
              <a:rPr lang="en-US" sz="3600" b="1" i="1" dirty="0">
                <a:solidFill>
                  <a:srgbClr val="FFC000"/>
                </a:solidFill>
                <a:latin typeface="Gill Sans MT" panose="020B0502020104020203" pitchFamily="34" charset="0"/>
                <a:cs typeface="Gill Sans MT Std Light"/>
              </a:rPr>
              <a:t>Psychosocial Support </a:t>
            </a:r>
          </a:p>
          <a:p>
            <a:pPr algn="r" fontAlgn="auto">
              <a:spcAft>
                <a:spcPts val="0"/>
              </a:spcAft>
              <a:defRPr/>
            </a:pPr>
            <a:endParaRPr lang="en-US" sz="3600" b="1" dirty="0">
              <a:solidFill>
                <a:srgbClr val="FFC000"/>
              </a:solidFill>
              <a:latin typeface="Gill Sans MT" panose="020B0502020104020203" pitchFamily="34" charset="0"/>
              <a:cs typeface="Gill Sans MT Std Light"/>
            </a:endParaRPr>
          </a:p>
          <a:p>
            <a:pPr algn="ctr" fontAlgn="auto">
              <a:spcAft>
                <a:spcPts val="0"/>
              </a:spcAft>
              <a:defRPr/>
            </a:pPr>
            <a:endParaRPr lang="en-US" sz="3600" b="1" dirty="0" smtClean="0">
              <a:solidFill>
                <a:srgbClr val="FFC000"/>
              </a:solidFill>
              <a:latin typeface="Gill Sans MT" panose="020B0502020104020203" pitchFamily="34" charset="0"/>
              <a:ea typeface="+mj-ea"/>
              <a:cs typeface="Gill Sans MT Std Ligh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0"/>
            <a:ext cx="8864600" cy="1023938"/>
          </a:xfrm>
        </p:spPr>
        <p:txBody>
          <a:bodyPr/>
          <a:lstStyle/>
          <a:p>
            <a:pPr marL="179388" indent="0" algn="ctr">
              <a:spcBef>
                <a:spcPts val="600"/>
              </a:spcBef>
              <a:buFont typeface="Arial" charset="0"/>
              <a:buNone/>
            </a:pPr>
            <a:r>
              <a:rPr lang="en-AU" altLang="en-US" sz="2800" b="1" i="1" dirty="0">
                <a:solidFill>
                  <a:srgbClr val="002060"/>
                </a:solidFill>
                <a:latin typeface="Gill Sans MT" pitchFamily="34" charset="0"/>
              </a:rPr>
              <a:t>A humane, supportive response to a fellow human being who is suffering and who may need support.  </a:t>
            </a:r>
          </a:p>
          <a:p>
            <a:endParaRPr lang="en-US" sz="3200" dirty="0"/>
          </a:p>
        </p:txBody>
      </p:sp>
      <p:sp>
        <p:nvSpPr>
          <p:cNvPr id="4" name="Title 1"/>
          <p:cNvSpPr>
            <a:spLocks noGrp="1"/>
          </p:cNvSpPr>
          <p:nvPr>
            <p:ph type="title"/>
          </p:nvPr>
        </p:nvSpPr>
        <p:spPr>
          <a:xfrm>
            <a:off x="266700" y="846138"/>
            <a:ext cx="8229600" cy="1046162"/>
          </a:xfrm>
        </p:spPr>
        <p:txBody>
          <a:bodyPr>
            <a:normAutofit/>
          </a:bodyPr>
          <a:lstStyle/>
          <a:p>
            <a:pPr algn="l">
              <a:defRPr/>
            </a:pPr>
            <a:r>
              <a:rPr lang="en-AU" sz="2800" dirty="0" smtClean="0">
                <a:solidFill>
                  <a:schemeClr val="accent6">
                    <a:lumMod val="75000"/>
                  </a:schemeClr>
                </a:solidFill>
                <a:latin typeface="Gill Sans MT" pitchFamily="34" charset="0"/>
              </a:rPr>
              <a:t>What is Psychological First Aid (PFA)?</a:t>
            </a:r>
          </a:p>
        </p:txBody>
      </p:sp>
      <p:sp>
        <p:nvSpPr>
          <p:cNvPr id="6" name="Content Placeholder 2"/>
          <p:cNvSpPr txBox="1">
            <a:spLocks/>
          </p:cNvSpPr>
          <p:nvPr/>
        </p:nvSpPr>
        <p:spPr>
          <a:xfrm>
            <a:off x="152400" y="2916238"/>
            <a:ext cx="8991600" cy="2976562"/>
          </a:xfrm>
          <a:prstGeom prst="rect">
            <a:avLst/>
          </a:prstGeom>
        </p:spPr>
        <p:txBody>
          <a:bodyPr/>
          <a:lstStyle>
            <a:lvl1pPr marL="342900" indent="-342900" algn="l" defTabSz="457200" rtl="0" eaLnBrk="1" fontAlgn="base" hangingPunct="1">
              <a:spcBef>
                <a:spcPct val="20000"/>
              </a:spcBef>
              <a:spcAft>
                <a:spcPct val="0"/>
              </a:spcAft>
              <a:buFont typeface="Arial" pitchFamily="34" charset="0"/>
              <a:defRPr lang="en-US" sz="4000" kern="1200">
                <a:solidFill>
                  <a:srgbClr val="7F7F7F"/>
                </a:solidFill>
                <a:latin typeface="Gill Sans MT"/>
                <a:ea typeface="ＭＳ Ｐゴシック" pitchFamily="-1" charset="-128"/>
                <a:cs typeface="Gill Sans MT"/>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defRPr sz="40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9388" indent="0">
              <a:spcBef>
                <a:spcPts val="600"/>
              </a:spcBef>
              <a:buFont typeface="Arial" charset="0"/>
              <a:buNone/>
            </a:pPr>
            <a:r>
              <a:rPr lang="en-AU" altLang="en-US" sz="2400" dirty="0">
                <a:solidFill>
                  <a:srgbClr val="002060"/>
                </a:solidFill>
                <a:latin typeface="Gill Sans MT" pitchFamily="34" charset="0"/>
              </a:rPr>
              <a:t>I</a:t>
            </a:r>
            <a:r>
              <a:rPr lang="en-AU" altLang="en-US" sz="2400" dirty="0" smtClean="0">
                <a:solidFill>
                  <a:srgbClr val="002060"/>
                </a:solidFill>
                <a:latin typeface="Gill Sans MT" pitchFamily="34" charset="0"/>
              </a:rPr>
              <a:t>nvolves </a:t>
            </a:r>
            <a:r>
              <a:rPr lang="en-AU" altLang="en-US" sz="2400" dirty="0">
                <a:solidFill>
                  <a:srgbClr val="002060"/>
                </a:solidFill>
                <a:latin typeface="Gill Sans MT" pitchFamily="34" charset="0"/>
              </a:rPr>
              <a:t>the following themes:</a:t>
            </a:r>
          </a:p>
          <a:p>
            <a:pPr marL="571500" lvl="1" indent="-342900">
              <a:lnSpc>
                <a:spcPct val="90000"/>
              </a:lnSpc>
              <a:buFont typeface="Wingdings" panose="05000000000000000000" pitchFamily="2" charset="2"/>
              <a:buChar char="Ø"/>
            </a:pPr>
            <a:r>
              <a:rPr lang="en-US" altLang="en-US" sz="2400" dirty="0">
                <a:latin typeface="Gill Sans MT" pitchFamily="34" charset="0"/>
              </a:rPr>
              <a:t>Practical care and support that does not intrude</a:t>
            </a:r>
          </a:p>
          <a:p>
            <a:pPr marL="571500" lvl="1" indent="-342900">
              <a:lnSpc>
                <a:spcPct val="90000"/>
              </a:lnSpc>
              <a:buFont typeface="Wingdings" panose="05000000000000000000" pitchFamily="2" charset="2"/>
              <a:buChar char="Ø"/>
            </a:pPr>
            <a:r>
              <a:rPr lang="en-US" altLang="en-US" sz="2400" dirty="0">
                <a:latin typeface="Gill Sans MT" pitchFamily="34" charset="0"/>
              </a:rPr>
              <a:t>Assessing needs and concerns</a:t>
            </a:r>
          </a:p>
          <a:p>
            <a:pPr marL="571500" lvl="1" indent="-342900">
              <a:lnSpc>
                <a:spcPct val="90000"/>
              </a:lnSpc>
              <a:buFont typeface="Wingdings" panose="05000000000000000000" pitchFamily="2" charset="2"/>
              <a:buChar char="Ø"/>
            </a:pPr>
            <a:r>
              <a:rPr lang="en-US" altLang="en-US" sz="2400" dirty="0">
                <a:latin typeface="Gill Sans MT" pitchFamily="34" charset="0"/>
              </a:rPr>
              <a:t>Helping people to access basic needs (e.g. medical support)</a:t>
            </a:r>
          </a:p>
          <a:p>
            <a:pPr marL="571500" lvl="1" indent="-342900">
              <a:lnSpc>
                <a:spcPct val="90000"/>
              </a:lnSpc>
              <a:buFont typeface="Wingdings" panose="05000000000000000000" pitchFamily="2" charset="2"/>
              <a:buChar char="Ø"/>
            </a:pPr>
            <a:r>
              <a:rPr lang="en-US" altLang="en-US" sz="2400" dirty="0">
                <a:latin typeface="Gill Sans MT" pitchFamily="34" charset="0"/>
              </a:rPr>
              <a:t>Comforting people and helping them to feel calm</a:t>
            </a:r>
          </a:p>
          <a:p>
            <a:pPr marL="571500" lvl="1" indent="-342900">
              <a:lnSpc>
                <a:spcPct val="90000"/>
              </a:lnSpc>
              <a:buFont typeface="Wingdings" panose="05000000000000000000" pitchFamily="2" charset="2"/>
              <a:buChar char="Ø"/>
            </a:pPr>
            <a:r>
              <a:rPr lang="en-US" altLang="en-US" sz="2400" dirty="0">
                <a:latin typeface="Gill Sans MT" pitchFamily="34" charset="0"/>
              </a:rPr>
              <a:t>Helping people connect to information, services and social support</a:t>
            </a:r>
          </a:p>
          <a:p>
            <a:pPr marL="571500" lvl="1" indent="-342900">
              <a:lnSpc>
                <a:spcPct val="90000"/>
              </a:lnSpc>
              <a:buFont typeface="Wingdings" panose="05000000000000000000" pitchFamily="2" charset="2"/>
              <a:buChar char="Ø"/>
            </a:pPr>
            <a:r>
              <a:rPr lang="en-US" altLang="en-US" sz="2400" dirty="0">
                <a:latin typeface="Gill Sans MT" pitchFamily="34" charset="0"/>
              </a:rPr>
              <a:t>Protecting people from further harm</a:t>
            </a:r>
          </a:p>
          <a:p>
            <a:endParaRPr lang="en-US" sz="3200" dirty="0"/>
          </a:p>
        </p:txBody>
      </p:sp>
    </p:spTree>
    <p:extLst>
      <p:ext uri="{BB962C8B-B14F-4D97-AF65-F5344CB8AC3E}">
        <p14:creationId xmlns:p14="http://schemas.microsoft.com/office/powerpoint/2010/main" val="420534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500"/>
                                        <p:tgtEl>
                                          <p:spTgt spid="6">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cdn.muslimmatters.org/wp-content/uploads/black-white-hands-holding.jpg"/>
          <p:cNvPicPr>
            <a:picLocks noGrp="1" noChangeAspect="1" noChangeArrowheads="1"/>
          </p:cNvPicPr>
          <p:nvPr>
            <p:ph idx="1"/>
          </p:nvPr>
        </p:nvPicPr>
        <p:blipFill>
          <a:blip r:embed="rId2" cstate="screen">
            <a:lum bright="20000"/>
          </a:blip>
          <a:srcRect/>
          <a:stretch>
            <a:fillRect/>
          </a:stretch>
        </p:blipFill>
        <p:spPr bwMode="auto">
          <a:xfrm>
            <a:off x="5575300" y="4102957"/>
            <a:ext cx="3245104" cy="1900208"/>
          </a:xfrm>
          <a:prstGeom prst="rect">
            <a:avLst/>
          </a:prstGeom>
          <a:noFill/>
        </p:spPr>
      </p:pic>
      <p:sp>
        <p:nvSpPr>
          <p:cNvPr id="5" name="Title 1"/>
          <p:cNvSpPr>
            <a:spLocks noGrp="1"/>
          </p:cNvSpPr>
          <p:nvPr>
            <p:ph type="title"/>
          </p:nvPr>
        </p:nvSpPr>
        <p:spPr>
          <a:xfrm>
            <a:off x="266700" y="681038"/>
            <a:ext cx="8229600" cy="1143000"/>
          </a:xfrm>
        </p:spPr>
        <p:txBody>
          <a:bodyPr/>
          <a:lstStyle/>
          <a:p>
            <a:pPr>
              <a:defRPr/>
            </a:pPr>
            <a:r>
              <a:rPr lang="en-AU" dirty="0" smtClean="0">
                <a:solidFill>
                  <a:schemeClr val="accent6">
                    <a:lumMod val="75000"/>
                  </a:schemeClr>
                </a:solidFill>
                <a:latin typeface="Gill Sans MT" pitchFamily="34" charset="0"/>
              </a:rPr>
              <a:t>Why PFA?</a:t>
            </a:r>
          </a:p>
        </p:txBody>
      </p:sp>
      <p:sp>
        <p:nvSpPr>
          <p:cNvPr id="6" name="Rectangle 5"/>
          <p:cNvSpPr/>
          <p:nvPr/>
        </p:nvSpPr>
        <p:spPr>
          <a:xfrm>
            <a:off x="546100" y="1824038"/>
            <a:ext cx="6350000" cy="3724096"/>
          </a:xfrm>
          <a:prstGeom prst="rect">
            <a:avLst/>
          </a:prstGeom>
        </p:spPr>
        <p:txBody>
          <a:bodyPr wrap="square">
            <a:spAutoFit/>
          </a:bodyPr>
          <a:lstStyle/>
          <a:p>
            <a:pPr marL="0" indent="0">
              <a:buNone/>
            </a:pPr>
            <a:r>
              <a:rPr lang="en-US" altLang="en-US" sz="3200" dirty="0">
                <a:latin typeface="Gill Sans MT" pitchFamily="34" charset="0"/>
              </a:rPr>
              <a:t>“Community Health Workers deal with these kinds of issues every day of their work, it’s just that at the moment, they don’t know how to respond” </a:t>
            </a:r>
            <a:endParaRPr lang="en-US" altLang="en-US" sz="3200" dirty="0" smtClean="0">
              <a:latin typeface="Gill Sans MT" pitchFamily="34" charset="0"/>
            </a:endParaRPr>
          </a:p>
          <a:p>
            <a:pPr marL="0" indent="0">
              <a:buNone/>
            </a:pPr>
            <a:endParaRPr lang="en-US" altLang="en-US" sz="2800" dirty="0">
              <a:latin typeface="Gill Sans MT" pitchFamily="34" charset="0"/>
            </a:endParaRPr>
          </a:p>
          <a:p>
            <a:pPr marL="342900" indent="-342900">
              <a:buFontTx/>
              <a:buChar char="-"/>
            </a:pPr>
            <a:r>
              <a:rPr lang="en-US" altLang="en-US" sz="2400" dirty="0" smtClean="0">
                <a:latin typeface="Gill Sans MT" pitchFamily="34" charset="0"/>
              </a:rPr>
              <a:t>World </a:t>
            </a:r>
            <a:r>
              <a:rPr lang="en-US" altLang="en-US" sz="2400" dirty="0">
                <a:latin typeface="Gill Sans MT" pitchFamily="34" charset="0"/>
              </a:rPr>
              <a:t>Vision Kenya, </a:t>
            </a:r>
          </a:p>
          <a:p>
            <a:r>
              <a:rPr lang="en-US" altLang="en-US" sz="2400" dirty="0" smtClean="0">
                <a:latin typeface="Gill Sans MT" pitchFamily="34" charset="0"/>
              </a:rPr>
              <a:t>    </a:t>
            </a:r>
            <a:r>
              <a:rPr lang="en-US" altLang="en-US" sz="2400" dirty="0" err="1" smtClean="0">
                <a:latin typeface="Gill Sans MT" pitchFamily="34" charset="0"/>
              </a:rPr>
              <a:t>MoH</a:t>
            </a:r>
            <a:r>
              <a:rPr lang="en-US" altLang="en-US" sz="2400" dirty="0" smtClean="0">
                <a:latin typeface="Gill Sans MT" pitchFamily="34" charset="0"/>
              </a:rPr>
              <a:t> </a:t>
            </a:r>
            <a:r>
              <a:rPr lang="en-US" altLang="en-US" sz="2400" dirty="0">
                <a:latin typeface="Gill Sans MT" pitchFamily="34" charset="0"/>
              </a:rPr>
              <a:t>representative </a:t>
            </a:r>
            <a:endParaRPr lang="en-US" altLang="en-US" sz="2400" b="1" dirty="0">
              <a:latin typeface="Gill Sans MT" pitchFamily="34" charset="0"/>
            </a:endParaRPr>
          </a:p>
        </p:txBody>
      </p:sp>
    </p:spTree>
    <p:extLst>
      <p:ext uri="{BB962C8B-B14F-4D97-AF65-F5344CB8AC3E}">
        <p14:creationId xmlns:p14="http://schemas.microsoft.com/office/powerpoint/2010/main" val="10482507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look version 1.TIF"/>
          <p:cNvPicPr>
            <a:picLocks noGrp="1" noChangeAspect="1"/>
          </p:cNvPicPr>
          <p:nvPr>
            <p:ph idx="1"/>
          </p:nvPr>
        </p:nvPicPr>
        <p:blipFill>
          <a:blip r:embed="rId2" cstate="screen">
            <a:extLst>
              <a:ext uri="{28A0092B-C50C-407E-A947-70E740481C1C}">
                <a14:useLocalDpi xmlns:a14="http://schemas.microsoft.com/office/drawing/2010/main" val="0"/>
              </a:ext>
            </a:extLst>
          </a:blip>
          <a:srcRect/>
          <a:stretch>
            <a:fillRect/>
          </a:stretch>
        </p:blipFill>
        <p:spPr bwMode="auto">
          <a:xfrm>
            <a:off x="660400" y="2395538"/>
            <a:ext cx="1701800" cy="2362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3111501" y="1219774"/>
            <a:ext cx="5507934" cy="4482525"/>
          </a:xfrm>
          <a:prstGeom prst="rect">
            <a:avLst/>
          </a:prstGeom>
        </p:spPr>
        <p:txBody>
          <a:bodyPr/>
          <a:lstStyle>
            <a:lvl1pPr marL="342900" indent="-342900" algn="l" defTabSz="457200" rtl="0" eaLnBrk="1" fontAlgn="base" hangingPunct="1">
              <a:spcBef>
                <a:spcPct val="20000"/>
              </a:spcBef>
              <a:spcAft>
                <a:spcPct val="0"/>
              </a:spcAft>
              <a:buFont typeface="Arial" pitchFamily="34" charset="0"/>
              <a:defRPr lang="en-US" sz="4000" kern="1200">
                <a:solidFill>
                  <a:srgbClr val="7F7F7F"/>
                </a:solidFill>
                <a:latin typeface="Gill Sans MT"/>
                <a:ea typeface="ＭＳ Ｐゴシック" pitchFamily="-1" charset="-128"/>
                <a:cs typeface="Gill Sans MT"/>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defRPr sz="40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200000"/>
              </a:lnSpc>
              <a:buFont typeface="Wingdings" panose="05000000000000000000" pitchFamily="2" charset="2"/>
              <a:buChar char="Ø"/>
              <a:defRPr/>
            </a:pPr>
            <a:r>
              <a:rPr lang="en-US" altLang="en-US" sz="4400" dirty="0" smtClean="0">
                <a:solidFill>
                  <a:schemeClr val="tx1"/>
                </a:solidFill>
                <a:latin typeface="Gill Sans MT" pitchFamily="34" charset="0"/>
              </a:rPr>
              <a:t>Safety</a:t>
            </a:r>
          </a:p>
          <a:p>
            <a:pPr>
              <a:lnSpc>
                <a:spcPct val="200000"/>
              </a:lnSpc>
              <a:buFont typeface="Wingdings" panose="05000000000000000000" pitchFamily="2" charset="2"/>
              <a:buChar char="Ø"/>
              <a:defRPr/>
            </a:pPr>
            <a:r>
              <a:rPr lang="en-US" altLang="en-US" sz="4400" dirty="0" smtClean="0">
                <a:solidFill>
                  <a:schemeClr val="tx1"/>
                </a:solidFill>
                <a:latin typeface="Gill Sans MT" pitchFamily="34" charset="0"/>
              </a:rPr>
              <a:t>Basic needs</a:t>
            </a:r>
          </a:p>
          <a:p>
            <a:pPr>
              <a:lnSpc>
                <a:spcPct val="200000"/>
              </a:lnSpc>
              <a:buFont typeface="Wingdings" panose="05000000000000000000" pitchFamily="2" charset="2"/>
              <a:buChar char="Ø"/>
              <a:defRPr/>
            </a:pPr>
            <a:r>
              <a:rPr lang="en-US" altLang="en-US" sz="4400" dirty="0" smtClean="0">
                <a:solidFill>
                  <a:schemeClr val="tx1"/>
                </a:solidFill>
                <a:latin typeface="Gill Sans MT" pitchFamily="34" charset="0"/>
              </a:rPr>
              <a:t>Signs of distress</a:t>
            </a:r>
            <a:endParaRPr lang="en-US" altLang="en-US" sz="4400" dirty="0">
              <a:solidFill>
                <a:schemeClr val="tx1"/>
              </a:solidFill>
              <a:latin typeface="Gill Sans MT" pitchFamily="34" charset="0"/>
            </a:endParaRPr>
          </a:p>
        </p:txBody>
      </p:sp>
    </p:spTree>
    <p:extLst>
      <p:ext uri="{BB962C8B-B14F-4D97-AF65-F5344CB8AC3E}">
        <p14:creationId xmlns:p14="http://schemas.microsoft.com/office/powerpoint/2010/main" val="116838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listen version 1.TIF"/>
          <p:cNvPicPr>
            <a:picLocks noGrp="1" noChangeAspect="1"/>
          </p:cNvPicPr>
          <p:nvPr>
            <p:ph idx="1"/>
          </p:nvPr>
        </p:nvPicPr>
        <p:blipFill>
          <a:blip r:embed="rId2" cstate="screen">
            <a:extLst>
              <a:ext uri="{28A0092B-C50C-407E-A947-70E740481C1C}">
                <a14:useLocalDpi xmlns:a14="http://schemas.microsoft.com/office/drawing/2010/main" val="0"/>
              </a:ext>
            </a:extLst>
          </a:blip>
          <a:srcRect/>
          <a:stretch>
            <a:fillRect/>
          </a:stretch>
        </p:blipFill>
        <p:spPr bwMode="auto">
          <a:xfrm>
            <a:off x="330160" y="2375924"/>
            <a:ext cx="2184440" cy="263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3111501" y="1417638"/>
            <a:ext cx="5507934" cy="4482525"/>
          </a:xfrm>
          <a:prstGeom prst="rect">
            <a:avLst/>
          </a:prstGeom>
        </p:spPr>
        <p:txBody>
          <a:bodyPr/>
          <a:lstStyle>
            <a:lvl1pPr marL="342900" indent="-342900" algn="l" defTabSz="457200" rtl="0" eaLnBrk="1" fontAlgn="base" hangingPunct="1">
              <a:spcBef>
                <a:spcPct val="20000"/>
              </a:spcBef>
              <a:spcAft>
                <a:spcPct val="0"/>
              </a:spcAft>
              <a:buFont typeface="Arial" pitchFamily="34" charset="0"/>
              <a:defRPr lang="en-US" sz="4000" kern="1200">
                <a:solidFill>
                  <a:srgbClr val="7F7F7F"/>
                </a:solidFill>
                <a:latin typeface="Gill Sans MT"/>
                <a:ea typeface="ＭＳ Ｐゴシック" pitchFamily="-1" charset="-128"/>
                <a:cs typeface="Gill Sans MT"/>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defRPr sz="40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Ø"/>
              <a:defRPr/>
            </a:pPr>
            <a:r>
              <a:rPr lang="en-US" altLang="en-US" sz="4400" dirty="0" smtClean="0">
                <a:solidFill>
                  <a:schemeClr val="tx1"/>
                </a:solidFill>
                <a:latin typeface="Gill Sans MT" pitchFamily="34" charset="0"/>
              </a:rPr>
              <a:t>Sensitive</a:t>
            </a:r>
          </a:p>
          <a:p>
            <a:pPr>
              <a:lnSpc>
                <a:spcPct val="150000"/>
              </a:lnSpc>
              <a:buFont typeface="Wingdings" panose="05000000000000000000" pitchFamily="2" charset="2"/>
              <a:buChar char="Ø"/>
              <a:defRPr/>
            </a:pPr>
            <a:r>
              <a:rPr lang="en-US" altLang="en-US" sz="4400" dirty="0" smtClean="0">
                <a:solidFill>
                  <a:schemeClr val="tx1"/>
                </a:solidFill>
                <a:latin typeface="Gill Sans MT" pitchFamily="34" charset="0"/>
              </a:rPr>
              <a:t>Active</a:t>
            </a:r>
          </a:p>
          <a:p>
            <a:pPr>
              <a:lnSpc>
                <a:spcPct val="150000"/>
              </a:lnSpc>
              <a:buFont typeface="Wingdings" panose="05000000000000000000" pitchFamily="2" charset="2"/>
              <a:buChar char="Ø"/>
              <a:defRPr/>
            </a:pPr>
            <a:r>
              <a:rPr lang="en-US" altLang="en-US" sz="4400" dirty="0" smtClean="0">
                <a:solidFill>
                  <a:schemeClr val="tx1"/>
                </a:solidFill>
                <a:latin typeface="Gill Sans MT" pitchFamily="34" charset="0"/>
              </a:rPr>
              <a:t>Validate</a:t>
            </a:r>
          </a:p>
          <a:p>
            <a:pPr>
              <a:lnSpc>
                <a:spcPct val="150000"/>
              </a:lnSpc>
              <a:buFont typeface="Wingdings" panose="05000000000000000000" pitchFamily="2" charset="2"/>
              <a:buChar char="Ø"/>
              <a:defRPr/>
            </a:pPr>
            <a:r>
              <a:rPr lang="en-US" altLang="en-US" sz="4400" dirty="0" smtClean="0">
                <a:solidFill>
                  <a:schemeClr val="tx1"/>
                </a:solidFill>
                <a:latin typeface="Gill Sans MT" pitchFamily="34" charset="0"/>
              </a:rPr>
              <a:t>Explore</a:t>
            </a:r>
          </a:p>
        </p:txBody>
      </p:sp>
    </p:spTree>
    <p:extLst>
      <p:ext uri="{BB962C8B-B14F-4D97-AF65-F5344CB8AC3E}">
        <p14:creationId xmlns:p14="http://schemas.microsoft.com/office/powerpoint/2010/main" val="334967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link version 1.TIF"/>
          <p:cNvPicPr>
            <a:picLocks noGrp="1" noChangeAspect="1"/>
          </p:cNvPicPr>
          <p:nvPr>
            <p:ph idx="1"/>
          </p:nvPr>
        </p:nvPicPr>
        <p:blipFill>
          <a:blip r:embed="rId2" cstate="screen">
            <a:extLst>
              <a:ext uri="{28A0092B-C50C-407E-A947-70E740481C1C}">
                <a14:useLocalDpi xmlns:a14="http://schemas.microsoft.com/office/drawing/2010/main" val="0"/>
              </a:ext>
            </a:extLst>
          </a:blip>
          <a:srcRect/>
          <a:stretch>
            <a:fillRect/>
          </a:stretch>
        </p:blipFill>
        <p:spPr bwMode="auto">
          <a:xfrm>
            <a:off x="675087" y="2279656"/>
            <a:ext cx="2495543" cy="2495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3636066" y="1425576"/>
            <a:ext cx="5507934" cy="4482525"/>
          </a:xfrm>
          <a:prstGeom prst="rect">
            <a:avLst/>
          </a:prstGeom>
        </p:spPr>
        <p:txBody>
          <a:bodyPr/>
          <a:lstStyle>
            <a:lvl1pPr marL="342900" indent="-342900" algn="l" defTabSz="457200" rtl="0" eaLnBrk="1" fontAlgn="base" hangingPunct="1">
              <a:spcBef>
                <a:spcPct val="20000"/>
              </a:spcBef>
              <a:spcAft>
                <a:spcPct val="0"/>
              </a:spcAft>
              <a:buFont typeface="Arial" pitchFamily="34" charset="0"/>
              <a:defRPr lang="en-US" sz="4000" kern="1200">
                <a:solidFill>
                  <a:srgbClr val="7F7F7F"/>
                </a:solidFill>
                <a:latin typeface="Gill Sans MT"/>
                <a:ea typeface="ＭＳ Ｐゴシック" pitchFamily="-1" charset="-128"/>
                <a:cs typeface="Gill Sans MT"/>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defRPr sz="40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Ø"/>
              <a:defRPr/>
            </a:pPr>
            <a:r>
              <a:rPr lang="en-US" altLang="en-US" sz="4400" dirty="0" smtClean="0">
                <a:solidFill>
                  <a:schemeClr val="tx1"/>
                </a:solidFill>
                <a:latin typeface="Gill Sans MT" pitchFamily="34" charset="0"/>
              </a:rPr>
              <a:t>Encourage</a:t>
            </a:r>
          </a:p>
          <a:p>
            <a:pPr>
              <a:lnSpc>
                <a:spcPct val="150000"/>
              </a:lnSpc>
              <a:buFont typeface="Wingdings" panose="05000000000000000000" pitchFamily="2" charset="2"/>
              <a:buChar char="Ø"/>
              <a:defRPr/>
            </a:pPr>
            <a:r>
              <a:rPr lang="en-US" altLang="en-US" sz="4400" dirty="0" smtClean="0">
                <a:solidFill>
                  <a:schemeClr val="tx1"/>
                </a:solidFill>
                <a:latin typeface="Gill Sans MT" pitchFamily="34" charset="0"/>
              </a:rPr>
              <a:t>Support</a:t>
            </a:r>
          </a:p>
          <a:p>
            <a:pPr>
              <a:lnSpc>
                <a:spcPct val="150000"/>
              </a:lnSpc>
              <a:buFont typeface="Wingdings" panose="05000000000000000000" pitchFamily="2" charset="2"/>
              <a:buChar char="Ø"/>
              <a:defRPr/>
            </a:pPr>
            <a:r>
              <a:rPr lang="en-US" altLang="en-US" sz="4400" dirty="0" smtClean="0">
                <a:solidFill>
                  <a:schemeClr val="tx1"/>
                </a:solidFill>
                <a:latin typeface="Gill Sans MT" pitchFamily="34" charset="0"/>
              </a:rPr>
              <a:t>Calm</a:t>
            </a:r>
          </a:p>
          <a:p>
            <a:pPr>
              <a:lnSpc>
                <a:spcPct val="150000"/>
              </a:lnSpc>
              <a:buFont typeface="Wingdings" panose="05000000000000000000" pitchFamily="2" charset="2"/>
              <a:buChar char="Ø"/>
              <a:defRPr/>
            </a:pPr>
            <a:r>
              <a:rPr lang="en-US" altLang="en-US" sz="4400" dirty="0" smtClean="0">
                <a:solidFill>
                  <a:schemeClr val="tx1"/>
                </a:solidFill>
                <a:latin typeface="Gill Sans MT" pitchFamily="34" charset="0"/>
              </a:rPr>
              <a:t>Service</a:t>
            </a:r>
          </a:p>
        </p:txBody>
      </p:sp>
    </p:spTree>
    <p:extLst>
      <p:ext uri="{BB962C8B-B14F-4D97-AF65-F5344CB8AC3E}">
        <p14:creationId xmlns:p14="http://schemas.microsoft.com/office/powerpoint/2010/main" val="296874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a:spLocks noGrp="1"/>
          </p:cNvSpPr>
          <p:nvPr>
            <p:ph type="title"/>
          </p:nvPr>
        </p:nvSpPr>
        <p:spPr>
          <a:xfrm>
            <a:off x="119849" y="452191"/>
            <a:ext cx="8229600" cy="1282700"/>
          </a:xfrm>
        </p:spPr>
        <p:txBody>
          <a:bodyPr/>
          <a:lstStyle/>
          <a:p>
            <a:pPr algn="l">
              <a:defRPr/>
            </a:pPr>
            <a:r>
              <a:rPr lang="en-US" dirty="0" smtClean="0">
                <a:solidFill>
                  <a:schemeClr val="accent6">
                    <a:lumMod val="75000"/>
                  </a:schemeClr>
                </a:solidFill>
                <a:latin typeface="Gill Sans MT" pitchFamily="34" charset="0"/>
              </a:rPr>
              <a:t>Gender Based Violence</a:t>
            </a:r>
            <a:endParaRPr lang="en-US" dirty="0">
              <a:solidFill>
                <a:schemeClr val="accent6">
                  <a:lumMod val="75000"/>
                </a:schemeClr>
              </a:solidFill>
              <a:latin typeface="Gill Sans MT" pitchFamily="34" charset="0"/>
            </a:endParaRPr>
          </a:p>
        </p:txBody>
      </p:sp>
      <p:pic>
        <p:nvPicPr>
          <p:cNvPr id="64513" name="Picture 1" descr="C:\Users\walkerp\Downloads\domestic violence\screenshot028.jpg"/>
          <p:cNvPicPr>
            <a:picLocks noChangeAspect="1" noChangeArrowheads="1"/>
          </p:cNvPicPr>
          <p:nvPr/>
        </p:nvPicPr>
        <p:blipFill>
          <a:blip r:embed="rId3" cstate="screen"/>
          <a:srcRect/>
          <a:stretch>
            <a:fillRect/>
          </a:stretch>
        </p:blipFill>
        <p:spPr bwMode="auto">
          <a:xfrm>
            <a:off x="475449" y="1244170"/>
            <a:ext cx="7874000" cy="4959107"/>
          </a:xfrm>
          <a:prstGeom prst="rect">
            <a:avLst/>
          </a:prstGeom>
          <a:noFill/>
        </p:spPr>
      </p:pic>
    </p:spTree>
    <p:extLst>
      <p:ext uri="{BB962C8B-B14F-4D97-AF65-F5344CB8AC3E}">
        <p14:creationId xmlns:p14="http://schemas.microsoft.com/office/powerpoint/2010/main" val="3237820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p:nvPr>
        </p:nvSpPr>
        <p:spPr>
          <a:xfrm>
            <a:off x="441957" y="209008"/>
            <a:ext cx="5723710" cy="1018268"/>
          </a:xfrm>
        </p:spPr>
        <p:txBody>
          <a:bodyPr/>
          <a:lstStyle/>
          <a:p>
            <a:pPr algn="l">
              <a:defRPr/>
            </a:pPr>
            <a:r>
              <a:rPr lang="en-AU" sz="3600" dirty="0" smtClean="0">
                <a:solidFill>
                  <a:schemeClr val="accent6">
                    <a:lumMod val="75000"/>
                  </a:schemeClr>
                </a:solidFill>
                <a:latin typeface="Gill Sans MT" pitchFamily="34" charset="0"/>
              </a:rPr>
              <a:t>Bad Communication – Things NOT to say and do</a:t>
            </a:r>
          </a:p>
        </p:txBody>
      </p:sp>
      <p:graphicFrame>
        <p:nvGraphicFramePr>
          <p:cNvPr id="6" name="Table 5"/>
          <p:cNvGraphicFramePr>
            <a:graphicFrameLocks noGrp="1"/>
          </p:cNvGraphicFramePr>
          <p:nvPr>
            <p:extLst>
              <p:ext uri="{D42A27DB-BD31-4B8C-83A1-F6EECF244321}">
                <p14:modId xmlns:p14="http://schemas.microsoft.com/office/powerpoint/2010/main" val="1376165734"/>
              </p:ext>
            </p:extLst>
          </p:nvPr>
        </p:nvGraphicFramePr>
        <p:xfrm>
          <a:off x="546461" y="1618805"/>
          <a:ext cx="8221437" cy="4572000"/>
        </p:xfrm>
        <a:graphic>
          <a:graphicData uri="http://schemas.openxmlformats.org/drawingml/2006/table">
            <a:tbl>
              <a:tblPr/>
              <a:tblGrid>
                <a:gridCol w="8221437"/>
              </a:tblGrid>
              <a:tr h="3695802">
                <a:tc>
                  <a:txBody>
                    <a:bodyPr/>
                    <a:lstStyle/>
                    <a:p>
                      <a:pPr marL="180000" lvl="1" indent="0">
                        <a:spcAft>
                          <a:spcPts val="0"/>
                        </a:spcAft>
                        <a:buFont typeface="Symbol"/>
                        <a:buChar char=""/>
                        <a:tabLst>
                          <a:tab pos="228600" algn="l"/>
                        </a:tabLst>
                      </a:pPr>
                      <a:r>
                        <a:rPr lang="en-US" sz="2000" dirty="0">
                          <a:latin typeface="Gill Sans MT" pitchFamily="34" charset="0"/>
                          <a:ea typeface="Times New Roman"/>
                        </a:rPr>
                        <a:t>Don’t pressure someone to tell their story. </a:t>
                      </a:r>
                      <a:endParaRPr lang="en-AU" sz="2000" dirty="0">
                        <a:latin typeface="Gill Sans MT" pitchFamily="34" charset="0"/>
                        <a:ea typeface="Times New Roman"/>
                      </a:endParaRPr>
                    </a:p>
                    <a:p>
                      <a:pPr marL="180000" lvl="1" indent="0">
                        <a:spcAft>
                          <a:spcPts val="0"/>
                        </a:spcAft>
                        <a:buFont typeface="Symbol"/>
                        <a:buChar char=""/>
                        <a:tabLst>
                          <a:tab pos="228600" algn="l"/>
                        </a:tabLst>
                      </a:pPr>
                      <a:r>
                        <a:rPr lang="en-US" sz="2000" dirty="0">
                          <a:latin typeface="Gill Sans MT" pitchFamily="34" charset="0"/>
                          <a:ea typeface="Times New Roman"/>
                        </a:rPr>
                        <a:t>Don’t interrupt or rush someone’s story (e.g., don’t look at your watch or speak too rapidly).  </a:t>
                      </a:r>
                      <a:endParaRPr lang="en-AU" sz="2000" dirty="0">
                        <a:latin typeface="Gill Sans MT" pitchFamily="34" charset="0"/>
                        <a:ea typeface="Times New Roman"/>
                      </a:endParaRPr>
                    </a:p>
                    <a:p>
                      <a:pPr marL="180000" lvl="1" indent="0">
                        <a:spcAft>
                          <a:spcPts val="0"/>
                        </a:spcAft>
                        <a:buFont typeface="Symbol"/>
                        <a:buChar char=""/>
                        <a:tabLst>
                          <a:tab pos="228600" algn="l"/>
                        </a:tabLst>
                      </a:pPr>
                      <a:r>
                        <a:rPr lang="en-US" sz="2000" dirty="0">
                          <a:latin typeface="Gill Sans MT" pitchFamily="34" charset="0"/>
                          <a:ea typeface="Times New Roman"/>
                        </a:rPr>
                        <a:t>Don’t touch the person if you’re not sure it is appropriate to do so. </a:t>
                      </a:r>
                      <a:endParaRPr lang="en-AU" sz="2000" dirty="0">
                        <a:latin typeface="Gill Sans MT" pitchFamily="34" charset="0"/>
                        <a:ea typeface="Times New Roman"/>
                      </a:endParaRPr>
                    </a:p>
                    <a:p>
                      <a:pPr marL="180000" lvl="1" indent="0">
                        <a:spcAft>
                          <a:spcPts val="0"/>
                        </a:spcAft>
                        <a:buFont typeface="Symbol"/>
                        <a:buChar char=""/>
                        <a:tabLst>
                          <a:tab pos="228600" algn="l"/>
                        </a:tabLst>
                      </a:pPr>
                      <a:r>
                        <a:rPr lang="en-US" sz="2000" dirty="0">
                          <a:latin typeface="Gill Sans MT" pitchFamily="34" charset="0"/>
                          <a:ea typeface="Times New Roman"/>
                        </a:rPr>
                        <a:t>Don’t judge what they have or haven’t done, or how they are feeling.  </a:t>
                      </a:r>
                      <a:r>
                        <a:rPr lang="en-US" sz="2000" i="1" dirty="0">
                          <a:latin typeface="Gill Sans MT" pitchFamily="34" charset="0"/>
                          <a:ea typeface="Times New Roman"/>
                        </a:rPr>
                        <a:t>Don’t say: “You shouldn’t feel that way,” or “You should feel lucky you survived.”</a:t>
                      </a:r>
                      <a:endParaRPr lang="en-AU" sz="2000" dirty="0">
                        <a:latin typeface="Gill Sans MT" pitchFamily="34" charset="0"/>
                        <a:ea typeface="Times New Roman"/>
                      </a:endParaRPr>
                    </a:p>
                    <a:p>
                      <a:pPr marL="180000" lvl="1" indent="0">
                        <a:spcAft>
                          <a:spcPts val="0"/>
                        </a:spcAft>
                        <a:buFont typeface="Symbol"/>
                        <a:buChar char=""/>
                        <a:tabLst>
                          <a:tab pos="228600" algn="l"/>
                        </a:tabLst>
                      </a:pPr>
                      <a:r>
                        <a:rPr lang="en-US" sz="2000" dirty="0">
                          <a:latin typeface="Gill Sans MT" pitchFamily="34" charset="0"/>
                          <a:ea typeface="Times New Roman"/>
                        </a:rPr>
                        <a:t>Don’t make up things you don’t know.</a:t>
                      </a:r>
                      <a:endParaRPr lang="en-AU" sz="2000" dirty="0">
                        <a:latin typeface="Gill Sans MT" pitchFamily="34" charset="0"/>
                        <a:ea typeface="Times New Roman"/>
                      </a:endParaRPr>
                    </a:p>
                    <a:p>
                      <a:pPr marL="180000" lvl="1" indent="0">
                        <a:spcAft>
                          <a:spcPts val="0"/>
                        </a:spcAft>
                        <a:buFont typeface="Symbol"/>
                        <a:buChar char=""/>
                        <a:tabLst>
                          <a:tab pos="228600" algn="l"/>
                        </a:tabLst>
                      </a:pPr>
                      <a:r>
                        <a:rPr lang="en-US" sz="2000" dirty="0">
                          <a:latin typeface="Gill Sans MT" pitchFamily="34" charset="0"/>
                          <a:ea typeface="Times New Roman"/>
                        </a:rPr>
                        <a:t>Don’t use too technical terms.</a:t>
                      </a:r>
                      <a:endParaRPr lang="en-AU" sz="2000" dirty="0">
                        <a:latin typeface="Gill Sans MT" pitchFamily="34" charset="0"/>
                        <a:ea typeface="Times New Roman"/>
                      </a:endParaRPr>
                    </a:p>
                    <a:p>
                      <a:pPr marL="180000" lvl="1" indent="0">
                        <a:spcAft>
                          <a:spcPts val="0"/>
                        </a:spcAft>
                        <a:buFont typeface="Symbol"/>
                        <a:buChar char=""/>
                        <a:tabLst>
                          <a:tab pos="228600" algn="l"/>
                        </a:tabLst>
                      </a:pPr>
                      <a:r>
                        <a:rPr lang="en-US" sz="2000" dirty="0">
                          <a:latin typeface="Gill Sans MT" pitchFamily="34" charset="0"/>
                          <a:ea typeface="Times New Roman"/>
                        </a:rPr>
                        <a:t>Don’t tell them someone else’s story.</a:t>
                      </a:r>
                      <a:endParaRPr lang="en-AU" sz="2000" dirty="0">
                        <a:latin typeface="Gill Sans MT" pitchFamily="34" charset="0"/>
                        <a:ea typeface="Times New Roman"/>
                      </a:endParaRPr>
                    </a:p>
                    <a:p>
                      <a:pPr marL="180000" lvl="1" indent="0">
                        <a:spcAft>
                          <a:spcPts val="0"/>
                        </a:spcAft>
                        <a:buFont typeface="Symbol"/>
                        <a:buChar char=""/>
                        <a:tabLst>
                          <a:tab pos="228600" algn="l"/>
                        </a:tabLst>
                      </a:pPr>
                      <a:r>
                        <a:rPr lang="en-US" sz="2000" dirty="0">
                          <a:latin typeface="Gill Sans MT" pitchFamily="34" charset="0"/>
                          <a:ea typeface="Times New Roman"/>
                        </a:rPr>
                        <a:t>Don’t talk about your own troubles.</a:t>
                      </a:r>
                      <a:endParaRPr lang="en-AU" sz="2000" dirty="0">
                        <a:latin typeface="Gill Sans MT" pitchFamily="34" charset="0"/>
                        <a:ea typeface="Times New Roman"/>
                      </a:endParaRPr>
                    </a:p>
                    <a:p>
                      <a:pPr marL="180000" lvl="1" indent="0">
                        <a:spcAft>
                          <a:spcPts val="0"/>
                        </a:spcAft>
                        <a:buFont typeface="Symbol"/>
                        <a:buChar char=""/>
                        <a:tabLst>
                          <a:tab pos="228600" algn="l"/>
                        </a:tabLst>
                      </a:pPr>
                      <a:r>
                        <a:rPr lang="en-US" sz="2000" dirty="0">
                          <a:latin typeface="Gill Sans MT" pitchFamily="34" charset="0"/>
                          <a:ea typeface="Times New Roman"/>
                        </a:rPr>
                        <a:t>Don’t give false promises or false reassurances.  </a:t>
                      </a:r>
                      <a:endParaRPr lang="en-AU" sz="2000" dirty="0">
                        <a:latin typeface="Gill Sans MT" pitchFamily="34" charset="0"/>
                        <a:ea typeface="Times New Roman"/>
                      </a:endParaRPr>
                    </a:p>
                    <a:p>
                      <a:pPr marL="180000" lvl="1" indent="0">
                        <a:spcAft>
                          <a:spcPts val="0"/>
                        </a:spcAft>
                        <a:buFont typeface="Symbol"/>
                        <a:buChar char=""/>
                        <a:tabLst>
                          <a:tab pos="228600" algn="l"/>
                        </a:tabLst>
                      </a:pPr>
                      <a:r>
                        <a:rPr lang="en-US" sz="2000" dirty="0">
                          <a:latin typeface="Gill Sans MT" pitchFamily="34" charset="0"/>
                          <a:ea typeface="Times New Roman"/>
                        </a:rPr>
                        <a:t>Don’t think and act as if you must solve all the person’s problems for them.</a:t>
                      </a:r>
                      <a:endParaRPr lang="en-AU" sz="2000" dirty="0">
                        <a:latin typeface="Gill Sans MT" pitchFamily="34" charset="0"/>
                        <a:ea typeface="Times New Roman"/>
                      </a:endParaRPr>
                    </a:p>
                    <a:p>
                      <a:pPr marL="180000" lvl="1" indent="0">
                        <a:spcAft>
                          <a:spcPts val="0"/>
                        </a:spcAft>
                        <a:buFont typeface="Symbol"/>
                        <a:buChar char=""/>
                        <a:tabLst>
                          <a:tab pos="228600" algn="l"/>
                        </a:tabLst>
                      </a:pPr>
                      <a:r>
                        <a:rPr lang="en-US" sz="2000" dirty="0">
                          <a:latin typeface="Gill Sans MT" pitchFamily="34" charset="0"/>
                          <a:ea typeface="Times New Roman"/>
                        </a:rPr>
                        <a:t>Don’t take away the person’s strength and sense of being able to care for themselves.</a:t>
                      </a:r>
                      <a:endParaRPr lang="en-AU" sz="2000" dirty="0">
                        <a:latin typeface="Gill Sans MT" pitchFamily="34" charset="0"/>
                        <a:ea typeface="Times New Roman"/>
                      </a:endParaRPr>
                    </a:p>
                    <a:p>
                      <a:pPr marL="180000" lvl="1" indent="0">
                        <a:spcAft>
                          <a:spcPts val="0"/>
                        </a:spcAft>
                        <a:buFont typeface="Symbol"/>
                        <a:buChar char=""/>
                        <a:tabLst>
                          <a:tab pos="228600" algn="l"/>
                        </a:tabLst>
                      </a:pPr>
                      <a:r>
                        <a:rPr lang="en-US" sz="2000" dirty="0">
                          <a:latin typeface="Gill Sans MT" pitchFamily="34" charset="0"/>
                          <a:ea typeface="Times New Roman"/>
                        </a:rPr>
                        <a:t>Don’t talk about people in negative terms (e.g., “crazy” or “mad”).</a:t>
                      </a:r>
                      <a:endParaRPr lang="en-AU" sz="2000" dirty="0">
                        <a:latin typeface="Gill Sans MT" pitchFamily="34" charset="0"/>
                        <a:ea typeface="Times New Roman"/>
                      </a:endParaRPr>
                    </a:p>
                  </a:txBody>
                  <a:tcPr marL="50381" marR="503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4036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495300" y="186417"/>
            <a:ext cx="5330734" cy="1143000"/>
          </a:xfrm>
        </p:spPr>
        <p:txBody>
          <a:bodyPr/>
          <a:lstStyle/>
          <a:p>
            <a:pPr algn="l">
              <a:defRPr/>
            </a:pPr>
            <a:r>
              <a:rPr lang="en-AU" sz="4000" dirty="0" smtClean="0">
                <a:solidFill>
                  <a:schemeClr val="accent6">
                    <a:lumMod val="75000"/>
                  </a:schemeClr>
                </a:solidFill>
                <a:latin typeface="Gill Sans MT" pitchFamily="34" charset="0"/>
              </a:rPr>
              <a:t>Good Communication – Things TO say and do</a:t>
            </a:r>
          </a:p>
        </p:txBody>
      </p:sp>
      <p:graphicFrame>
        <p:nvGraphicFramePr>
          <p:cNvPr id="5" name="Table 4"/>
          <p:cNvGraphicFramePr>
            <a:graphicFrameLocks noGrp="1"/>
          </p:cNvGraphicFramePr>
          <p:nvPr>
            <p:extLst>
              <p:ext uri="{D42A27DB-BD31-4B8C-83A1-F6EECF244321}">
                <p14:modId xmlns:p14="http://schemas.microsoft.com/office/powerpoint/2010/main" val="859591576"/>
              </p:ext>
            </p:extLst>
          </p:nvPr>
        </p:nvGraphicFramePr>
        <p:xfrm>
          <a:off x="495300" y="1698171"/>
          <a:ext cx="8280400" cy="4572000"/>
        </p:xfrm>
        <a:graphic>
          <a:graphicData uri="http://schemas.openxmlformats.org/drawingml/2006/table">
            <a:tbl>
              <a:tblPr/>
              <a:tblGrid>
                <a:gridCol w="8280400"/>
              </a:tblGrid>
              <a:tr h="3958318">
                <a:tc>
                  <a:txBody>
                    <a:bodyPr/>
                    <a:lstStyle/>
                    <a:p>
                      <a:pPr marL="180000" lvl="1" indent="0">
                        <a:spcAft>
                          <a:spcPts val="0"/>
                        </a:spcAft>
                        <a:buFont typeface="Symbol"/>
                        <a:buChar char=""/>
                        <a:tabLst>
                          <a:tab pos="228600" algn="l"/>
                        </a:tabLst>
                      </a:pPr>
                      <a:r>
                        <a:rPr lang="en-US" sz="2000" dirty="0" smtClean="0">
                          <a:latin typeface="Gill Sans MT" pitchFamily="34" charset="0"/>
                          <a:ea typeface="Times New Roman"/>
                        </a:rPr>
                        <a:t>Try </a:t>
                      </a:r>
                      <a:r>
                        <a:rPr lang="en-US" sz="2000" dirty="0">
                          <a:latin typeface="Gill Sans MT" pitchFamily="34" charset="0"/>
                          <a:ea typeface="Times New Roman"/>
                        </a:rPr>
                        <a:t>to find a quiet place to talk, and minimize outside distractions.</a:t>
                      </a:r>
                      <a:endParaRPr lang="en-AU" sz="2000" dirty="0">
                        <a:latin typeface="Gill Sans MT" pitchFamily="34" charset="0"/>
                        <a:ea typeface="Times New Roman"/>
                      </a:endParaRPr>
                    </a:p>
                    <a:p>
                      <a:pPr marL="180000" lvl="1" indent="0">
                        <a:spcAft>
                          <a:spcPts val="0"/>
                        </a:spcAft>
                        <a:buFont typeface="Symbol"/>
                        <a:buChar char=""/>
                        <a:tabLst>
                          <a:tab pos="228600" algn="l"/>
                        </a:tabLst>
                      </a:pPr>
                      <a:r>
                        <a:rPr lang="en-US" sz="2000" dirty="0">
                          <a:latin typeface="Gill Sans MT" pitchFamily="34" charset="0"/>
                          <a:ea typeface="Times New Roman"/>
                        </a:rPr>
                        <a:t>Respect the person’s privacy and confidentiality, as appropriate. </a:t>
                      </a:r>
                      <a:endParaRPr lang="en-AU" sz="2000" dirty="0">
                        <a:latin typeface="Gill Sans MT" pitchFamily="34" charset="0"/>
                        <a:ea typeface="Times New Roman"/>
                      </a:endParaRPr>
                    </a:p>
                    <a:p>
                      <a:pPr marL="180000" lvl="1" indent="0">
                        <a:spcAft>
                          <a:spcPts val="0"/>
                        </a:spcAft>
                        <a:buFont typeface="Symbol"/>
                        <a:buChar char=""/>
                        <a:tabLst>
                          <a:tab pos="228600" algn="l"/>
                        </a:tabLst>
                      </a:pPr>
                      <a:r>
                        <a:rPr lang="en-US" sz="2000" dirty="0">
                          <a:latin typeface="Gill Sans MT" pitchFamily="34" charset="0"/>
                          <a:ea typeface="Times New Roman"/>
                        </a:rPr>
                        <a:t>Stay near the person but keep an appropriate distance depending on their age, gender and culture.</a:t>
                      </a:r>
                      <a:endParaRPr lang="en-AU" sz="2000" dirty="0">
                        <a:latin typeface="Gill Sans MT" pitchFamily="34" charset="0"/>
                        <a:ea typeface="Times New Roman"/>
                      </a:endParaRPr>
                    </a:p>
                    <a:p>
                      <a:pPr marL="180000" lvl="1" indent="0">
                        <a:spcAft>
                          <a:spcPts val="0"/>
                        </a:spcAft>
                        <a:buFont typeface="Symbol"/>
                        <a:buChar char=""/>
                        <a:tabLst>
                          <a:tab pos="228600" algn="l"/>
                        </a:tabLst>
                      </a:pPr>
                      <a:r>
                        <a:rPr lang="en-US" sz="2000" dirty="0">
                          <a:latin typeface="Gill Sans MT" pitchFamily="34" charset="0"/>
                          <a:ea typeface="Times New Roman"/>
                        </a:rPr>
                        <a:t>Let them know you hear them; for example, nod your head or say </a:t>
                      </a:r>
                      <a:r>
                        <a:rPr lang="en-US" sz="2000" i="1" dirty="0">
                          <a:latin typeface="Gill Sans MT" pitchFamily="34" charset="0"/>
                          <a:ea typeface="Times New Roman"/>
                        </a:rPr>
                        <a:t>“hmmmm….”</a:t>
                      </a:r>
                      <a:endParaRPr lang="en-AU" sz="2000" dirty="0">
                        <a:latin typeface="Gill Sans MT" pitchFamily="34" charset="0"/>
                        <a:ea typeface="Times New Roman"/>
                      </a:endParaRPr>
                    </a:p>
                    <a:p>
                      <a:pPr marL="180000" lvl="1" indent="0">
                        <a:spcAft>
                          <a:spcPts val="0"/>
                        </a:spcAft>
                        <a:buFont typeface="Symbol"/>
                        <a:buChar char=""/>
                        <a:tabLst>
                          <a:tab pos="228600" algn="l"/>
                        </a:tabLst>
                      </a:pPr>
                      <a:r>
                        <a:rPr lang="en-US" sz="2000" dirty="0">
                          <a:latin typeface="Gill Sans MT" pitchFamily="34" charset="0"/>
                          <a:ea typeface="Times New Roman"/>
                        </a:rPr>
                        <a:t>Be patient and calm.    </a:t>
                      </a:r>
                      <a:endParaRPr lang="en-AU" sz="2000" dirty="0">
                        <a:latin typeface="Gill Sans MT" pitchFamily="34" charset="0"/>
                        <a:ea typeface="Times New Roman"/>
                      </a:endParaRPr>
                    </a:p>
                    <a:p>
                      <a:pPr marL="180000" lvl="1" indent="0">
                        <a:spcAft>
                          <a:spcPts val="0"/>
                        </a:spcAft>
                        <a:buFont typeface="Symbol"/>
                        <a:buChar char=""/>
                        <a:tabLst>
                          <a:tab pos="228600" algn="l"/>
                        </a:tabLst>
                      </a:pPr>
                      <a:r>
                        <a:rPr lang="en-US" sz="2000" dirty="0">
                          <a:latin typeface="Gill Sans MT" pitchFamily="34" charset="0"/>
                          <a:ea typeface="Times New Roman"/>
                        </a:rPr>
                        <a:t>Provide factual information, IF you have it.  Be honest about what you know and don’t know.  </a:t>
                      </a:r>
                      <a:r>
                        <a:rPr lang="en-US" sz="2000" i="1" dirty="0">
                          <a:latin typeface="Gill Sans MT" pitchFamily="34" charset="0"/>
                          <a:ea typeface="Times New Roman"/>
                        </a:rPr>
                        <a:t>“I don’t know, but I will try to find out about that for you.”</a:t>
                      </a:r>
                      <a:endParaRPr lang="en-AU" sz="2000" dirty="0">
                        <a:latin typeface="Gill Sans MT" pitchFamily="34" charset="0"/>
                        <a:ea typeface="Times New Roman"/>
                      </a:endParaRPr>
                    </a:p>
                    <a:p>
                      <a:pPr marL="180000" lvl="1" indent="0">
                        <a:spcAft>
                          <a:spcPts val="0"/>
                        </a:spcAft>
                        <a:buFont typeface="Symbol"/>
                        <a:buChar char=""/>
                        <a:tabLst>
                          <a:tab pos="228600" algn="l"/>
                        </a:tabLst>
                      </a:pPr>
                      <a:r>
                        <a:rPr lang="en-US" sz="2000" dirty="0">
                          <a:latin typeface="Gill Sans MT" pitchFamily="34" charset="0"/>
                          <a:ea typeface="Times New Roman"/>
                        </a:rPr>
                        <a:t>Give information in a way the person can understand – keep it simple.  </a:t>
                      </a:r>
                      <a:endParaRPr lang="en-AU" sz="2000" dirty="0">
                        <a:latin typeface="Gill Sans MT" pitchFamily="34" charset="0"/>
                        <a:ea typeface="Times New Roman"/>
                      </a:endParaRPr>
                    </a:p>
                    <a:p>
                      <a:pPr marL="180000" lvl="1" indent="0">
                        <a:spcAft>
                          <a:spcPts val="0"/>
                        </a:spcAft>
                        <a:buFont typeface="Symbol"/>
                        <a:buChar char=""/>
                        <a:tabLst>
                          <a:tab pos="228600" algn="l"/>
                        </a:tabLst>
                      </a:pPr>
                      <a:r>
                        <a:rPr lang="en-US" sz="2000" dirty="0">
                          <a:latin typeface="Gill Sans MT" pitchFamily="34" charset="0"/>
                          <a:ea typeface="Times New Roman"/>
                        </a:rPr>
                        <a:t>Acknowledge how they are feeling, and any losses or important events they share with you, such as loss of home or death of a loved one.  </a:t>
                      </a:r>
                      <a:r>
                        <a:rPr lang="en-US" sz="2000" i="1" dirty="0">
                          <a:latin typeface="Gill Sans MT" pitchFamily="34" charset="0"/>
                          <a:ea typeface="Times New Roman"/>
                        </a:rPr>
                        <a:t>“I’m so sorry.  It sounds like this is very sad for you.”</a:t>
                      </a:r>
                      <a:endParaRPr lang="en-AU" sz="2000" dirty="0">
                        <a:latin typeface="Gill Sans MT" pitchFamily="34" charset="0"/>
                        <a:ea typeface="Times New Roman"/>
                      </a:endParaRPr>
                    </a:p>
                    <a:p>
                      <a:pPr marL="180000" lvl="1" indent="0">
                        <a:spcAft>
                          <a:spcPts val="0"/>
                        </a:spcAft>
                        <a:buFont typeface="Symbol"/>
                        <a:buChar char=""/>
                        <a:tabLst>
                          <a:tab pos="228600" algn="l"/>
                        </a:tabLst>
                      </a:pPr>
                      <a:r>
                        <a:rPr lang="en-US" sz="2000" dirty="0">
                          <a:latin typeface="Gill Sans MT" pitchFamily="34" charset="0"/>
                          <a:ea typeface="Times New Roman"/>
                        </a:rPr>
                        <a:t>Acknowledge the person’s strengths and how they have helped themselves.</a:t>
                      </a:r>
                      <a:endParaRPr lang="en-AU" sz="2000" dirty="0">
                        <a:latin typeface="Gill Sans MT" pitchFamily="34" charset="0"/>
                        <a:ea typeface="Times New Roman"/>
                      </a:endParaRPr>
                    </a:p>
                    <a:p>
                      <a:pPr marL="180000" lvl="1" indent="0">
                        <a:spcAft>
                          <a:spcPts val="0"/>
                        </a:spcAft>
                        <a:buFont typeface="Symbol"/>
                        <a:buChar char=""/>
                        <a:tabLst>
                          <a:tab pos="228600" algn="l"/>
                        </a:tabLst>
                      </a:pPr>
                      <a:r>
                        <a:rPr lang="en-US" sz="2000" dirty="0">
                          <a:latin typeface="Gill Sans MT" pitchFamily="34" charset="0"/>
                          <a:ea typeface="Times New Roman"/>
                        </a:rPr>
                        <a:t>Allow for silence.</a:t>
                      </a:r>
                      <a:endParaRPr lang="en-AU" sz="2000" dirty="0">
                        <a:latin typeface="Gill Sans MT" pitchFamily="34" charset="0"/>
                        <a:ea typeface="Times New Roman"/>
                      </a:endParaRPr>
                    </a:p>
                  </a:txBody>
                  <a:tcPr marL="57325" marR="573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9596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400" y="680244"/>
            <a:ext cx="8153400" cy="5078313"/>
          </a:xfrm>
          <a:prstGeom prst="rect">
            <a:avLst/>
          </a:prstGeom>
        </p:spPr>
        <p:txBody>
          <a:bodyPr wrap="square">
            <a:spAutoFit/>
          </a:bodyPr>
          <a:lstStyle/>
          <a:p>
            <a:pPr>
              <a:defRPr/>
            </a:pPr>
            <a:endParaRPr lang="en-AU" altLang="en-US" b="1" dirty="0" smtClean="0"/>
          </a:p>
          <a:p>
            <a:pPr>
              <a:defRPr/>
            </a:pPr>
            <a:r>
              <a:rPr lang="en-AU" altLang="en-US" b="1" dirty="0" smtClean="0"/>
              <a:t>PFA Recap/Feedback:  </a:t>
            </a:r>
            <a:r>
              <a:rPr lang="en-AU" altLang="en-US" dirty="0" smtClean="0"/>
              <a:t>Stand </a:t>
            </a:r>
            <a:r>
              <a:rPr lang="en-AU" altLang="en-US" dirty="0"/>
              <a:t>up if you </a:t>
            </a:r>
            <a:r>
              <a:rPr lang="en-AU" altLang="en-US" dirty="0" smtClean="0"/>
              <a:t>agree:</a:t>
            </a:r>
          </a:p>
          <a:p>
            <a:pPr>
              <a:defRPr/>
            </a:pPr>
            <a:r>
              <a:rPr lang="en-AU" altLang="en-US" dirty="0" smtClean="0"/>
              <a:t> </a:t>
            </a:r>
          </a:p>
          <a:p>
            <a:pPr marL="177800" indent="-177800">
              <a:lnSpc>
                <a:spcPct val="150000"/>
              </a:lnSpc>
              <a:buFont typeface="Arial" panose="020B0604020202020204" pitchFamily="34" charset="0"/>
              <a:buChar char="•"/>
              <a:defRPr/>
            </a:pPr>
            <a:r>
              <a:rPr lang="en-US" altLang="en-US" dirty="0" smtClean="0"/>
              <a:t>Providing </a:t>
            </a:r>
            <a:r>
              <a:rPr lang="en-US" altLang="en-US" dirty="0"/>
              <a:t>practical care and support </a:t>
            </a:r>
            <a:r>
              <a:rPr lang="en-US" altLang="en-US" dirty="0" smtClean="0"/>
              <a:t>(</a:t>
            </a:r>
            <a:r>
              <a:rPr lang="en-US" altLang="en-US" dirty="0" smtClean="0">
                <a:solidFill>
                  <a:srgbClr val="00B050"/>
                </a:solidFill>
              </a:rPr>
              <a:t>agree</a:t>
            </a:r>
            <a:r>
              <a:rPr lang="en-US" altLang="en-US" dirty="0" smtClean="0"/>
              <a:t>)</a:t>
            </a:r>
            <a:endParaRPr lang="en-US" altLang="en-US" dirty="0"/>
          </a:p>
          <a:p>
            <a:pPr marL="171450" indent="-171450">
              <a:lnSpc>
                <a:spcPct val="150000"/>
              </a:lnSpc>
              <a:buFont typeface="Arial" panose="020B0604020202020204" pitchFamily="34" charset="0"/>
              <a:buChar char="•"/>
              <a:defRPr/>
            </a:pPr>
            <a:r>
              <a:rPr lang="en-US" altLang="en-US" dirty="0"/>
              <a:t>Assessing peoples needs and concerns (</a:t>
            </a:r>
            <a:r>
              <a:rPr lang="en-US" altLang="en-US" dirty="0">
                <a:solidFill>
                  <a:srgbClr val="00B050"/>
                </a:solidFill>
              </a:rPr>
              <a:t>agree</a:t>
            </a:r>
            <a:r>
              <a:rPr lang="en-US" altLang="en-US" dirty="0"/>
              <a:t>)</a:t>
            </a:r>
          </a:p>
          <a:p>
            <a:pPr marL="171450" indent="-171450">
              <a:lnSpc>
                <a:spcPct val="150000"/>
              </a:lnSpc>
              <a:buFont typeface="Arial" panose="020B0604020202020204" pitchFamily="34" charset="0"/>
              <a:buChar char="•"/>
              <a:defRPr/>
            </a:pPr>
            <a:r>
              <a:rPr lang="en-US" altLang="en-US" dirty="0" smtClean="0"/>
              <a:t>Comforting </a:t>
            </a:r>
            <a:r>
              <a:rPr lang="en-US" altLang="en-US" dirty="0"/>
              <a:t>people and helping them to feel calm </a:t>
            </a:r>
            <a:r>
              <a:rPr lang="en-US" altLang="en-US" dirty="0" smtClean="0"/>
              <a:t>(</a:t>
            </a:r>
            <a:r>
              <a:rPr lang="en-US" altLang="en-US" dirty="0" smtClean="0">
                <a:solidFill>
                  <a:srgbClr val="00B050"/>
                </a:solidFill>
              </a:rPr>
              <a:t>agree</a:t>
            </a:r>
            <a:r>
              <a:rPr lang="en-US" altLang="en-US" dirty="0"/>
              <a:t>)</a:t>
            </a:r>
          </a:p>
          <a:p>
            <a:pPr marL="171450" indent="-171450">
              <a:lnSpc>
                <a:spcPct val="150000"/>
              </a:lnSpc>
              <a:buFont typeface="Arial" panose="020B0604020202020204" pitchFamily="34" charset="0"/>
              <a:buChar char="•"/>
              <a:defRPr/>
            </a:pPr>
            <a:r>
              <a:rPr lang="en-US" altLang="en-US" dirty="0"/>
              <a:t>It is pressing people to tell </a:t>
            </a:r>
            <a:r>
              <a:rPr lang="en-US" altLang="en-US" dirty="0" smtClean="0"/>
              <a:t>you </a:t>
            </a:r>
            <a:r>
              <a:rPr lang="en-US" altLang="en-US" dirty="0"/>
              <a:t>details about </a:t>
            </a:r>
            <a:r>
              <a:rPr lang="en-US" altLang="en-US" dirty="0" smtClean="0"/>
              <a:t>what happened that was distressing or how </a:t>
            </a:r>
            <a:r>
              <a:rPr lang="en-US" altLang="en-US" dirty="0"/>
              <a:t>they feel </a:t>
            </a:r>
            <a:r>
              <a:rPr lang="en-US" altLang="en-US" dirty="0" smtClean="0"/>
              <a:t>(</a:t>
            </a:r>
            <a:r>
              <a:rPr lang="en-US" altLang="en-US" dirty="0" smtClean="0">
                <a:solidFill>
                  <a:srgbClr val="FF0000"/>
                </a:solidFill>
              </a:rPr>
              <a:t>disagree</a:t>
            </a:r>
            <a:r>
              <a:rPr lang="en-US" altLang="en-US" dirty="0"/>
              <a:t>)</a:t>
            </a:r>
          </a:p>
          <a:p>
            <a:pPr marL="171450" indent="-171450">
              <a:lnSpc>
                <a:spcPct val="150000"/>
              </a:lnSpc>
              <a:buFont typeface="Arial" panose="020B0604020202020204" pitchFamily="34" charset="0"/>
              <a:buChar char="•"/>
              <a:defRPr/>
            </a:pPr>
            <a:r>
              <a:rPr lang="en-US" altLang="en-US" dirty="0"/>
              <a:t>Helping people connect to information, </a:t>
            </a:r>
            <a:r>
              <a:rPr lang="en-US" altLang="en-US" dirty="0" smtClean="0"/>
              <a:t>social supports, or services  (</a:t>
            </a:r>
            <a:r>
              <a:rPr lang="en-US" altLang="en-US" dirty="0" smtClean="0">
                <a:solidFill>
                  <a:srgbClr val="00B050"/>
                </a:solidFill>
              </a:rPr>
              <a:t>agree</a:t>
            </a:r>
            <a:r>
              <a:rPr lang="en-US" altLang="en-US" dirty="0"/>
              <a:t>)</a:t>
            </a:r>
          </a:p>
          <a:p>
            <a:pPr marL="171450" indent="-171450">
              <a:lnSpc>
                <a:spcPct val="150000"/>
              </a:lnSpc>
              <a:buFont typeface="Arial" panose="020B0604020202020204" pitchFamily="34" charset="0"/>
              <a:buChar char="•"/>
              <a:defRPr/>
            </a:pPr>
            <a:r>
              <a:rPr lang="en-US" altLang="en-US" dirty="0"/>
              <a:t>It is professional counseling </a:t>
            </a:r>
            <a:r>
              <a:rPr lang="en-US" altLang="en-US" dirty="0" smtClean="0"/>
              <a:t>(</a:t>
            </a:r>
            <a:r>
              <a:rPr lang="en-US" altLang="en-US" dirty="0" smtClean="0">
                <a:solidFill>
                  <a:srgbClr val="FF0000"/>
                </a:solidFill>
              </a:rPr>
              <a:t>disagree</a:t>
            </a:r>
            <a:r>
              <a:rPr lang="en-US" altLang="en-US" dirty="0"/>
              <a:t>)</a:t>
            </a:r>
          </a:p>
          <a:p>
            <a:pPr marL="171450" indent="-171450">
              <a:lnSpc>
                <a:spcPct val="150000"/>
              </a:lnSpc>
              <a:buFont typeface="Arial" panose="020B0604020202020204" pitchFamily="34" charset="0"/>
              <a:buChar char="•"/>
              <a:defRPr/>
            </a:pPr>
            <a:r>
              <a:rPr lang="en-US" altLang="en-US" dirty="0" smtClean="0"/>
              <a:t>It </a:t>
            </a:r>
            <a:r>
              <a:rPr lang="en-US" altLang="en-US" dirty="0"/>
              <a:t>is something only professionals can do </a:t>
            </a:r>
            <a:r>
              <a:rPr lang="en-US" altLang="en-US" dirty="0" smtClean="0"/>
              <a:t>(</a:t>
            </a:r>
            <a:r>
              <a:rPr lang="en-US" altLang="en-US" dirty="0" smtClean="0">
                <a:solidFill>
                  <a:srgbClr val="FF0000"/>
                </a:solidFill>
              </a:rPr>
              <a:t>disagree</a:t>
            </a:r>
            <a:r>
              <a:rPr lang="en-US" altLang="en-US" dirty="0"/>
              <a:t>)</a:t>
            </a:r>
          </a:p>
          <a:p>
            <a:pPr marL="171450" indent="-171450">
              <a:lnSpc>
                <a:spcPct val="150000"/>
              </a:lnSpc>
              <a:buFont typeface="Arial" panose="020B0604020202020204" pitchFamily="34" charset="0"/>
              <a:buChar char="•"/>
              <a:defRPr/>
            </a:pPr>
            <a:r>
              <a:rPr lang="en-US" altLang="en-US" dirty="0" smtClean="0"/>
              <a:t>Helping </a:t>
            </a:r>
            <a:r>
              <a:rPr lang="en-US" altLang="en-US" dirty="0"/>
              <a:t>people to access basic needs </a:t>
            </a:r>
            <a:r>
              <a:rPr lang="en-US" altLang="en-US" dirty="0" smtClean="0"/>
              <a:t>(</a:t>
            </a:r>
            <a:r>
              <a:rPr lang="en-US" altLang="en-US" dirty="0" smtClean="0">
                <a:solidFill>
                  <a:srgbClr val="00B050"/>
                </a:solidFill>
              </a:rPr>
              <a:t>agree</a:t>
            </a:r>
            <a:r>
              <a:rPr lang="en-US" altLang="en-US" dirty="0" smtClean="0"/>
              <a:t>)</a:t>
            </a:r>
          </a:p>
          <a:p>
            <a:pPr marL="171450" indent="-171450">
              <a:lnSpc>
                <a:spcPct val="150000"/>
              </a:lnSpc>
              <a:buFont typeface="Arial" panose="020B0604020202020204" pitchFamily="34" charset="0"/>
              <a:buChar char="•"/>
              <a:defRPr/>
            </a:pPr>
            <a:r>
              <a:rPr lang="en-US" altLang="en-US" dirty="0"/>
              <a:t>Protecting people from further harm </a:t>
            </a:r>
            <a:r>
              <a:rPr lang="en-US" altLang="en-US" dirty="0" smtClean="0"/>
              <a:t>(</a:t>
            </a:r>
            <a:r>
              <a:rPr lang="en-US" altLang="en-US" dirty="0" smtClean="0">
                <a:solidFill>
                  <a:srgbClr val="00B050"/>
                </a:solidFill>
              </a:rPr>
              <a:t>agree</a:t>
            </a:r>
            <a:r>
              <a:rPr lang="en-US" altLang="en-US" dirty="0"/>
              <a:t>) </a:t>
            </a:r>
          </a:p>
        </p:txBody>
      </p:sp>
    </p:spTree>
    <p:extLst>
      <p:ext uri="{BB962C8B-B14F-4D97-AF65-F5344CB8AC3E}">
        <p14:creationId xmlns:p14="http://schemas.microsoft.com/office/powerpoint/2010/main" val="1723239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5176"/>
            <a:ext cx="8229600" cy="906462"/>
          </a:xfrm>
        </p:spPr>
        <p:txBody>
          <a:bodyPr>
            <a:normAutofit/>
          </a:bodyPr>
          <a:lstStyle/>
          <a:p>
            <a:pPr algn="l"/>
            <a:r>
              <a:rPr lang="en-GB" sz="3200" b="1" dirty="0" smtClean="0">
                <a:solidFill>
                  <a:srgbClr val="E87A2E"/>
                </a:solidFill>
              </a:rPr>
              <a:t>PFA Training: Agenda</a:t>
            </a:r>
            <a:endParaRPr lang="en-GB" sz="3200" b="1" dirty="0">
              <a:solidFill>
                <a:srgbClr val="E87A2E"/>
              </a:solidFill>
            </a:endParaRPr>
          </a:p>
        </p:txBody>
      </p:sp>
      <p:sp>
        <p:nvSpPr>
          <p:cNvPr id="3" name="Content Placeholder 2"/>
          <p:cNvSpPr>
            <a:spLocks noGrp="1"/>
          </p:cNvSpPr>
          <p:nvPr>
            <p:ph idx="1"/>
          </p:nvPr>
        </p:nvSpPr>
        <p:spPr>
          <a:xfrm>
            <a:off x="457200" y="1651000"/>
            <a:ext cx="8229600" cy="4508500"/>
          </a:xfrm>
        </p:spPr>
        <p:txBody>
          <a:bodyPr/>
          <a:lstStyle/>
          <a:p>
            <a:pPr marL="457200" lvl="0" indent="-457200">
              <a:buFont typeface="Arial" panose="020B0604020202020204" pitchFamily="34" charset="0"/>
              <a:buChar char="•"/>
            </a:pPr>
            <a:r>
              <a:rPr lang="en-US" sz="2800" dirty="0" smtClean="0">
                <a:solidFill>
                  <a:schemeClr val="tx1"/>
                </a:solidFill>
              </a:rPr>
              <a:t>Rationale for MHPSS inclusion into </a:t>
            </a:r>
            <a:r>
              <a:rPr lang="en-US" sz="2800" dirty="0" err="1" smtClean="0">
                <a:solidFill>
                  <a:schemeClr val="tx1"/>
                </a:solidFill>
              </a:rPr>
              <a:t>ttC</a:t>
            </a:r>
            <a:r>
              <a:rPr lang="en-US" sz="2800" dirty="0" smtClean="0">
                <a:solidFill>
                  <a:schemeClr val="tx1"/>
                </a:solidFill>
              </a:rPr>
              <a:t> curriculum</a:t>
            </a:r>
            <a:endParaRPr lang="en-GB" sz="2800" dirty="0" smtClean="0">
              <a:solidFill>
                <a:schemeClr val="tx1"/>
              </a:solidFill>
            </a:endParaRPr>
          </a:p>
          <a:p>
            <a:pPr marL="457200" lvl="0" indent="-457200">
              <a:buFont typeface="Arial" panose="020B0604020202020204" pitchFamily="34" charset="0"/>
              <a:buChar char="•"/>
            </a:pPr>
            <a:r>
              <a:rPr lang="en-GB" sz="2800" dirty="0" smtClean="0">
                <a:solidFill>
                  <a:schemeClr val="tx1"/>
                </a:solidFill>
              </a:rPr>
              <a:t>Overview of PFA in </a:t>
            </a:r>
            <a:r>
              <a:rPr lang="en-GB" sz="2800" dirty="0" err="1" smtClean="0">
                <a:solidFill>
                  <a:schemeClr val="tx1"/>
                </a:solidFill>
              </a:rPr>
              <a:t>ttC</a:t>
            </a:r>
            <a:r>
              <a:rPr lang="en-GB" sz="2800" dirty="0" smtClean="0">
                <a:solidFill>
                  <a:schemeClr val="tx1"/>
                </a:solidFill>
              </a:rPr>
              <a:t> Methodology and Modules</a:t>
            </a:r>
          </a:p>
          <a:p>
            <a:pPr marL="914400" lvl="0" indent="-457200">
              <a:buFont typeface="Wingdings" panose="05000000000000000000" pitchFamily="2" charset="2"/>
              <a:buChar char="ü"/>
            </a:pPr>
            <a:r>
              <a:rPr lang="en-GB" sz="2400" dirty="0" smtClean="0">
                <a:solidFill>
                  <a:schemeClr val="tx1"/>
                </a:solidFill>
              </a:rPr>
              <a:t>Activity 1: </a:t>
            </a:r>
            <a:r>
              <a:rPr lang="en-GB" sz="2400" dirty="0" smtClean="0">
                <a:solidFill>
                  <a:srgbClr val="002060"/>
                </a:solidFill>
              </a:rPr>
              <a:t>Determining what is already known</a:t>
            </a:r>
          </a:p>
          <a:p>
            <a:pPr marL="914400" lvl="0" indent="-457200">
              <a:buFont typeface="Wingdings" panose="05000000000000000000" pitchFamily="2" charset="2"/>
              <a:buChar char="ü"/>
            </a:pPr>
            <a:r>
              <a:rPr lang="en-GB" sz="2400" dirty="0" smtClean="0">
                <a:solidFill>
                  <a:schemeClr val="tx1"/>
                </a:solidFill>
              </a:rPr>
              <a:t>Activity 2: </a:t>
            </a:r>
            <a:r>
              <a:rPr lang="en-GB" sz="2400" dirty="0" smtClean="0">
                <a:solidFill>
                  <a:srgbClr val="002060"/>
                </a:solidFill>
              </a:rPr>
              <a:t>Identifying signs of maternal distress</a:t>
            </a:r>
          </a:p>
          <a:p>
            <a:pPr marL="914400" lvl="0" indent="-457200">
              <a:buFont typeface="Wingdings" panose="05000000000000000000" pitchFamily="2" charset="2"/>
              <a:buChar char="ü"/>
            </a:pPr>
            <a:r>
              <a:rPr lang="en-GB" sz="2400" dirty="0" smtClean="0">
                <a:solidFill>
                  <a:schemeClr val="tx1"/>
                </a:solidFill>
              </a:rPr>
              <a:t>Activity 3:</a:t>
            </a:r>
            <a:r>
              <a:rPr lang="en-GB" sz="2400" dirty="0" smtClean="0">
                <a:solidFill>
                  <a:srgbClr val="002060"/>
                </a:solidFill>
              </a:rPr>
              <a:t> Applying PFA action </a:t>
            </a:r>
            <a:r>
              <a:rPr lang="en-GB" sz="2400" dirty="0">
                <a:solidFill>
                  <a:srgbClr val="002060"/>
                </a:solidFill>
              </a:rPr>
              <a:t>p</a:t>
            </a:r>
            <a:r>
              <a:rPr lang="en-GB" sz="2400" dirty="0" smtClean="0">
                <a:solidFill>
                  <a:srgbClr val="002060"/>
                </a:solidFill>
              </a:rPr>
              <a:t>rinciples in </a:t>
            </a:r>
            <a:r>
              <a:rPr lang="en-GB" sz="2400" dirty="0" err="1" smtClean="0">
                <a:solidFill>
                  <a:srgbClr val="002060"/>
                </a:solidFill>
              </a:rPr>
              <a:t>ttC</a:t>
            </a:r>
            <a:endParaRPr lang="en-GB" sz="2400" i="1" dirty="0" smtClean="0">
              <a:solidFill>
                <a:srgbClr val="002060"/>
              </a:solidFill>
            </a:endParaRPr>
          </a:p>
          <a:p>
            <a:pPr marL="914400" lvl="0" indent="-457200">
              <a:buFont typeface="Wingdings" panose="05000000000000000000" pitchFamily="2" charset="2"/>
              <a:buChar char="ü"/>
            </a:pPr>
            <a:r>
              <a:rPr lang="en-GB" sz="2400" dirty="0" smtClean="0">
                <a:solidFill>
                  <a:schemeClr val="tx1"/>
                </a:solidFill>
              </a:rPr>
              <a:t>Activity 4: </a:t>
            </a:r>
            <a:r>
              <a:rPr lang="en-GB" sz="2400" dirty="0" smtClean="0">
                <a:solidFill>
                  <a:srgbClr val="002060"/>
                </a:solidFill>
              </a:rPr>
              <a:t>Identifying coping strategies (both +/-)</a:t>
            </a:r>
          </a:p>
          <a:p>
            <a:pPr marL="914400" lvl="0" indent="-457200">
              <a:buFont typeface="Wingdings" panose="05000000000000000000" pitchFamily="2" charset="2"/>
              <a:buChar char="ü"/>
            </a:pPr>
            <a:r>
              <a:rPr lang="en-GB" sz="2400" dirty="0" smtClean="0">
                <a:solidFill>
                  <a:schemeClr val="tx1"/>
                </a:solidFill>
              </a:rPr>
              <a:t>Activity 5: </a:t>
            </a:r>
            <a:r>
              <a:rPr lang="en-GB" sz="2400" dirty="0" smtClean="0">
                <a:solidFill>
                  <a:srgbClr val="002060"/>
                </a:solidFill>
              </a:rPr>
              <a:t>Practicing </a:t>
            </a:r>
            <a:r>
              <a:rPr lang="en-GB" sz="2400" i="1" dirty="0" smtClean="0">
                <a:solidFill>
                  <a:srgbClr val="002060"/>
                </a:solidFill>
              </a:rPr>
              <a:t>Look, Listen, Link  </a:t>
            </a:r>
          </a:p>
          <a:p>
            <a:pPr marL="914400" lvl="0" indent="-457200">
              <a:buFont typeface="Wingdings" panose="05000000000000000000" pitchFamily="2" charset="2"/>
              <a:buChar char="ü"/>
            </a:pPr>
            <a:r>
              <a:rPr lang="en-GB" sz="2400" dirty="0" smtClean="0">
                <a:solidFill>
                  <a:schemeClr val="tx1"/>
                </a:solidFill>
              </a:rPr>
              <a:t>Activity 6: </a:t>
            </a:r>
            <a:r>
              <a:rPr lang="en-GB" sz="2400" dirty="0" smtClean="0">
                <a:solidFill>
                  <a:srgbClr val="002060"/>
                </a:solidFill>
              </a:rPr>
              <a:t>Calming techniques</a:t>
            </a:r>
          </a:p>
          <a:p>
            <a:pPr marL="457200" lvl="0" indent="-457200">
              <a:buFont typeface="Arial" panose="020B0604020202020204" pitchFamily="34" charset="0"/>
              <a:buChar char="•"/>
            </a:pPr>
            <a:r>
              <a:rPr lang="en-GB" sz="2800" dirty="0" smtClean="0">
                <a:solidFill>
                  <a:schemeClr val="tx1"/>
                </a:solidFill>
              </a:rPr>
              <a:t>Summarizing what we have learned </a:t>
            </a:r>
          </a:p>
          <a:p>
            <a:pPr marL="514350" lvl="0" indent="-514350">
              <a:buFont typeface="+mj-lt"/>
              <a:buAutoNum type="arabicPeriod"/>
            </a:pPr>
            <a:endParaRPr lang="en-GB" sz="2800" dirty="0" smtClean="0">
              <a:solidFill>
                <a:schemeClr val="tx1"/>
              </a:solidFill>
            </a:endParaRPr>
          </a:p>
          <a:p>
            <a:pPr>
              <a:buFont typeface="Arial" pitchFamily="34" charset="0"/>
              <a:buChar char="•"/>
            </a:pPr>
            <a:endParaRPr lang="en-GB" sz="3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714500"/>
            <a:ext cx="8534400" cy="4525963"/>
          </a:xfrm>
        </p:spPr>
        <p:txBody>
          <a:bodyPr/>
          <a:lstStyle/>
          <a:p>
            <a:pPr>
              <a:buFont typeface="Wingdings" panose="05000000000000000000" pitchFamily="2" charset="2"/>
              <a:buChar char="ü"/>
            </a:pPr>
            <a:r>
              <a:rPr lang="en-US" sz="2400" dirty="0" smtClean="0">
                <a:solidFill>
                  <a:schemeClr val="tx1"/>
                </a:solidFill>
              </a:rPr>
              <a:t>Understand </a:t>
            </a:r>
            <a:r>
              <a:rPr lang="en-US" sz="2400" dirty="0">
                <a:solidFill>
                  <a:schemeClr val="tx1"/>
                </a:solidFill>
              </a:rPr>
              <a:t>the link between maternal mental </a:t>
            </a:r>
            <a:r>
              <a:rPr lang="en-US" sz="2400" dirty="0" smtClean="0">
                <a:solidFill>
                  <a:schemeClr val="tx1"/>
                </a:solidFill>
              </a:rPr>
              <a:t>health and infant/child </a:t>
            </a:r>
            <a:r>
              <a:rPr lang="en-US" sz="2400" dirty="0">
                <a:solidFill>
                  <a:schemeClr val="tx1"/>
                </a:solidFill>
              </a:rPr>
              <a:t>health outcomes </a:t>
            </a:r>
            <a:endParaRPr lang="en-US" sz="2400" dirty="0" smtClean="0">
              <a:solidFill>
                <a:schemeClr val="tx1"/>
              </a:solidFill>
            </a:endParaRPr>
          </a:p>
          <a:p>
            <a:pPr>
              <a:buFont typeface="Wingdings" panose="05000000000000000000" pitchFamily="2" charset="2"/>
              <a:buChar char="ü"/>
            </a:pPr>
            <a:r>
              <a:rPr lang="en-US" sz="2400" dirty="0" err="1" smtClean="0">
                <a:solidFill>
                  <a:schemeClr val="tx1"/>
                </a:solidFill>
              </a:rPr>
              <a:t>Recognise</a:t>
            </a:r>
            <a:r>
              <a:rPr lang="en-US" sz="2400" dirty="0" smtClean="0">
                <a:solidFill>
                  <a:schemeClr val="tx1"/>
                </a:solidFill>
              </a:rPr>
              <a:t> </a:t>
            </a:r>
            <a:r>
              <a:rPr lang="en-US" sz="2400" dirty="0">
                <a:solidFill>
                  <a:schemeClr val="tx1"/>
                </a:solidFill>
              </a:rPr>
              <a:t>at least three signs that a mother may be experiencing maternal mental health or psychosocial </a:t>
            </a:r>
            <a:r>
              <a:rPr lang="en-US" sz="2400" dirty="0" smtClean="0">
                <a:solidFill>
                  <a:schemeClr val="tx1"/>
                </a:solidFill>
              </a:rPr>
              <a:t>difficulties</a:t>
            </a:r>
          </a:p>
          <a:p>
            <a:pPr>
              <a:buFont typeface="Wingdings" panose="05000000000000000000" pitchFamily="2" charset="2"/>
              <a:buChar char="ü"/>
            </a:pPr>
            <a:r>
              <a:rPr lang="en-US" sz="2400" dirty="0" smtClean="0">
                <a:solidFill>
                  <a:schemeClr val="tx1"/>
                </a:solidFill>
              </a:rPr>
              <a:t>Respond </a:t>
            </a:r>
            <a:r>
              <a:rPr lang="en-US" sz="2400" dirty="0">
                <a:solidFill>
                  <a:schemeClr val="tx1"/>
                </a:solidFill>
              </a:rPr>
              <a:t>to mothers showing signs of emotional distress using the action principles of Psychological First Aid (PFA) </a:t>
            </a:r>
            <a:endParaRPr lang="en-US" sz="2400" dirty="0" smtClean="0">
              <a:solidFill>
                <a:schemeClr val="tx1"/>
              </a:solidFill>
            </a:endParaRPr>
          </a:p>
          <a:p>
            <a:pPr>
              <a:buFont typeface="Wingdings" panose="05000000000000000000" pitchFamily="2" charset="2"/>
              <a:buChar char="ü"/>
            </a:pPr>
            <a:r>
              <a:rPr lang="en-US" sz="2400" dirty="0" smtClean="0">
                <a:solidFill>
                  <a:schemeClr val="tx1"/>
                </a:solidFill>
              </a:rPr>
              <a:t>Describe </a:t>
            </a:r>
            <a:r>
              <a:rPr lang="en-US" sz="2400" dirty="0">
                <a:solidFill>
                  <a:schemeClr val="tx1"/>
                </a:solidFill>
              </a:rPr>
              <a:t>positive and negative coping strategies for mental health and wellbeing </a:t>
            </a:r>
            <a:endParaRPr lang="en-US" sz="2400" dirty="0" smtClean="0">
              <a:solidFill>
                <a:schemeClr val="tx1"/>
              </a:solidFill>
            </a:endParaRPr>
          </a:p>
          <a:p>
            <a:pPr>
              <a:buFont typeface="Wingdings" panose="05000000000000000000" pitchFamily="2" charset="2"/>
              <a:buChar char="ü"/>
            </a:pPr>
            <a:r>
              <a:rPr lang="en-US" sz="2400" dirty="0" smtClean="0">
                <a:solidFill>
                  <a:schemeClr val="tx1"/>
                </a:solidFill>
              </a:rPr>
              <a:t>Teach </a:t>
            </a:r>
            <a:r>
              <a:rPr lang="en-US" sz="2400" dirty="0">
                <a:solidFill>
                  <a:schemeClr val="tx1"/>
                </a:solidFill>
              </a:rPr>
              <a:t>mothers about simple calming and stress-reduction techniques. </a:t>
            </a:r>
          </a:p>
          <a:p>
            <a:r>
              <a:rPr lang="en-US" sz="2400" dirty="0"/>
              <a:t>	</a:t>
            </a:r>
          </a:p>
          <a:p>
            <a:endParaRPr lang="en-GB" sz="2400" dirty="0" smtClean="0">
              <a:solidFill>
                <a:schemeClr val="tx1"/>
              </a:solidFill>
            </a:endParaRPr>
          </a:p>
          <a:p>
            <a:pPr>
              <a:buFont typeface="Arial" pitchFamily="34" charset="0"/>
              <a:buChar char="•"/>
            </a:pPr>
            <a:endParaRPr lang="en-GB" sz="2400" dirty="0">
              <a:solidFill>
                <a:schemeClr val="tx1"/>
              </a:solidFill>
            </a:endParaRPr>
          </a:p>
        </p:txBody>
      </p:sp>
      <p:sp>
        <p:nvSpPr>
          <p:cNvPr id="5" name="Title 1"/>
          <p:cNvSpPr>
            <a:spLocks noGrp="1"/>
          </p:cNvSpPr>
          <p:nvPr>
            <p:ph type="title"/>
          </p:nvPr>
        </p:nvSpPr>
        <p:spPr>
          <a:xfrm>
            <a:off x="330200" y="744538"/>
            <a:ext cx="8229600" cy="1143000"/>
          </a:xfrm>
        </p:spPr>
        <p:txBody>
          <a:bodyPr>
            <a:normAutofit/>
          </a:bodyPr>
          <a:lstStyle/>
          <a:p>
            <a:pPr algn="l"/>
            <a:r>
              <a:rPr lang="en-GB" sz="3200" b="1" dirty="0" smtClean="0">
                <a:solidFill>
                  <a:srgbClr val="E87A2E"/>
                </a:solidFill>
              </a:rPr>
              <a:t>PFA : Learning Objectives </a:t>
            </a:r>
            <a:endParaRPr lang="en-GB" sz="3200" b="1" dirty="0">
              <a:solidFill>
                <a:srgbClr val="E87A2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30200" y="595096"/>
            <a:ext cx="8229600" cy="1143000"/>
          </a:xfrm>
        </p:spPr>
        <p:txBody>
          <a:bodyPr>
            <a:normAutofit/>
          </a:bodyPr>
          <a:lstStyle/>
          <a:p>
            <a:pPr algn="l"/>
            <a:r>
              <a:rPr lang="en-GB" sz="3200" b="1" dirty="0" smtClean="0">
                <a:solidFill>
                  <a:srgbClr val="E87A2E"/>
                </a:solidFill>
              </a:rPr>
              <a:t>Why include MHPSS in ttCv2?</a:t>
            </a:r>
            <a:endParaRPr lang="en-GB" sz="3200" b="1" dirty="0">
              <a:solidFill>
                <a:srgbClr val="E87A2E"/>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704758"/>
            <a:ext cx="2146300" cy="3305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33" y="2912087"/>
            <a:ext cx="2393578" cy="325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7800" y="1540964"/>
            <a:ext cx="2235199" cy="317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413311" y="3128245"/>
            <a:ext cx="2235200" cy="3146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8139" y="1431674"/>
            <a:ext cx="2667000" cy="3851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b="38452"/>
          <a:stretch/>
        </p:blipFill>
        <p:spPr bwMode="auto">
          <a:xfrm>
            <a:off x="5418139" y="3081129"/>
            <a:ext cx="3549330" cy="297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fade">
                                      <p:cBhvr>
                                        <p:cTn id="7" dur="1000"/>
                                        <p:tgtEl>
                                          <p:spTgt spid="1029"/>
                                        </p:tgtEl>
                                      </p:cBhvr>
                                    </p:animEffect>
                                    <p:anim calcmode="lin" valueType="num">
                                      <p:cBhvr>
                                        <p:cTn id="8" dur="1000" fill="hold"/>
                                        <p:tgtEl>
                                          <p:spTgt spid="1029"/>
                                        </p:tgtEl>
                                        <p:attrNameLst>
                                          <p:attrName>ppt_x</p:attrName>
                                        </p:attrNameLst>
                                      </p:cBhvr>
                                      <p:tavLst>
                                        <p:tav tm="0">
                                          <p:val>
                                            <p:strVal val="#ppt_x"/>
                                          </p:val>
                                        </p:tav>
                                        <p:tav tm="100000">
                                          <p:val>
                                            <p:strVal val="#ppt_x"/>
                                          </p:val>
                                        </p:tav>
                                      </p:tavLst>
                                    </p:anim>
                                    <p:anim calcmode="lin" valueType="num">
                                      <p:cBhvr>
                                        <p:cTn id="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1000"/>
                                        <p:tgtEl>
                                          <p:spTgt spid="1026"/>
                                        </p:tgtEl>
                                      </p:cBhvr>
                                    </p:animEffect>
                                    <p:anim calcmode="lin" valueType="num">
                                      <p:cBhvr>
                                        <p:cTn id="29" dur="1000" fill="hold"/>
                                        <p:tgtEl>
                                          <p:spTgt spid="1026"/>
                                        </p:tgtEl>
                                        <p:attrNameLst>
                                          <p:attrName>ppt_x</p:attrName>
                                        </p:attrNameLst>
                                      </p:cBhvr>
                                      <p:tavLst>
                                        <p:tav tm="0">
                                          <p:val>
                                            <p:strVal val="#ppt_x"/>
                                          </p:val>
                                        </p:tav>
                                        <p:tav tm="100000">
                                          <p:val>
                                            <p:strVal val="#ppt_x"/>
                                          </p:val>
                                        </p:tav>
                                      </p:tavLst>
                                    </p:anim>
                                    <p:anim calcmode="lin" valueType="num">
                                      <p:cBhvr>
                                        <p:cTn id="3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fade">
                                      <p:cBhvr>
                                        <p:cTn id="35" dur="500"/>
                                        <p:tgtEl>
                                          <p:spTgt spid="10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31"/>
                                        </p:tgtEl>
                                        <p:attrNameLst>
                                          <p:attrName>style.visibility</p:attrName>
                                        </p:attrNameLst>
                                      </p:cBhvr>
                                      <p:to>
                                        <p:strVal val="visible"/>
                                      </p:to>
                                    </p:set>
                                    <p:animEffect transition="in" filter="fade">
                                      <p:cBhvr>
                                        <p:cTn id="40" dur="5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5265"/>
            <a:ext cx="8293100" cy="615347"/>
          </a:xfrm>
        </p:spPr>
        <p:txBody>
          <a:bodyPr/>
          <a:lstStyle/>
          <a:p>
            <a:pPr marL="0" indent="0"/>
            <a:r>
              <a:rPr lang="en-US" sz="2400" dirty="0" smtClean="0">
                <a:solidFill>
                  <a:schemeClr val="tx1"/>
                </a:solidFill>
              </a:rPr>
              <a:t>Mental health is an </a:t>
            </a:r>
            <a:r>
              <a:rPr lang="en-US" sz="2400" b="1" i="1" dirty="0" smtClean="0">
                <a:solidFill>
                  <a:schemeClr val="tx1"/>
                </a:solidFill>
              </a:rPr>
              <a:t>integral</a:t>
            </a:r>
            <a:r>
              <a:rPr lang="en-US" sz="2400" dirty="0" smtClean="0">
                <a:solidFill>
                  <a:schemeClr val="tx1"/>
                </a:solidFill>
              </a:rPr>
              <a:t> </a:t>
            </a:r>
            <a:r>
              <a:rPr lang="en-US" sz="2400" dirty="0">
                <a:solidFill>
                  <a:schemeClr val="tx1"/>
                </a:solidFill>
              </a:rPr>
              <a:t>and </a:t>
            </a:r>
            <a:r>
              <a:rPr lang="en-US" sz="2400" b="1" i="1" dirty="0">
                <a:solidFill>
                  <a:schemeClr val="tx1"/>
                </a:solidFill>
              </a:rPr>
              <a:t>essential</a:t>
            </a:r>
            <a:r>
              <a:rPr lang="en-US" sz="2400" dirty="0">
                <a:solidFill>
                  <a:schemeClr val="tx1"/>
                </a:solidFill>
              </a:rPr>
              <a:t> component of health. </a:t>
            </a:r>
            <a:r>
              <a:rPr lang="en-US" sz="2400" dirty="0" smtClean="0">
                <a:solidFill>
                  <a:schemeClr val="tx1"/>
                </a:solidFill>
              </a:rPr>
              <a:t> </a:t>
            </a:r>
            <a:endParaRPr lang="en-US" sz="2400" dirty="0">
              <a:solidFill>
                <a:schemeClr val="tx1"/>
              </a:solidFill>
            </a:endParaRPr>
          </a:p>
        </p:txBody>
      </p:sp>
      <p:sp>
        <p:nvSpPr>
          <p:cNvPr id="4" name="Title 1"/>
          <p:cNvSpPr>
            <a:spLocks noGrp="1"/>
          </p:cNvSpPr>
          <p:nvPr>
            <p:ph type="title"/>
          </p:nvPr>
        </p:nvSpPr>
        <p:spPr>
          <a:xfrm>
            <a:off x="228600" y="719138"/>
            <a:ext cx="8229600" cy="1143000"/>
          </a:xfrm>
        </p:spPr>
        <p:txBody>
          <a:bodyPr>
            <a:normAutofit/>
          </a:bodyPr>
          <a:lstStyle/>
          <a:p>
            <a:pPr algn="l"/>
            <a:r>
              <a:rPr lang="en-GB" sz="2800" b="1" dirty="0" smtClean="0">
                <a:solidFill>
                  <a:srgbClr val="E87A2E"/>
                </a:solidFill>
              </a:rPr>
              <a:t>Why is addressing mental health so important? </a:t>
            </a:r>
            <a:endParaRPr lang="en-GB" sz="2800" b="1" dirty="0">
              <a:solidFill>
                <a:srgbClr val="E87A2E"/>
              </a:solidFill>
            </a:endParaRPr>
          </a:p>
        </p:txBody>
      </p:sp>
      <p:pic>
        <p:nvPicPr>
          <p:cNvPr id="5" name="Picture 2" descr="http://main.umc-gbcs.org/content/articles/MentalHealth-HeadGraphic-250px.jpg"/>
          <p:cNvPicPr>
            <a:picLocks noChangeAspect="1" noChangeArrowheads="1"/>
          </p:cNvPicPr>
          <p:nvPr/>
        </p:nvPicPr>
        <p:blipFill>
          <a:blip r:embed="rId2" cstate="screen"/>
          <a:srcRect/>
          <a:stretch>
            <a:fillRect/>
          </a:stretch>
        </p:blipFill>
        <p:spPr bwMode="auto">
          <a:xfrm>
            <a:off x="5490625" y="2215548"/>
            <a:ext cx="3373975" cy="3778852"/>
          </a:xfrm>
          <a:prstGeom prst="rect">
            <a:avLst/>
          </a:prstGeom>
          <a:noFill/>
        </p:spPr>
      </p:pic>
      <p:sp>
        <p:nvSpPr>
          <p:cNvPr id="6" name="Content Placeholder 2"/>
          <p:cNvSpPr txBox="1">
            <a:spLocks/>
          </p:cNvSpPr>
          <p:nvPr/>
        </p:nvSpPr>
        <p:spPr>
          <a:xfrm>
            <a:off x="228600" y="2215548"/>
            <a:ext cx="5562600" cy="3867752"/>
          </a:xfrm>
          <a:prstGeom prst="rect">
            <a:avLst/>
          </a:prstGeom>
        </p:spPr>
        <p:txBody>
          <a:bodyPr/>
          <a:lstStyle>
            <a:lvl1pPr marL="342900" indent="-342900" algn="l" defTabSz="457200" rtl="0" eaLnBrk="1" fontAlgn="base" hangingPunct="1">
              <a:spcBef>
                <a:spcPct val="20000"/>
              </a:spcBef>
              <a:spcAft>
                <a:spcPct val="0"/>
              </a:spcAft>
              <a:buFont typeface="Arial" pitchFamily="34" charset="0"/>
              <a:defRPr lang="en-US" sz="4000" kern="1200">
                <a:solidFill>
                  <a:srgbClr val="7F7F7F"/>
                </a:solidFill>
                <a:latin typeface="Gill Sans MT"/>
                <a:ea typeface="ＭＳ Ｐゴシック" pitchFamily="-1" charset="-128"/>
                <a:cs typeface="Gill Sans MT"/>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defRPr sz="40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Char char="•"/>
            </a:pPr>
            <a:r>
              <a:rPr lang="en-US" sz="2400" dirty="0" smtClean="0">
                <a:solidFill>
                  <a:schemeClr val="tx1"/>
                </a:solidFill>
              </a:rPr>
              <a:t>"Health is a state of complete physical, mental and social well-being and not merely the absence of disease or infirmity.“ (WHO constitution)</a:t>
            </a:r>
          </a:p>
          <a:p>
            <a:pPr>
              <a:buFont typeface="Arial" pitchFamily="34" charset="0"/>
              <a:buChar char="•"/>
            </a:pPr>
            <a:r>
              <a:rPr lang="en-US" sz="2400" dirty="0" smtClean="0">
                <a:solidFill>
                  <a:schemeClr val="tx1"/>
                </a:solidFill>
              </a:rPr>
              <a:t>Currently, </a:t>
            </a:r>
            <a:r>
              <a:rPr lang="en-AU" sz="2400" dirty="0" smtClean="0">
                <a:solidFill>
                  <a:schemeClr val="tx1"/>
                </a:solidFill>
                <a:latin typeface="Gill Sans MT" pitchFamily="34" charset="0"/>
              </a:rPr>
              <a:t>depression is </a:t>
            </a:r>
            <a:r>
              <a:rPr lang="en-AU" sz="2400" dirty="0">
                <a:solidFill>
                  <a:schemeClr val="tx1"/>
                </a:solidFill>
                <a:latin typeface="Gill Sans MT" pitchFamily="34" charset="0"/>
              </a:rPr>
              <a:t>the 4</a:t>
            </a:r>
            <a:r>
              <a:rPr lang="en-AU" sz="2400" baseline="30000" dirty="0">
                <a:solidFill>
                  <a:schemeClr val="tx1"/>
                </a:solidFill>
                <a:latin typeface="Gill Sans MT" pitchFamily="34" charset="0"/>
              </a:rPr>
              <a:t>th</a:t>
            </a:r>
            <a:r>
              <a:rPr lang="en-AU" sz="2400" dirty="0">
                <a:solidFill>
                  <a:schemeClr val="tx1"/>
                </a:solidFill>
                <a:latin typeface="Gill Sans MT" pitchFamily="34" charset="0"/>
              </a:rPr>
              <a:t> leading cause of </a:t>
            </a:r>
            <a:r>
              <a:rPr lang="en-AU" sz="2400" dirty="0" smtClean="0">
                <a:solidFill>
                  <a:schemeClr val="tx1"/>
                </a:solidFill>
                <a:latin typeface="Gill Sans MT" pitchFamily="34" charset="0"/>
              </a:rPr>
              <a:t>disability…</a:t>
            </a:r>
          </a:p>
          <a:p>
            <a:pPr>
              <a:buFont typeface="Arial" pitchFamily="34" charset="0"/>
              <a:buChar char="•"/>
            </a:pPr>
            <a:r>
              <a:rPr lang="en-AU" sz="2400" dirty="0" smtClean="0">
                <a:solidFill>
                  <a:schemeClr val="tx1"/>
                </a:solidFill>
                <a:latin typeface="Gill Sans MT" pitchFamily="34" charset="0"/>
              </a:rPr>
              <a:t>…by 2030, </a:t>
            </a:r>
            <a:r>
              <a:rPr lang="en-AU" sz="2400" dirty="0">
                <a:solidFill>
                  <a:schemeClr val="tx1"/>
                </a:solidFill>
                <a:latin typeface="Gill Sans MT" pitchFamily="34" charset="0"/>
              </a:rPr>
              <a:t>depression is predicated to be the </a:t>
            </a:r>
            <a:r>
              <a:rPr lang="en-AU" sz="2400" b="1" i="1" dirty="0">
                <a:solidFill>
                  <a:schemeClr val="tx1"/>
                </a:solidFill>
                <a:latin typeface="Gill Sans MT" pitchFamily="34" charset="0"/>
              </a:rPr>
              <a:t>leading cause of disability globally </a:t>
            </a:r>
            <a:r>
              <a:rPr lang="en-AU" sz="2400" dirty="0">
                <a:solidFill>
                  <a:schemeClr val="tx1"/>
                </a:solidFill>
                <a:latin typeface="Gill Sans MT" pitchFamily="34" charset="0"/>
              </a:rPr>
              <a:t>(overtaking cardiovascular disease)  </a:t>
            </a:r>
            <a:endParaRPr lang="en-US" sz="2400" dirty="0">
              <a:solidFill>
                <a:schemeClr val="tx1"/>
              </a:solidFill>
              <a:latin typeface="Gill Sans MT" pitchFamily="34" charset="0"/>
            </a:endParaRPr>
          </a:p>
          <a:p>
            <a:pPr marL="0" indent="0"/>
            <a:endParaRPr lang="en-AU" sz="2400" dirty="0" smtClean="0">
              <a:solidFill>
                <a:schemeClr val="tx1"/>
              </a:solidFill>
              <a:latin typeface="Gill Sans MT" pitchFamily="34" charset="0"/>
            </a:endParaRPr>
          </a:p>
          <a:p>
            <a:pPr>
              <a:buFont typeface="Arial" pitchFamily="34" charset="0"/>
              <a:buChar char="•"/>
            </a:pPr>
            <a:endParaRPr lang="en-AU" sz="2400" dirty="0">
              <a:solidFill>
                <a:schemeClr val="tx1"/>
              </a:solidFill>
              <a:latin typeface="Gill Sans MT" pitchFamily="34" charset="0"/>
            </a:endParaRPr>
          </a:p>
          <a:p>
            <a:pPr>
              <a:buFont typeface="Arial" pitchFamily="34" charset="0"/>
              <a:buChar char="•"/>
            </a:pPr>
            <a:endParaRPr lang="en-US" sz="2400" dirty="0">
              <a:solidFill>
                <a:schemeClr val="tx1"/>
              </a:solidFill>
            </a:endParaRPr>
          </a:p>
        </p:txBody>
      </p:sp>
    </p:spTree>
    <p:extLst>
      <p:ext uri="{BB962C8B-B14F-4D97-AF65-F5344CB8AC3E}">
        <p14:creationId xmlns:p14="http://schemas.microsoft.com/office/powerpoint/2010/main" val="358812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65114" y="2053792"/>
            <a:ext cx="5005386" cy="2111808"/>
          </a:xfrm>
        </p:spPr>
        <p:txBody>
          <a:bodyPr/>
          <a:lstStyle/>
          <a:p>
            <a:pPr marL="0" indent="0" eaLnBrk="1" hangingPunct="1"/>
            <a:r>
              <a:rPr lang="en-AU" altLang="en-US" sz="2400" dirty="0" smtClean="0">
                <a:solidFill>
                  <a:schemeClr val="tx1"/>
                </a:solidFill>
                <a:latin typeface="Gill Sans MT" pitchFamily="34" charset="0"/>
              </a:rPr>
              <a:t>“A state of well-being in which a mother realizes her own abilities, can cope with the normal stresses of life, can work productively and fruitfully, and is able to make a contribution to her community” (WHO)</a:t>
            </a:r>
          </a:p>
          <a:p>
            <a:pPr marL="0" indent="0" eaLnBrk="1" hangingPunct="1"/>
            <a:endParaRPr lang="en-AU" altLang="en-US" sz="2000" dirty="0" smtClean="0">
              <a:solidFill>
                <a:schemeClr val="tx1"/>
              </a:solidFill>
              <a:latin typeface="Gill Sans MT" pitchFamily="34" charset="0"/>
            </a:endParaRPr>
          </a:p>
          <a:p>
            <a:pPr marL="609600" indent="-609600" eaLnBrk="1" hangingPunct="1">
              <a:buFont typeface="Wingdings" pitchFamily="2" charset="2"/>
              <a:buNone/>
            </a:pPr>
            <a:endParaRPr lang="en-AU" altLang="en-US" sz="2400" dirty="0" smtClean="0">
              <a:solidFill>
                <a:schemeClr val="tx1"/>
              </a:solidFill>
              <a:latin typeface="Gill Sans MT" pitchFamily="34" charset="0"/>
            </a:endParaRPr>
          </a:p>
        </p:txBody>
      </p:sp>
      <p:pic>
        <p:nvPicPr>
          <p:cNvPr id="78850" name="Picture 2" descr="http://www.thelancet.com/pb/assets/raw/Lancet/stories/series/perinatal-mental-health.jpg"/>
          <p:cNvPicPr>
            <a:picLocks noChangeAspect="1" noChangeArrowheads="1"/>
          </p:cNvPicPr>
          <p:nvPr/>
        </p:nvPicPr>
        <p:blipFill>
          <a:blip r:embed="rId3" cstate="screen"/>
          <a:srcRect/>
          <a:stretch>
            <a:fillRect/>
          </a:stretch>
        </p:blipFill>
        <p:spPr bwMode="auto">
          <a:xfrm>
            <a:off x="5359854" y="2142692"/>
            <a:ext cx="3034846" cy="2313205"/>
          </a:xfrm>
          <a:prstGeom prst="rect">
            <a:avLst/>
          </a:prstGeom>
          <a:noFill/>
        </p:spPr>
      </p:pic>
      <p:sp>
        <p:nvSpPr>
          <p:cNvPr id="7" name="Title 1"/>
          <p:cNvSpPr txBox="1">
            <a:spLocks/>
          </p:cNvSpPr>
          <p:nvPr/>
        </p:nvSpPr>
        <p:spPr>
          <a:xfrm>
            <a:off x="165100" y="910792"/>
            <a:ext cx="8229600" cy="1143000"/>
          </a:xfrm>
          <a:prstGeom prst="rect">
            <a:avLst/>
          </a:prstGeom>
        </p:spPr>
        <p:txBody>
          <a:bodyPr vert="horz" lIns="91440" tIns="45720" rIns="91440" bIns="45720" rtlCol="0" anchor="ctr">
            <a:normAutofit/>
          </a:bodyPr>
          <a:lstStyle>
            <a:lvl1pPr algn="ctr" defTabSz="457200" rtl="0" eaLnBrk="1" fontAlgn="base" hangingPunct="1">
              <a:spcBef>
                <a:spcPct val="0"/>
              </a:spcBef>
              <a:spcAft>
                <a:spcPct val="0"/>
              </a:spcAft>
              <a:defRPr sz="4400" b="0" i="0" u="none" kern="1200">
                <a:solidFill>
                  <a:schemeClr val="tx1"/>
                </a:solidFill>
                <a:latin typeface="+mj-lt"/>
                <a:ea typeface="ＭＳ Ｐゴシック" pitchFamily="-1" charset="-128"/>
                <a:cs typeface="ＭＳ Ｐゴシック" pitchFamily="-1" charset="-128"/>
              </a:defRPr>
            </a:lvl1pPr>
            <a:lvl2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a:lstStyle>
          <a:p>
            <a:pPr algn="l"/>
            <a:r>
              <a:rPr lang="en-GB" sz="2800" b="1" dirty="0" smtClean="0">
                <a:solidFill>
                  <a:srgbClr val="E87A2E"/>
                </a:solidFill>
              </a:rPr>
              <a:t>What do we mean by maternal mental health, </a:t>
            </a:r>
          </a:p>
          <a:p>
            <a:pPr algn="l"/>
            <a:r>
              <a:rPr lang="en-GB" sz="2800" b="1" dirty="0" smtClean="0">
                <a:solidFill>
                  <a:srgbClr val="E87A2E"/>
                </a:solidFill>
              </a:rPr>
              <a:t>well-being and psychosocial support? </a:t>
            </a:r>
            <a:endParaRPr lang="en-GB" sz="2800" b="1" dirty="0">
              <a:solidFill>
                <a:srgbClr val="E87A2E"/>
              </a:solidFill>
            </a:endParaRPr>
          </a:p>
        </p:txBody>
      </p:sp>
      <p:sp>
        <p:nvSpPr>
          <p:cNvPr id="8" name="Content Placeholder 2"/>
          <p:cNvSpPr txBox="1">
            <a:spLocks/>
          </p:cNvSpPr>
          <p:nvPr/>
        </p:nvSpPr>
        <p:spPr>
          <a:xfrm>
            <a:off x="165100" y="4686300"/>
            <a:ext cx="8864600" cy="1828800"/>
          </a:xfrm>
          <a:prstGeom prst="rect">
            <a:avLst/>
          </a:prstGeom>
        </p:spPr>
        <p:txBody>
          <a:bodyPr/>
          <a:lstStyle>
            <a:lvl1pPr marL="342900" indent="-342900" algn="l" defTabSz="457200" rtl="0" eaLnBrk="1" fontAlgn="base" hangingPunct="1">
              <a:spcBef>
                <a:spcPct val="20000"/>
              </a:spcBef>
              <a:spcAft>
                <a:spcPct val="0"/>
              </a:spcAft>
              <a:buFont typeface="Arial" pitchFamily="34" charset="0"/>
              <a:defRPr lang="en-US" sz="4000" kern="1200">
                <a:solidFill>
                  <a:srgbClr val="7F7F7F"/>
                </a:solidFill>
                <a:latin typeface="Gill Sans MT"/>
                <a:ea typeface="ＭＳ Ｐゴシック" pitchFamily="-1" charset="-128"/>
                <a:cs typeface="Gill Sans MT"/>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defRPr sz="40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r>
              <a:rPr lang="en-US" sz="2400" dirty="0" smtClean="0">
                <a:solidFill>
                  <a:schemeClr val="tx1"/>
                </a:solidFill>
              </a:rPr>
              <a:t>Encompasses </a:t>
            </a:r>
            <a:r>
              <a:rPr lang="en-US" sz="2400" dirty="0">
                <a:solidFill>
                  <a:schemeClr val="tx1"/>
                </a:solidFill>
              </a:rPr>
              <a:t>the </a:t>
            </a:r>
            <a:r>
              <a:rPr lang="en-US" sz="2400" b="1" i="1" dirty="0">
                <a:solidFill>
                  <a:schemeClr val="tx1"/>
                </a:solidFill>
              </a:rPr>
              <a:t>psychological</a:t>
            </a:r>
            <a:r>
              <a:rPr lang="en-US" sz="2400" dirty="0">
                <a:solidFill>
                  <a:schemeClr val="tx1"/>
                </a:solidFill>
              </a:rPr>
              <a:t> (e.g., mental health, distress, anxiety, depression, coping, problem solving) and </a:t>
            </a:r>
            <a:r>
              <a:rPr lang="en-US" sz="2400" b="1" i="1" dirty="0">
                <a:solidFill>
                  <a:schemeClr val="tx1"/>
                </a:solidFill>
              </a:rPr>
              <a:t>social</a:t>
            </a:r>
            <a:r>
              <a:rPr lang="en-US" sz="2400" dirty="0">
                <a:solidFill>
                  <a:schemeClr val="tx1"/>
                </a:solidFill>
              </a:rPr>
              <a:t> (e.g., family and community support, empowerment, culture) </a:t>
            </a:r>
            <a:r>
              <a:rPr lang="en-US" sz="2400" b="1" i="1" dirty="0">
                <a:solidFill>
                  <a:schemeClr val="tx1"/>
                </a:solidFill>
              </a:rPr>
              <a:t>aspects of motherhood</a:t>
            </a:r>
            <a:r>
              <a:rPr lang="en-US" sz="2400" dirty="0" smtClean="0">
                <a:solidFill>
                  <a:schemeClr val="tx1"/>
                </a:solidFill>
              </a:rPr>
              <a:t>.</a:t>
            </a:r>
          </a:p>
          <a:p>
            <a:pPr lvl="0">
              <a:buFont typeface="Arial" panose="020B0604020202020204" pitchFamily="34" charset="0"/>
              <a:buChar char="•"/>
            </a:pPr>
            <a:endParaRPr lang="en-US" sz="2000" dirty="0" smtClean="0">
              <a:solidFill>
                <a:schemeClr val="tx1"/>
              </a:solidFill>
            </a:endParaRPr>
          </a:p>
          <a:p>
            <a:pPr lvl="0">
              <a:buFont typeface="Arial" panose="020B0604020202020204" pitchFamily="34" charset="0"/>
              <a:buChar char="•"/>
            </a:pPr>
            <a:endParaRPr lang="en-US" sz="2000" dirty="0">
              <a:solidFill>
                <a:schemeClr val="tx1"/>
              </a:solidFill>
            </a:endParaRPr>
          </a:p>
          <a:p>
            <a:pPr marL="0" indent="0"/>
            <a:endParaRPr lang="en-AU" altLang="en-US" sz="2000" dirty="0" smtClean="0">
              <a:solidFill>
                <a:schemeClr val="tx1"/>
              </a:solidFill>
              <a:latin typeface="Gill Sans MT" pitchFamily="34" charset="0"/>
            </a:endParaRPr>
          </a:p>
          <a:p>
            <a:pPr marL="609600" indent="-609600">
              <a:buFont typeface="Wingdings" pitchFamily="2" charset="2"/>
              <a:buNone/>
            </a:pPr>
            <a:endParaRPr lang="en-AU" altLang="en-US" sz="2400" dirty="0" smtClean="0">
              <a:solidFill>
                <a:schemeClr val="tx1"/>
              </a:solidFill>
              <a:latin typeface="Gill Sans MT" pitchFamily="34" charset="0"/>
            </a:endParaRPr>
          </a:p>
        </p:txBody>
      </p:sp>
    </p:spTree>
    <p:extLst>
      <p:ext uri="{BB962C8B-B14F-4D97-AF65-F5344CB8AC3E}">
        <p14:creationId xmlns:p14="http://schemas.microsoft.com/office/powerpoint/2010/main" val="306448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8850"/>
                                        </p:tgtEl>
                                        <p:attrNameLst>
                                          <p:attrName>style.visibility</p:attrName>
                                        </p:attrNameLst>
                                      </p:cBhvr>
                                      <p:to>
                                        <p:strVal val="visible"/>
                                      </p:to>
                                    </p:set>
                                    <p:animEffect transition="in" filter="fade">
                                      <p:cBhvr>
                                        <p:cTn id="15" dur="5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400" y="1849438"/>
            <a:ext cx="8407400" cy="4111625"/>
          </a:xfrm>
        </p:spPr>
        <p:txBody>
          <a:bodyPr/>
          <a:lstStyle/>
          <a:p>
            <a:pPr lvl="0">
              <a:buFont typeface="Arial" pitchFamily="34" charset="0"/>
              <a:buChar char="•"/>
            </a:pPr>
            <a:r>
              <a:rPr lang="en-US" sz="2000" dirty="0">
                <a:solidFill>
                  <a:schemeClr val="tx1"/>
                </a:solidFill>
              </a:rPr>
              <a:t>Women are twice as likely as men to experience depression and </a:t>
            </a:r>
            <a:r>
              <a:rPr lang="en-US" sz="2000" dirty="0" smtClean="0">
                <a:solidFill>
                  <a:schemeClr val="tx1"/>
                </a:solidFill>
              </a:rPr>
              <a:t>anxiety; </a:t>
            </a:r>
            <a:r>
              <a:rPr lang="en-US" sz="2000" i="1" dirty="0" smtClean="0">
                <a:solidFill>
                  <a:schemeClr val="tx1"/>
                </a:solidFill>
              </a:rPr>
              <a:t>highest </a:t>
            </a:r>
            <a:r>
              <a:rPr lang="en-US" sz="2000" i="1" dirty="0">
                <a:solidFill>
                  <a:schemeClr val="tx1"/>
                </a:solidFill>
              </a:rPr>
              <a:t>rates in the lifecycle </a:t>
            </a:r>
            <a:r>
              <a:rPr lang="en-US" sz="2000" i="1" dirty="0" smtClean="0">
                <a:solidFill>
                  <a:schemeClr val="tx1"/>
                </a:solidFill>
              </a:rPr>
              <a:t>are during </a:t>
            </a:r>
            <a:r>
              <a:rPr lang="en-US" sz="2000" i="1" dirty="0">
                <a:solidFill>
                  <a:schemeClr val="tx1"/>
                </a:solidFill>
              </a:rPr>
              <a:t>the childbearing years</a:t>
            </a:r>
            <a:r>
              <a:rPr lang="en-US" sz="2000" dirty="0">
                <a:solidFill>
                  <a:schemeClr val="tx1"/>
                </a:solidFill>
              </a:rPr>
              <a:t>.</a:t>
            </a:r>
          </a:p>
          <a:p>
            <a:pPr>
              <a:buFont typeface="Arial" pitchFamily="34" charset="0"/>
              <a:buChar char="•"/>
            </a:pPr>
            <a:r>
              <a:rPr lang="en-US" sz="2000" dirty="0" smtClean="0">
                <a:solidFill>
                  <a:schemeClr val="tx1"/>
                </a:solidFill>
              </a:rPr>
              <a:t>Maternal </a:t>
            </a:r>
            <a:r>
              <a:rPr lang="en-US" sz="2000" dirty="0">
                <a:solidFill>
                  <a:schemeClr val="tx1"/>
                </a:solidFill>
              </a:rPr>
              <a:t>depression </a:t>
            </a:r>
            <a:r>
              <a:rPr lang="en-US" sz="2000" dirty="0" smtClean="0">
                <a:solidFill>
                  <a:schemeClr val="tx1"/>
                </a:solidFill>
              </a:rPr>
              <a:t>prevalence globally: </a:t>
            </a:r>
            <a:r>
              <a:rPr lang="en-US" sz="2000" b="1" dirty="0" smtClean="0">
                <a:solidFill>
                  <a:schemeClr val="tx1"/>
                </a:solidFill>
              </a:rPr>
              <a:t>10-20</a:t>
            </a:r>
            <a:r>
              <a:rPr lang="en-US" sz="2000" b="1" dirty="0">
                <a:solidFill>
                  <a:schemeClr val="tx1"/>
                </a:solidFill>
              </a:rPr>
              <a:t>%</a:t>
            </a:r>
          </a:p>
          <a:p>
            <a:pPr marL="800100">
              <a:buFont typeface="Wingdings" panose="05000000000000000000" pitchFamily="2" charset="2"/>
              <a:buChar char="Ø"/>
            </a:pPr>
            <a:r>
              <a:rPr lang="en-US" sz="2000" b="1" i="1" dirty="0">
                <a:solidFill>
                  <a:srgbClr val="002060"/>
                </a:solidFill>
              </a:rPr>
              <a:t>15-28%</a:t>
            </a:r>
            <a:r>
              <a:rPr lang="en-US" sz="2000" dirty="0">
                <a:solidFill>
                  <a:schemeClr val="tx1"/>
                </a:solidFill>
              </a:rPr>
              <a:t> in Africa and Asia</a:t>
            </a:r>
          </a:p>
          <a:p>
            <a:pPr marL="800100">
              <a:buFont typeface="Wingdings" panose="05000000000000000000" pitchFamily="2" charset="2"/>
              <a:buChar char="Ø"/>
            </a:pPr>
            <a:r>
              <a:rPr lang="en-US" sz="2000" b="1" i="1" dirty="0">
                <a:solidFill>
                  <a:srgbClr val="002060"/>
                </a:solidFill>
              </a:rPr>
              <a:t>28-57%</a:t>
            </a:r>
            <a:r>
              <a:rPr lang="en-US" sz="2000" dirty="0">
                <a:solidFill>
                  <a:schemeClr val="tx1"/>
                </a:solidFill>
              </a:rPr>
              <a:t> in Pakistan </a:t>
            </a:r>
          </a:p>
          <a:p>
            <a:pPr marL="800100">
              <a:buFont typeface="Wingdings" panose="05000000000000000000" pitchFamily="2" charset="2"/>
              <a:buChar char="Ø"/>
            </a:pPr>
            <a:r>
              <a:rPr lang="en-US" sz="2000" b="1" i="1" dirty="0">
                <a:solidFill>
                  <a:srgbClr val="002060"/>
                </a:solidFill>
              </a:rPr>
              <a:t>35-50% </a:t>
            </a:r>
            <a:r>
              <a:rPr lang="en-US" sz="2000" dirty="0">
                <a:solidFill>
                  <a:schemeClr val="tx1"/>
                </a:solidFill>
              </a:rPr>
              <a:t>in Latin </a:t>
            </a:r>
            <a:r>
              <a:rPr lang="en-US" sz="2000" dirty="0" smtClean="0">
                <a:solidFill>
                  <a:schemeClr val="tx1"/>
                </a:solidFill>
              </a:rPr>
              <a:t>America</a:t>
            </a:r>
            <a:endParaRPr lang="en-US" sz="2000" dirty="0">
              <a:solidFill>
                <a:schemeClr val="tx1"/>
              </a:solidFill>
            </a:endParaRPr>
          </a:p>
          <a:p>
            <a:pPr lvl="0">
              <a:buFont typeface="Arial" panose="020B0604020202020204" pitchFamily="34" charset="0"/>
              <a:buChar char="•"/>
            </a:pPr>
            <a:r>
              <a:rPr lang="en-US" sz="2000" dirty="0">
                <a:solidFill>
                  <a:schemeClr val="tx1"/>
                </a:solidFill>
                <a:latin typeface="Gill Sans MT" panose="020B0502020104020203" pitchFamily="34" charset="0"/>
              </a:rPr>
              <a:t>At each age period, children of depressed </a:t>
            </a:r>
            <a:r>
              <a:rPr lang="en-US" sz="2000" dirty="0" smtClean="0">
                <a:solidFill>
                  <a:schemeClr val="tx1"/>
                </a:solidFill>
                <a:latin typeface="Gill Sans MT" panose="020B0502020104020203" pitchFamily="34" charset="0"/>
              </a:rPr>
              <a:t>mothers</a:t>
            </a:r>
          </a:p>
          <a:p>
            <a:pPr marL="0" lvl="0" indent="0"/>
            <a:r>
              <a:rPr lang="en-US" sz="2000" dirty="0" smtClean="0">
                <a:solidFill>
                  <a:schemeClr val="tx1"/>
                </a:solidFill>
                <a:latin typeface="Gill Sans MT" panose="020B0502020104020203" pitchFamily="34" charset="0"/>
              </a:rPr>
              <a:t>     show </a:t>
            </a:r>
            <a:r>
              <a:rPr lang="en-US" sz="2000" dirty="0">
                <a:solidFill>
                  <a:schemeClr val="tx1"/>
                </a:solidFill>
                <a:latin typeface="Gill Sans MT" panose="020B0502020104020203" pitchFamily="34" charset="0"/>
              </a:rPr>
              <a:t>difficulties in achieving </a:t>
            </a:r>
            <a:r>
              <a:rPr lang="en-US" sz="2000" dirty="0" smtClean="0">
                <a:solidFill>
                  <a:schemeClr val="tx1"/>
                </a:solidFill>
                <a:latin typeface="Gill Sans MT" panose="020B0502020104020203" pitchFamily="34" charset="0"/>
              </a:rPr>
              <a:t>age-appropriate:</a:t>
            </a:r>
          </a:p>
          <a:p>
            <a:pPr marL="800100" lvl="0">
              <a:buFont typeface="Wingdings" panose="05000000000000000000" pitchFamily="2" charset="2"/>
              <a:buChar char="Ø"/>
            </a:pPr>
            <a:r>
              <a:rPr lang="en-US" sz="2000" dirty="0" smtClean="0">
                <a:solidFill>
                  <a:schemeClr val="tx1"/>
                </a:solidFill>
                <a:latin typeface="Gill Sans MT" panose="020B0502020104020203" pitchFamily="34" charset="0"/>
              </a:rPr>
              <a:t>physical </a:t>
            </a:r>
            <a:r>
              <a:rPr lang="en-US" sz="2000" dirty="0">
                <a:solidFill>
                  <a:schemeClr val="tx1"/>
                </a:solidFill>
                <a:latin typeface="Gill Sans MT" panose="020B0502020104020203" pitchFamily="34" charset="0"/>
              </a:rPr>
              <a:t>health </a:t>
            </a:r>
            <a:r>
              <a:rPr lang="en-US" sz="2000" dirty="0" smtClean="0">
                <a:solidFill>
                  <a:schemeClr val="tx1"/>
                </a:solidFill>
                <a:latin typeface="Gill Sans MT" panose="020B0502020104020203" pitchFamily="34" charset="0"/>
              </a:rPr>
              <a:t>milestones</a:t>
            </a:r>
          </a:p>
          <a:p>
            <a:pPr marL="800100" lvl="0">
              <a:buFont typeface="Wingdings" panose="05000000000000000000" pitchFamily="2" charset="2"/>
              <a:buChar char="Ø"/>
            </a:pPr>
            <a:r>
              <a:rPr lang="en-US" sz="2000" dirty="0" smtClean="0">
                <a:solidFill>
                  <a:schemeClr val="tx1"/>
                </a:solidFill>
                <a:latin typeface="Gill Sans MT" panose="020B0502020104020203" pitchFamily="34" charset="0"/>
              </a:rPr>
              <a:t>developmental </a:t>
            </a:r>
            <a:r>
              <a:rPr lang="en-US" sz="2000" dirty="0">
                <a:solidFill>
                  <a:schemeClr val="tx1"/>
                </a:solidFill>
                <a:latin typeface="Gill Sans MT" panose="020B0502020104020203" pitchFamily="34" charset="0"/>
              </a:rPr>
              <a:t>tasks in cognitive and language </a:t>
            </a:r>
            <a:r>
              <a:rPr lang="en-US" sz="2000" dirty="0" smtClean="0">
                <a:solidFill>
                  <a:schemeClr val="tx1"/>
                </a:solidFill>
                <a:latin typeface="Gill Sans MT" panose="020B0502020104020203" pitchFamily="34" charset="0"/>
              </a:rPr>
              <a:t>development</a:t>
            </a:r>
          </a:p>
          <a:p>
            <a:pPr marL="800100" lvl="0">
              <a:buFont typeface="Wingdings" panose="05000000000000000000" pitchFamily="2" charset="2"/>
              <a:buChar char="Ø"/>
            </a:pPr>
            <a:r>
              <a:rPr lang="en-US" sz="2000" dirty="0" smtClean="0">
                <a:solidFill>
                  <a:schemeClr val="tx1"/>
                </a:solidFill>
                <a:latin typeface="Gill Sans MT" panose="020B0502020104020203" pitchFamily="34" charset="0"/>
              </a:rPr>
              <a:t>social </a:t>
            </a:r>
            <a:r>
              <a:rPr lang="en-US" sz="2000" dirty="0">
                <a:solidFill>
                  <a:schemeClr val="tx1"/>
                </a:solidFill>
                <a:latin typeface="Gill Sans MT" panose="020B0502020104020203" pitchFamily="34" charset="0"/>
              </a:rPr>
              <a:t>emotional functioning</a:t>
            </a:r>
          </a:p>
          <a:p>
            <a:endParaRPr lang="en-US" dirty="0"/>
          </a:p>
        </p:txBody>
      </p:sp>
      <p:sp>
        <p:nvSpPr>
          <p:cNvPr id="4" name="Title 1"/>
          <p:cNvSpPr>
            <a:spLocks noGrp="1"/>
          </p:cNvSpPr>
          <p:nvPr>
            <p:ph type="title"/>
          </p:nvPr>
        </p:nvSpPr>
        <p:spPr>
          <a:xfrm>
            <a:off x="152400" y="871538"/>
            <a:ext cx="8775700" cy="1143000"/>
          </a:xfrm>
        </p:spPr>
        <p:txBody>
          <a:bodyPr>
            <a:normAutofit/>
          </a:bodyPr>
          <a:lstStyle/>
          <a:p>
            <a:pPr algn="l"/>
            <a:r>
              <a:rPr lang="en-GB" sz="2800" b="1" dirty="0" smtClean="0">
                <a:solidFill>
                  <a:srgbClr val="E87A2E"/>
                </a:solidFill>
              </a:rPr>
              <a:t>Why is addressing maternal mental health so important? </a:t>
            </a:r>
            <a:endParaRPr lang="en-GB" sz="2800" b="1" dirty="0">
              <a:solidFill>
                <a:srgbClr val="E87A2E"/>
              </a:solidFill>
            </a:endParaRPr>
          </a:p>
        </p:txBody>
      </p:sp>
      <p:pic>
        <p:nvPicPr>
          <p:cNvPr id="7" name="Picture 1" descr="C:\Users\walkerp\Downloads\domestic violence\D395 0747 18_496630.jpg"/>
          <p:cNvPicPr>
            <a:picLocks noChangeAspect="1" noChangeArrowheads="1"/>
          </p:cNvPicPr>
          <p:nvPr/>
        </p:nvPicPr>
        <p:blipFill>
          <a:blip r:embed="rId3" cstate="screen"/>
          <a:srcRect/>
          <a:stretch>
            <a:fillRect/>
          </a:stretch>
        </p:blipFill>
        <p:spPr bwMode="auto">
          <a:xfrm>
            <a:off x="6265612" y="2830243"/>
            <a:ext cx="2662488" cy="1777020"/>
          </a:xfrm>
          <a:prstGeom prst="rect">
            <a:avLst/>
          </a:prstGeom>
          <a:noFill/>
        </p:spPr>
      </p:pic>
    </p:spTree>
    <p:extLst>
      <p:ext uri="{BB962C8B-B14F-4D97-AF65-F5344CB8AC3E}">
        <p14:creationId xmlns:p14="http://schemas.microsoft.com/office/powerpoint/2010/main" val="386781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62070"/>
            <a:ext cx="8153400" cy="790530"/>
          </a:xfrm>
        </p:spPr>
        <p:txBody>
          <a:bodyPr>
            <a:normAutofit fontScale="90000"/>
          </a:bodyPr>
          <a:lstStyle/>
          <a:p>
            <a:pPr algn="l"/>
            <a:r>
              <a:rPr lang="en-AU" sz="3200" dirty="0" smtClean="0">
                <a:solidFill>
                  <a:schemeClr val="accent6">
                    <a:lumMod val="75000"/>
                  </a:schemeClr>
                </a:solidFill>
                <a:latin typeface="Gill Sans MT" pitchFamily="34" charset="0"/>
              </a:rPr>
              <a:t>Maternal mental health links to newborn/child health</a:t>
            </a:r>
            <a:endParaRPr lang="en-US" sz="3200" dirty="0"/>
          </a:p>
        </p:txBody>
      </p:sp>
      <p:sp>
        <p:nvSpPr>
          <p:cNvPr id="3" name="Content Placeholder 2"/>
          <p:cNvSpPr>
            <a:spLocks noGrp="1"/>
          </p:cNvSpPr>
          <p:nvPr>
            <p:ph idx="1"/>
          </p:nvPr>
        </p:nvSpPr>
        <p:spPr>
          <a:xfrm>
            <a:off x="204185" y="1754379"/>
            <a:ext cx="8698515" cy="4525963"/>
          </a:xfrm>
        </p:spPr>
        <p:txBody>
          <a:bodyPr/>
          <a:lstStyle/>
          <a:p>
            <a:pPr lvl="0">
              <a:buFont typeface="Arial" panose="020B0604020202020204" pitchFamily="34" charset="0"/>
              <a:buChar char="•"/>
            </a:pPr>
            <a:r>
              <a:rPr lang="en-US" sz="2000" dirty="0">
                <a:solidFill>
                  <a:schemeClr val="tx1"/>
                </a:solidFill>
              </a:rPr>
              <a:t>Maternal depression and exposure to violence </a:t>
            </a:r>
            <a:r>
              <a:rPr lang="en-US" sz="2000" dirty="0" smtClean="0">
                <a:solidFill>
                  <a:schemeClr val="tx1"/>
                </a:solidFill>
              </a:rPr>
              <a:t>are </a:t>
            </a:r>
            <a:r>
              <a:rPr lang="en-US" sz="2000" b="1" i="1" dirty="0">
                <a:solidFill>
                  <a:schemeClr val="tx1"/>
                </a:solidFill>
              </a:rPr>
              <a:t>key psychosocial risks to newborn and child </a:t>
            </a:r>
            <a:r>
              <a:rPr lang="en-US" sz="2000" b="1" i="1" dirty="0" smtClean="0">
                <a:solidFill>
                  <a:schemeClr val="tx1"/>
                </a:solidFill>
              </a:rPr>
              <a:t>health:</a:t>
            </a:r>
            <a:r>
              <a:rPr lang="en-US" sz="2000" dirty="0" smtClean="0">
                <a:solidFill>
                  <a:schemeClr val="tx1"/>
                </a:solidFill>
              </a:rPr>
              <a:t> </a:t>
            </a:r>
            <a:r>
              <a:rPr lang="en-US" sz="2000" dirty="0">
                <a:solidFill>
                  <a:schemeClr val="tx1"/>
                </a:solidFill>
              </a:rPr>
              <a:t>distressed and/or anxious women are less able to care for themselves, and thus their children. </a:t>
            </a:r>
            <a:endParaRPr lang="en-US" sz="2000" dirty="0" smtClean="0">
              <a:solidFill>
                <a:schemeClr val="tx1"/>
              </a:solidFill>
            </a:endParaRPr>
          </a:p>
          <a:p>
            <a:pPr lvl="0">
              <a:buFont typeface="Arial" panose="020B0604020202020204" pitchFamily="34" charset="0"/>
              <a:buChar char="•"/>
            </a:pPr>
            <a:r>
              <a:rPr lang="en-US" sz="2000" dirty="0" smtClean="0">
                <a:solidFill>
                  <a:schemeClr val="tx1"/>
                </a:solidFill>
              </a:rPr>
              <a:t>In </a:t>
            </a:r>
            <a:r>
              <a:rPr lang="en-US" sz="2000" dirty="0">
                <a:solidFill>
                  <a:schemeClr val="tx1"/>
                </a:solidFill>
              </a:rPr>
              <a:t>low-resource settings, maternal depression (especially among those experiencing social </a:t>
            </a:r>
            <a:r>
              <a:rPr lang="en-US" sz="2000" dirty="0" smtClean="0">
                <a:solidFill>
                  <a:schemeClr val="tx1"/>
                </a:solidFill>
              </a:rPr>
              <a:t>disadvantage) </a:t>
            </a:r>
            <a:r>
              <a:rPr lang="en-US" sz="2000" dirty="0">
                <a:solidFill>
                  <a:schemeClr val="tx1"/>
                </a:solidFill>
              </a:rPr>
              <a:t>is directly linked to:</a:t>
            </a:r>
          </a:p>
          <a:p>
            <a:pPr marL="800100" lvl="0">
              <a:buFont typeface="Wingdings" panose="05000000000000000000" pitchFamily="2" charset="2"/>
              <a:buChar char="Ø"/>
            </a:pPr>
            <a:r>
              <a:rPr lang="en-US" sz="2000" dirty="0">
                <a:solidFill>
                  <a:srgbClr val="002060"/>
                </a:solidFill>
              </a:rPr>
              <a:t>pre-term birth and low </a:t>
            </a:r>
            <a:r>
              <a:rPr lang="en-US" sz="2000" dirty="0" smtClean="0">
                <a:solidFill>
                  <a:srgbClr val="002060"/>
                </a:solidFill>
              </a:rPr>
              <a:t>birthweight</a:t>
            </a:r>
          </a:p>
          <a:p>
            <a:pPr marL="800100" lvl="0">
              <a:buFont typeface="Wingdings" panose="05000000000000000000" pitchFamily="2" charset="2"/>
              <a:buChar char="Ø"/>
            </a:pPr>
            <a:r>
              <a:rPr lang="en-US" sz="2000" dirty="0" smtClean="0">
                <a:solidFill>
                  <a:srgbClr val="002060"/>
                </a:solidFill>
              </a:rPr>
              <a:t>early </a:t>
            </a:r>
            <a:r>
              <a:rPr lang="en-US" sz="2000" dirty="0">
                <a:solidFill>
                  <a:srgbClr val="002060"/>
                </a:solidFill>
              </a:rPr>
              <a:t>cessation of </a:t>
            </a:r>
            <a:r>
              <a:rPr lang="en-US" sz="2000" dirty="0" smtClean="0">
                <a:solidFill>
                  <a:srgbClr val="002060"/>
                </a:solidFill>
              </a:rPr>
              <a:t>breastfeeding</a:t>
            </a:r>
          </a:p>
          <a:p>
            <a:pPr marL="800100" lvl="0">
              <a:buFont typeface="Wingdings" panose="05000000000000000000" pitchFamily="2" charset="2"/>
              <a:buChar char="Ø"/>
            </a:pPr>
            <a:r>
              <a:rPr lang="en-US" sz="2000" dirty="0" err="1" smtClean="0">
                <a:solidFill>
                  <a:srgbClr val="002060"/>
                </a:solidFill>
              </a:rPr>
              <a:t>undernutrition</a:t>
            </a:r>
            <a:r>
              <a:rPr lang="en-US" sz="2000" dirty="0" smtClean="0">
                <a:solidFill>
                  <a:srgbClr val="002060"/>
                </a:solidFill>
              </a:rPr>
              <a:t> </a:t>
            </a:r>
            <a:r>
              <a:rPr lang="en-US" sz="2000" dirty="0">
                <a:solidFill>
                  <a:srgbClr val="002060"/>
                </a:solidFill>
              </a:rPr>
              <a:t>in the first year of life </a:t>
            </a:r>
            <a:endParaRPr lang="en-US" sz="2000" dirty="0" smtClean="0">
              <a:solidFill>
                <a:srgbClr val="002060"/>
              </a:solidFill>
            </a:endParaRPr>
          </a:p>
          <a:p>
            <a:pPr marL="457200" lvl="0" indent="0"/>
            <a:r>
              <a:rPr lang="en-US" sz="2000" dirty="0">
                <a:solidFill>
                  <a:srgbClr val="002060"/>
                </a:solidFill>
              </a:rPr>
              <a:t>	</a:t>
            </a:r>
            <a:r>
              <a:rPr lang="en-US" sz="2000" dirty="0" smtClean="0">
                <a:solidFill>
                  <a:srgbClr val="002060"/>
                </a:solidFill>
              </a:rPr>
              <a:t>and </a:t>
            </a:r>
            <a:r>
              <a:rPr lang="en-US" sz="2000" dirty="0">
                <a:solidFill>
                  <a:srgbClr val="002060"/>
                </a:solidFill>
              </a:rPr>
              <a:t>higher rates of </a:t>
            </a:r>
            <a:r>
              <a:rPr lang="en-US" sz="2000" dirty="0" smtClean="0">
                <a:solidFill>
                  <a:srgbClr val="002060"/>
                </a:solidFill>
              </a:rPr>
              <a:t>stunting</a:t>
            </a:r>
          </a:p>
          <a:p>
            <a:pPr marL="800100" lvl="0">
              <a:buFont typeface="Wingdings" panose="05000000000000000000" pitchFamily="2" charset="2"/>
              <a:buChar char="Ø"/>
            </a:pPr>
            <a:r>
              <a:rPr lang="en-US" sz="2000" dirty="0" smtClean="0">
                <a:solidFill>
                  <a:srgbClr val="002060"/>
                </a:solidFill>
              </a:rPr>
              <a:t>higher </a:t>
            </a:r>
            <a:r>
              <a:rPr lang="en-US" sz="2000" dirty="0">
                <a:solidFill>
                  <a:srgbClr val="002060"/>
                </a:solidFill>
              </a:rPr>
              <a:t>rates of </a:t>
            </a:r>
            <a:r>
              <a:rPr lang="en-US" sz="2000" dirty="0" err="1">
                <a:solidFill>
                  <a:srgbClr val="002060"/>
                </a:solidFill>
              </a:rPr>
              <a:t>diarrhoeal</a:t>
            </a:r>
            <a:r>
              <a:rPr lang="en-US" sz="2000" dirty="0">
                <a:solidFill>
                  <a:srgbClr val="002060"/>
                </a:solidFill>
              </a:rPr>
              <a:t> </a:t>
            </a:r>
            <a:r>
              <a:rPr lang="en-US" sz="2000" dirty="0" smtClean="0">
                <a:solidFill>
                  <a:srgbClr val="002060"/>
                </a:solidFill>
              </a:rPr>
              <a:t>diseases</a:t>
            </a:r>
          </a:p>
          <a:p>
            <a:pPr marL="800100" lvl="0">
              <a:buFont typeface="Wingdings" panose="05000000000000000000" pitchFamily="2" charset="2"/>
              <a:buChar char="Ø"/>
            </a:pPr>
            <a:r>
              <a:rPr lang="en-US" sz="2000" dirty="0" smtClean="0">
                <a:solidFill>
                  <a:srgbClr val="002060"/>
                </a:solidFill>
              </a:rPr>
              <a:t>lower </a:t>
            </a:r>
            <a:r>
              <a:rPr lang="en-US" sz="2000" dirty="0">
                <a:solidFill>
                  <a:srgbClr val="002060"/>
                </a:solidFill>
              </a:rPr>
              <a:t>completion of recommended </a:t>
            </a:r>
            <a:endParaRPr lang="en-US" sz="2000" dirty="0" smtClean="0">
              <a:solidFill>
                <a:srgbClr val="002060"/>
              </a:solidFill>
            </a:endParaRPr>
          </a:p>
          <a:p>
            <a:pPr marL="457200" lvl="0" indent="0"/>
            <a:r>
              <a:rPr lang="en-US" sz="2000" dirty="0" smtClean="0">
                <a:solidFill>
                  <a:srgbClr val="002060"/>
                </a:solidFill>
              </a:rPr>
              <a:t>	immunization </a:t>
            </a:r>
            <a:endParaRPr lang="en-US" sz="2000" dirty="0">
              <a:solidFill>
                <a:srgbClr val="002060"/>
              </a:solidFill>
            </a:endParaRPr>
          </a:p>
        </p:txBody>
      </p:sp>
      <p:pic>
        <p:nvPicPr>
          <p:cNvPr id="6" name="Picture 1" descr="C:\Users\walkerp\Dropbox\Michaela\Photos of TTC\D395 0705 15_493296.jpg"/>
          <p:cNvPicPr>
            <a:picLocks noChangeAspect="1" noChangeArrowheads="1"/>
          </p:cNvPicPr>
          <p:nvPr/>
        </p:nvPicPr>
        <p:blipFill>
          <a:blip r:embed="rId2" cstate="screen"/>
          <a:srcRect/>
          <a:stretch>
            <a:fillRect/>
          </a:stretch>
        </p:blipFill>
        <p:spPr bwMode="auto">
          <a:xfrm>
            <a:off x="5359400" y="3695491"/>
            <a:ext cx="3365500" cy="2246466"/>
          </a:xfrm>
          <a:prstGeom prst="rect">
            <a:avLst/>
          </a:prstGeom>
          <a:noFill/>
        </p:spPr>
      </p:pic>
    </p:spTree>
    <p:extLst>
      <p:ext uri="{BB962C8B-B14F-4D97-AF65-F5344CB8AC3E}">
        <p14:creationId xmlns:p14="http://schemas.microsoft.com/office/powerpoint/2010/main" val="13770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900" y="193675"/>
            <a:ext cx="6146800" cy="1143000"/>
          </a:xfrm>
        </p:spPr>
        <p:txBody>
          <a:bodyPr rtlCol="0">
            <a:normAutofit/>
          </a:bodyPr>
          <a:lstStyle/>
          <a:p>
            <a:pPr eaLnBrk="1" fontAlgn="auto" hangingPunct="1">
              <a:spcAft>
                <a:spcPts val="0"/>
              </a:spcAft>
              <a:defRPr/>
            </a:pPr>
            <a:r>
              <a:rPr lang="en-AU" dirty="0" smtClean="0">
                <a:solidFill>
                  <a:schemeClr val="accent6">
                    <a:lumMod val="75000"/>
                  </a:schemeClr>
                </a:solidFill>
                <a:latin typeface="Gill Sans MT" pitchFamily="34" charset="0"/>
              </a:rPr>
              <a:t>Involving fathers</a:t>
            </a:r>
          </a:p>
        </p:txBody>
      </p:sp>
      <p:sp>
        <p:nvSpPr>
          <p:cNvPr id="39940" name="Content Placeholder 2"/>
          <p:cNvSpPr txBox="1">
            <a:spLocks/>
          </p:cNvSpPr>
          <p:nvPr/>
        </p:nvSpPr>
        <p:spPr bwMode="auto">
          <a:xfrm>
            <a:off x="395288" y="18446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60000"/>
              </a:lnSpc>
            </a:pPr>
            <a:endParaRPr lang="en-AU" altLang="en-US" sz="2400">
              <a:latin typeface="Gill Sans MT" pitchFamily="34" charset="0"/>
            </a:endParaRPr>
          </a:p>
        </p:txBody>
      </p:sp>
      <p:pic>
        <p:nvPicPr>
          <p:cNvPr id="39941" name="Picture 2"/>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95288" y="1380535"/>
            <a:ext cx="3110793" cy="284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918857" y="1336675"/>
            <a:ext cx="5225143" cy="3170099"/>
          </a:xfrm>
          <a:prstGeom prst="rect">
            <a:avLst/>
          </a:prstGeom>
          <a:noFill/>
        </p:spPr>
        <p:txBody>
          <a:bodyPr wrap="square" rtlCol="0">
            <a:spAutoFit/>
          </a:bodyPr>
          <a:lstStyle/>
          <a:p>
            <a:r>
              <a:rPr lang="en-GB" sz="2000" dirty="0" smtClean="0"/>
              <a:t>Fathers are key supporters to mothers  with  MMH difficulties: their understanding response is important to the mothers recovery</a:t>
            </a:r>
          </a:p>
          <a:p>
            <a:pPr marL="179388" indent="-179388">
              <a:buFont typeface="Arial" pitchFamily="34" charset="0"/>
              <a:buChar char="•"/>
            </a:pPr>
            <a:endParaRPr lang="en-GB" sz="2000" dirty="0" smtClean="0"/>
          </a:p>
          <a:p>
            <a:pPr marL="179388" indent="-179388">
              <a:buFont typeface="Arial" pitchFamily="34" charset="0"/>
              <a:buChar char="•"/>
            </a:pPr>
            <a:endParaRPr lang="en-GB" sz="2000" dirty="0" smtClean="0"/>
          </a:p>
          <a:p>
            <a:pPr>
              <a:buFont typeface="Arial" pitchFamily="34" charset="0"/>
              <a:buChar char="•"/>
            </a:pPr>
            <a:endParaRPr lang="en-GB" sz="2000" dirty="0" smtClean="0"/>
          </a:p>
          <a:p>
            <a:pPr>
              <a:buFont typeface="Arial" charset="0"/>
              <a:buChar char="•"/>
            </a:pPr>
            <a:endParaRPr lang="en-GB" sz="2000" dirty="0" smtClean="0"/>
          </a:p>
          <a:p>
            <a:pPr>
              <a:buFont typeface="Arial" charset="0"/>
              <a:buChar char="•"/>
            </a:pPr>
            <a:endParaRPr lang="en-GB" sz="2000" dirty="0" smtClean="0"/>
          </a:p>
          <a:p>
            <a:pPr>
              <a:buFont typeface="Arial" charset="0"/>
              <a:buChar char="•"/>
            </a:pPr>
            <a:endParaRPr lang="en-GB" sz="2000" dirty="0"/>
          </a:p>
        </p:txBody>
      </p:sp>
      <p:pic>
        <p:nvPicPr>
          <p:cNvPr id="11266" name="Picture 2" descr="C:\Users\walkerp\Downloads\domestic violence\D395 0746 78_496798.jpg"/>
          <p:cNvPicPr>
            <a:picLocks noChangeAspect="1" noChangeArrowheads="1"/>
          </p:cNvPicPr>
          <p:nvPr/>
        </p:nvPicPr>
        <p:blipFill>
          <a:blip r:embed="rId4" cstate="screen"/>
          <a:srcRect/>
          <a:stretch>
            <a:fillRect/>
          </a:stretch>
        </p:blipFill>
        <p:spPr bwMode="auto">
          <a:xfrm>
            <a:off x="5067300" y="2746933"/>
            <a:ext cx="3784600" cy="2526452"/>
          </a:xfrm>
          <a:prstGeom prst="rect">
            <a:avLst/>
          </a:prstGeom>
          <a:noFill/>
        </p:spPr>
      </p:pic>
      <p:sp>
        <p:nvSpPr>
          <p:cNvPr id="8" name="TextBox 7"/>
          <p:cNvSpPr txBox="1"/>
          <p:nvPr/>
        </p:nvSpPr>
        <p:spPr>
          <a:xfrm>
            <a:off x="204788" y="4673220"/>
            <a:ext cx="4672012" cy="1200329"/>
          </a:xfrm>
          <a:prstGeom prst="rect">
            <a:avLst/>
          </a:prstGeom>
          <a:noFill/>
        </p:spPr>
        <p:txBody>
          <a:bodyPr wrap="square" rtlCol="0">
            <a:spAutoFit/>
          </a:bodyPr>
          <a:lstStyle/>
          <a:p>
            <a:pPr lvl="0"/>
            <a:r>
              <a:rPr lang="en-US" dirty="0"/>
              <a:t>Growing evidence suggests that the fathers’ mental health is also associated with child developmental disturbances</a:t>
            </a:r>
          </a:p>
          <a:p>
            <a:endParaRPr lang="en-GB" dirty="0"/>
          </a:p>
        </p:txBody>
      </p:sp>
    </p:spTree>
    <p:extLst>
      <p:ext uri="{BB962C8B-B14F-4D97-AF65-F5344CB8AC3E}">
        <p14:creationId xmlns:p14="http://schemas.microsoft.com/office/powerpoint/2010/main" val="355757766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60&quot;/&gt;&lt;/object&gt;&lt;object type=&quot;3&quot; unique_id=&quot;10004&quot;&gt;&lt;property id=&quot;20148&quot; value=&quot;5&quot;/&gt;&lt;property id=&quot;20300&quot; value=&quot;Slide 4 - &amp;quot;What does ‘mental health’ mean?&amp;quot;&quot;/&gt;&lt;property id=&quot;20307&quot; value=&quot;274&quot;/&gt;&lt;/object&gt;&lt;object type=&quot;3&quot; unique_id=&quot;10005&quot;&gt;&lt;property id=&quot;20148&quot; value=&quot;5&quot;/&gt;&lt;property id=&quot;20300&quot; value=&quot;Slide 5 - &amp;quot;What does ‘maternal mental health’ mean?&amp;quot;&quot;/&gt;&lt;property id=&quot;20307&quot; value=&quot;275&quot;/&gt;&lt;/object&gt;&lt;object type=&quot;3&quot; unique_id=&quot;10006&quot;&gt;&lt;property id=&quot;20148&quot; value=&quot;5&quot;/&gt;&lt;property id=&quot;20300&quot; value=&quot;Slide 6&quot;/&gt;&lt;property id=&quot;20307&quot; value=&quot;256&quot;/&gt;&lt;/object&gt;&lt;object type=&quot;3&quot; unique_id=&quot;10007&quot;&gt;&lt;property id=&quot;20148&quot; value=&quot;5&quot;/&gt;&lt;property id=&quot;20300&quot; value=&quot;Slide 7&quot;/&gt;&lt;property id=&quot;20307&quot; value=&quot;261&quot;/&gt;&lt;/object&gt;&lt;object type=&quot;3&quot; unique_id=&quot;10008&quot;&gt;&lt;property id=&quot;20148&quot; value=&quot;5&quot;/&gt;&lt;property id=&quot;20300&quot; value=&quot;Slide 8&quot;/&gt;&lt;property id=&quot;20307&quot; value=&quot;262&quot;/&gt;&lt;/object&gt;&lt;object type=&quot;3&quot; unique_id=&quot;10010&quot;&gt;&lt;property id=&quot;20148&quot; value=&quot;5&quot;/&gt;&lt;property id=&quot;20300&quot; value=&quot;Slide 9&quot;/&gt;&lt;property id=&quot;20307&quot; value=&quot;264&quot;/&gt;&lt;/object&gt;&lt;object type=&quot;3&quot; unique_id=&quot;10011&quot;&gt;&lt;property id=&quot;20148&quot; value=&quot;5&quot;/&gt;&lt;property id=&quot;20300&quot; value=&quot;Slide 10 - &amp;quot;Gender Based Violence&amp;quot;&quot;/&gt;&lt;property id=&quot;20307&quot; value=&quot;272&quot;/&gt;&lt;/object&gt;&lt;object type=&quot;3&quot; unique_id=&quot;10012&quot;&gt;&lt;property id=&quot;20148&quot; value=&quot;5&quot;/&gt;&lt;property id=&quot;20300&quot; value=&quot;Slide 12 - &amp;quot;Gender Based Violence&amp;quot;&quot;/&gt;&lt;property id=&quot;20307&quot; value=&quot;273&quot;/&gt;&lt;/object&gt;&lt;object type=&quot;3&quot; unique_id=&quot;10013&quot;&gt;&lt;property id=&quot;20148&quot; value=&quot;5&quot;/&gt;&lt;property id=&quot;20300&quot; value=&quot;Slide 13 - &amp;quot;Maternal mental health links to child mental health&amp;quot;&quot;/&gt;&lt;property id=&quot;20307&quot; value=&quot;283&quot;/&gt;&lt;/object&gt;&lt;object type=&quot;3&quot; unique_id=&quot;10015&quot;&gt;&lt;property id=&quot;20148&quot; value=&quot;5&quot;/&gt;&lt;property id=&quot;20300&quot; value=&quot;Slide 14&quot;/&gt;&lt;property id=&quot;20307&quot; value=&quot;265&quot;/&gt;&lt;/object&gt;&lt;object type=&quot;3&quot; unique_id=&quot;10016&quot;&gt;&lt;property id=&quot;20148&quot; value=&quot;5&quot;/&gt;&lt;property id=&quot;20300&quot; value=&quot;Slide 15 - &amp;quot;Psychological First Aid (PFA) is:&amp;quot;&quot;/&gt;&lt;property id=&quot;20307&quot; value=&quot;276&quot;/&gt;&lt;/object&gt;&lt;object type=&quot;3&quot; unique_id=&quot;10017&quot;&gt;&lt;property id=&quot;20148&quot; value=&quot;5&quot;/&gt;&lt;property id=&quot;20300&quot; value=&quot;Slide 16 - &amp;quot;PFA is not....&amp;quot;&quot;/&gt;&lt;property id=&quot;20307&quot; value=&quot;277&quot;/&gt;&lt;/object&gt;&lt;object type=&quot;3&quot; unique_id=&quot;10018&quot;&gt;&lt;property id=&quot;20148&quot; value=&quot;5&quot;/&gt;&lt;property id=&quot;20300&quot; value=&quot;Slide 17 - &amp;quot;Who is PFA for?&amp;quot;&quot;/&gt;&lt;property id=&quot;20307&quot; value=&quot;278&quot;/&gt;&lt;/object&gt;&lt;object type=&quot;3&quot; unique_id=&quot;10019&quot;&gt;&lt;property id=&quot;20148&quot; value=&quot;5&quot;/&gt;&lt;property id=&quot;20300&quot; value=&quot;Slide 18 - &amp;quot;Why PFA?&amp;quot;&quot;/&gt;&lt;property id=&quot;20307&quot; value=&quot;304&quot;/&gt;&lt;/object&gt;&lt;object type=&quot;3&quot; unique_id=&quot;10020&quot;&gt;&lt;property id=&quot;20148&quot; value=&quot;5&quot;/&gt;&lt;property id=&quot;20300&quot; value=&quot;Slide 19&quot;/&gt;&lt;property id=&quot;20307&quot; value=&quot;286&quot;/&gt;&lt;/object&gt;&lt;object type=&quot;3&quot; unique_id=&quot;10021&quot;&gt;&lt;property id=&quot;20148&quot; value=&quot;5&quot;/&gt;&lt;property id=&quot;20300&quot; value=&quot;Slide 20&quot;/&gt;&lt;property id=&quot;20307&quot; value=&quot;287&quot;/&gt;&lt;/object&gt;&lt;object type=&quot;3&quot; unique_id=&quot;10023&quot;&gt;&lt;property id=&quot;20148&quot; value=&quot;5&quot;/&gt;&lt;property id=&quot;20300&quot; value=&quot;Slide 21 - &amp;quot;Identifying signs of distress&amp;quot;&quot;/&gt;&lt;property id=&quot;20307&quot; value=&quot;289&quot;/&gt;&lt;/object&gt;&lt;object type=&quot;3&quot; unique_id=&quot;10024&quot;&gt;&lt;property id=&quot;20148&quot; value=&quot;5&quot;/&gt;&lt;property id=&quot;20300&quot; value=&quot;Slide 22&quot;/&gt;&lt;property id=&quot;20307&quot; value=&quot;290&quot;/&gt;&lt;/object&gt;&lt;object type=&quot;3&quot; unique_id=&quot;10026&quot;&gt;&lt;property id=&quot;20148&quot; value=&quot;5&quot;/&gt;&lt;property id=&quot;20300&quot; value=&quot;Slide 23 - &amp;quot;About Listening&amp;quot;&quot;/&gt;&lt;property id=&quot;20307&quot; value=&quot;285&quot;/&gt;&lt;/object&gt;&lt;object type=&quot;3&quot; unique_id=&quot;10027&quot;&gt;&lt;property id=&quot;20148&quot; value=&quot;5&quot;/&gt;&lt;property id=&quot;20300&quot; value=&quot;Slide 24 - &amp;quot;Bad Communication – Things NOT to say and do&amp;quot;&quot;/&gt;&lt;property id=&quot;20307&quot; value=&quot;292&quot;/&gt;&lt;/object&gt;&lt;object type=&quot;3&quot; unique_id=&quot;10029&quot;&gt;&lt;property id=&quot;20148&quot; value=&quot;5&quot;/&gt;&lt;property id=&quot;20300&quot; value=&quot;Slide 25 - &amp;quot;Good Communication – Things TO say and do&amp;quot;&quot;/&gt;&lt;property id=&quot;20307&quot; value=&quot;293&quot;/&gt;&lt;/object&gt;&lt;object type=&quot;3&quot; unique_id=&quot;10030&quot;&gt;&lt;property id=&quot;20148&quot; value=&quot;5&quot;/&gt;&lt;property id=&quot;20300&quot; value=&quot;Slide 26&quot;/&gt;&lt;property id=&quot;20307&quot; value=&quot;294&quot;/&gt;&lt;/object&gt;&lt;object type=&quot;3&quot; unique_id=&quot;10031&quot;&gt;&lt;property id=&quot;20148&quot; value=&quot;5&quot;/&gt;&lt;property id=&quot;20300&quot; value=&quot;Slide 27 - &amp;quot;Helping people feel calm&amp;quot;&quot;/&gt;&lt;property id=&quot;20307&quot; value=&quot;284&quot;/&gt;&lt;/object&gt;&lt;object type=&quot;3&quot; unique_id=&quot;10032&quot;&gt;&lt;property id=&quot;20148&quot; value=&quot;5&quot;/&gt;&lt;property id=&quot;20300&quot; value=&quot;Slide 28&quot;/&gt;&lt;property id=&quot;20307&quot; value=&quot;295&quot;/&gt;&lt;/object&gt;&lt;object type=&quot;3&quot; unique_id=&quot;10034&quot;&gt;&lt;property id=&quot;20148&quot; value=&quot;5&quot;/&gt;&lt;property id=&quot;20300&quot; value=&quot;Slide 29 - &amp;quot;Positive Coping Strategies&amp;quot;&quot;/&gt;&lt;property id=&quot;20307&quot; value=&quot;281&quot;/&gt;&lt;/object&gt;&lt;object type=&quot;3&quot; unique_id=&quot;10035&quot;&gt;&lt;property id=&quot;20148&quot; value=&quot;5&quot;/&gt;&lt;property id=&quot;20300&quot; value=&quot;Slide 30 - &amp;quot;Negative Coping Strategies&amp;quot;&quot;/&gt;&lt;property id=&quot;20307&quot; value=&quot;280&quot;/&gt;&lt;/object&gt;&lt;object type=&quot;3&quot; unique_id=&quot;10036&quot;&gt;&lt;property id=&quot;20148&quot; value=&quot;5&quot;/&gt;&lt;property id=&quot;20300&quot; value=&quot;Slide 31&quot;/&gt;&lt;property id=&quot;20307&quot; value=&quot;299&quot;/&gt;&lt;/object&gt;&lt;object type=&quot;3&quot; unique_id=&quot;10037&quot;&gt;&lt;property id=&quot;20148&quot; value=&quot;5&quot;/&gt;&lt;property id=&quot;20300&quot; value=&quot;Slide 32&quot;/&gt;&lt;property id=&quot;20307&quot; value=&quot;296&quot;/&gt;&lt;/object&gt;&lt;object type=&quot;3&quot; unique_id=&quot;10038&quot;&gt;&lt;property id=&quot;20148&quot; value=&quot;5&quot;/&gt;&lt;property id=&quot;20300&quot; value=&quot;Slide 33 - &amp;quot;Involving fathers&amp;quot;&quot;/&gt;&lt;property id=&quot;20307&quot; value=&quot;303&quot;/&gt;&lt;/object&gt;&lt;object type=&quot;3&quot; unique_id=&quot;10039&quot;&gt;&lt;property id=&quot;20148&quot; value=&quot;5&quot;/&gt;&lt;property id=&quot;20300&quot; value=&quot;Slide 34 - &amp;quot;Ending Assistance&amp;quot;&quot;/&gt;&lt;property id=&quot;20307&quot; value=&quot;300&quot;/&gt;&lt;/object&gt;&lt;object type=&quot;3&quot; unique_id=&quot;10041&quot;&gt;&lt;property id=&quot;20148&quot; value=&quot;5&quot;/&gt;&lt;property id=&quot;20300&quot; value=&quot;Slide 35&quot;/&gt;&lt;property id=&quot;20307&quot; value=&quot;268&quot;/&gt;&lt;/object&gt;&lt;object type=&quot;3&quot; unique_id=&quot;20996&quot;&gt;&lt;property id=&quot;20148&quot; value=&quot;5&quot;/&gt;&lt;property id=&quot;20300&quot; value=&quot;Slide 2 - &amp;quot;Today’s Agenda&amp;quot;&quot;/&gt;&lt;property id=&quot;20307&quot; value=&quot;305&quot;/&gt;&lt;/object&gt;&lt;object type=&quot;3&quot; unique_id=&quot;21337&quot;&gt;&lt;property id=&quot;20148&quot; value=&quot;5&quot;/&gt;&lt;property id=&quot;20300&quot; value=&quot;Slide 3 - &amp;quot;Learning objectives&amp;quot;&quot;/&gt;&lt;property id=&quot;20307&quot; value=&quot;306&quot;/&gt;&lt;/object&gt;&lt;object type=&quot;3&quot; unique_id=&quot;22172&quot;&gt;&lt;property id=&quot;20148&quot; value=&quot;5&quot;/&gt;&lt;property id=&quot;20300&quot; value=&quot;Slide 11&quot;/&gt;&lt;property id=&quot;20307&quot; value=&quot;307&quot;/&gt;&lt;/object&gt;&lt;/object&gt;&lt;object type=&quot;8&quot; unique_id=&quot;10084&quot;&gt;&lt;/object&gt;&lt;/object&gt;&lt;/database&gt;"/>
  <p:tag name="SECTOMILLISECCONVERTED" val="1"/>
</p:tagLst>
</file>

<file path=ppt/theme/theme1.xml><?xml version="1.0" encoding="utf-8"?>
<a:theme xmlns:a="http://schemas.openxmlformats.org/drawingml/2006/main" name="Health and Nutrition PPT Template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Health and Nutrition PPT Template_FINAL</Template>
  <TotalTime>5188</TotalTime>
  <Words>1855</Words>
  <Application>Microsoft Office PowerPoint</Application>
  <PresentationFormat>On-screen Show (4:3)</PresentationFormat>
  <Paragraphs>148</Paragraphs>
  <Slides>18</Slides>
  <Notes>8</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Health and Nutrition PPT Template_FINAL</vt:lpstr>
      <vt:lpstr>1_Office Theme</vt:lpstr>
      <vt:lpstr>2_Office Theme</vt:lpstr>
      <vt:lpstr>3_Office Theme</vt:lpstr>
      <vt:lpstr>PowerPoint Presentation</vt:lpstr>
      <vt:lpstr>PFA Training: Agenda</vt:lpstr>
      <vt:lpstr>PFA : Learning Objectives </vt:lpstr>
      <vt:lpstr>Why include MHPSS in ttCv2?</vt:lpstr>
      <vt:lpstr>Why is addressing mental health so important? </vt:lpstr>
      <vt:lpstr>PowerPoint Presentation</vt:lpstr>
      <vt:lpstr>Why is addressing maternal mental health so important? </vt:lpstr>
      <vt:lpstr>Maternal mental health links to newborn/child health</vt:lpstr>
      <vt:lpstr>Involving fathers</vt:lpstr>
      <vt:lpstr>What is Psychological First Aid (PFA)?</vt:lpstr>
      <vt:lpstr>Why PFA?</vt:lpstr>
      <vt:lpstr>PowerPoint Presentation</vt:lpstr>
      <vt:lpstr>PowerPoint Presentation</vt:lpstr>
      <vt:lpstr>PowerPoint Presentation</vt:lpstr>
      <vt:lpstr>Gender Based Violence</vt:lpstr>
      <vt:lpstr>Bad Communication – Things NOT to say and do</vt:lpstr>
      <vt:lpstr>Good Communication – Things TO say and do</vt:lpstr>
      <vt:lpstr>PowerPoint Presentation</vt:lpstr>
    </vt:vector>
  </TitlesOfParts>
  <Company>World Vision Australia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McGrath</dc:creator>
  <cp:lastModifiedBy>Erin Jones - US</cp:lastModifiedBy>
  <cp:revision>90</cp:revision>
  <dcterms:created xsi:type="dcterms:W3CDTF">2015-02-03T06:20:05Z</dcterms:created>
  <dcterms:modified xsi:type="dcterms:W3CDTF">2015-04-24T11:43:50Z</dcterms:modified>
</cp:coreProperties>
</file>