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sldIdLst>
    <p:sldId id="256" r:id="rId3"/>
    <p:sldId id="279" r:id="rId4"/>
    <p:sldId id="277" r:id="rId5"/>
    <p:sldId id="278" r:id="rId6"/>
    <p:sldId id="280" r:id="rId7"/>
    <p:sldId id="281" r:id="rId8"/>
    <p:sldId id="282" r:id="rId9"/>
    <p:sldId id="283" r:id="rId10"/>
    <p:sldId id="276" r:id="rId1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1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23" autoAdjust="0"/>
  </p:normalViewPr>
  <p:slideViewPr>
    <p:cSldViewPr snapToGrid="0" snapToObjects="1">
      <p:cViewPr varScale="1">
        <p:scale>
          <a:sx n="70" d="100"/>
          <a:sy n="70" d="100"/>
        </p:scale>
        <p:origin x="-13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A47F71-DEAD-4748-9297-6DBA06EE42CE}" type="datetimeFigureOut">
              <a:rPr lang="es-GT" smtClean="0"/>
              <a:pPr/>
              <a:t>19/04/2015</a:t>
            </a:fld>
            <a:endParaRPr lang="es-GT"/>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C9943-625F-413B-9A1D-119C8DCF80EC}" type="slidenum">
              <a:rPr lang="es-GT" smtClean="0"/>
              <a:pPr/>
              <a:t>‹#›</a:t>
            </a:fld>
            <a:endParaRPr lang="es-G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0" y="1795517"/>
            <a:ext cx="9144000" cy="2662621"/>
          </a:xfrm>
          <a:solidFill>
            <a:srgbClr val="FF6F16"/>
          </a:solidFill>
          <a:ln>
            <a:noFill/>
          </a:ln>
        </p:spPr>
        <p:txBody>
          <a:bodyPr/>
          <a:lstStyle/>
          <a:p>
            <a:r>
              <a:rPr lang="es-ES_tradnl" dirty="0" smtClean="0"/>
              <a:t>Clic para editar título</a:t>
            </a:r>
            <a:endParaRPr lang="es-ES" dirty="0"/>
          </a:p>
        </p:txBody>
      </p:sp>
      <p:sp>
        <p:nvSpPr>
          <p:cNvPr id="3" name="Subtítulo 2"/>
          <p:cNvSpPr>
            <a:spLocks noGrp="1"/>
          </p:cNvSpPr>
          <p:nvPr>
            <p:ph type="subTitle" idx="1"/>
          </p:nvPr>
        </p:nvSpPr>
        <p:spPr>
          <a:xfrm>
            <a:off x="1371600" y="4931102"/>
            <a:ext cx="6400800" cy="70769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 dirty="0"/>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dirty="0"/>
          </a:p>
        </p:txBody>
      </p:sp>
    </p:spTree>
    <p:extLst>
      <p:ext uri="{BB962C8B-B14F-4D97-AF65-F5344CB8AC3E}">
        <p14:creationId xmlns="" xmlns:p14="http://schemas.microsoft.com/office/powerpoint/2010/main" val="152189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5" name="Marcador de pie de página 4"/>
          <p:cNvSpPr>
            <a:spLocks noGrp="1"/>
          </p:cNvSpPr>
          <p:nvPr>
            <p:ph type="ftr" sz="quarter" idx="11"/>
          </p:nvPr>
        </p:nvSpPr>
        <p:spPr>
          <a:xfrm>
            <a:off x="0" y="6524192"/>
            <a:ext cx="9144000" cy="33380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a:p>
        </p:txBody>
      </p:sp>
    </p:spTree>
    <p:extLst>
      <p:ext uri="{BB962C8B-B14F-4D97-AF65-F5344CB8AC3E}">
        <p14:creationId xmlns="" xmlns:p14="http://schemas.microsoft.com/office/powerpoint/2010/main" val="319579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5" name="Marcador de pie de página 4"/>
          <p:cNvSpPr>
            <a:spLocks noGrp="1"/>
          </p:cNvSpPr>
          <p:nvPr>
            <p:ph type="ftr" sz="quarter" idx="11"/>
          </p:nvPr>
        </p:nvSpPr>
        <p:spPr>
          <a:xfrm>
            <a:off x="0" y="6524192"/>
            <a:ext cx="9144000" cy="33380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a:p>
        </p:txBody>
      </p:sp>
    </p:spTree>
    <p:extLst>
      <p:ext uri="{BB962C8B-B14F-4D97-AF65-F5344CB8AC3E}">
        <p14:creationId xmlns="" xmlns:p14="http://schemas.microsoft.com/office/powerpoint/2010/main" val="787385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2481459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2232219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70323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898285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42613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25441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1931113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262318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5" name="Marcador de pie de página 4"/>
          <p:cNvSpPr>
            <a:spLocks noGrp="1"/>
          </p:cNvSpPr>
          <p:nvPr>
            <p:ph type="ftr" sz="quarter" idx="11"/>
          </p:nvPr>
        </p:nvSpPr>
        <p:spPr>
          <a:xfrm>
            <a:off x="0" y="6524192"/>
            <a:ext cx="9144000" cy="33380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a:p>
        </p:txBody>
      </p:sp>
    </p:spTree>
    <p:extLst>
      <p:ext uri="{BB962C8B-B14F-4D97-AF65-F5344CB8AC3E}">
        <p14:creationId xmlns="" xmlns:p14="http://schemas.microsoft.com/office/powerpoint/2010/main" val="415502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349418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3062257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B1E419E-6B1B-2F45-AC45-F14D26084D02}" type="datetimeFigureOut">
              <a:rPr lang="es-ES" smtClean="0"/>
              <a:pPr/>
              <a:t>19/04/2015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169785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5" name="Marcador de pie de página 4"/>
          <p:cNvSpPr>
            <a:spLocks noGrp="1"/>
          </p:cNvSpPr>
          <p:nvPr>
            <p:ph type="ftr" sz="quarter" idx="11"/>
          </p:nvPr>
        </p:nvSpPr>
        <p:spPr>
          <a:xfrm>
            <a:off x="0" y="6524192"/>
            <a:ext cx="9144000" cy="33380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a:p>
        </p:txBody>
      </p:sp>
      <p:sp>
        <p:nvSpPr>
          <p:cNvPr id="7" name="Rectángulo 6"/>
          <p:cNvSpPr/>
          <p:nvPr userDrawn="1"/>
        </p:nvSpPr>
        <p:spPr>
          <a:xfrm>
            <a:off x="0" y="0"/>
            <a:ext cx="9144000" cy="6858000"/>
          </a:xfrm>
          <a:prstGeom prst="rect">
            <a:avLst/>
          </a:prstGeom>
          <a:solidFill>
            <a:srgbClr val="FF6F16"/>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8" name="Rectángulo 7"/>
          <p:cNvSpPr/>
          <p:nvPr userDrawn="1"/>
        </p:nvSpPr>
        <p:spPr>
          <a:xfrm>
            <a:off x="0" y="1662070"/>
            <a:ext cx="9144000" cy="249310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pic>
        <p:nvPicPr>
          <p:cNvPr id="10" name="Imagen 9"/>
          <p:cNvPicPr>
            <a:picLocks noChangeAspect="1"/>
          </p:cNvPicPr>
          <p:nvPr userDrawn="1"/>
        </p:nvPicPr>
        <p:blipFill>
          <a:blip r:embed="rId2"/>
          <a:stretch>
            <a:fillRect/>
          </a:stretch>
        </p:blipFill>
        <p:spPr>
          <a:xfrm>
            <a:off x="2994506" y="2212831"/>
            <a:ext cx="3124200" cy="1295400"/>
          </a:xfrm>
          <a:prstGeom prst="rect">
            <a:avLst/>
          </a:prstGeom>
        </p:spPr>
      </p:pic>
    </p:spTree>
    <p:extLst>
      <p:ext uri="{BB962C8B-B14F-4D97-AF65-F5344CB8AC3E}">
        <p14:creationId xmlns="" xmlns:p14="http://schemas.microsoft.com/office/powerpoint/2010/main" val="179914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6" name="Marcador de pie de página 5"/>
          <p:cNvSpPr>
            <a:spLocks noGrp="1"/>
          </p:cNvSpPr>
          <p:nvPr>
            <p:ph type="ftr" sz="quarter" idx="11"/>
          </p:nvPr>
        </p:nvSpPr>
        <p:spPr>
          <a:xfrm>
            <a:off x="0" y="6524192"/>
            <a:ext cx="9144000" cy="33380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a:p>
        </p:txBody>
      </p:sp>
    </p:spTree>
    <p:extLst>
      <p:ext uri="{BB962C8B-B14F-4D97-AF65-F5344CB8AC3E}">
        <p14:creationId xmlns="" xmlns:p14="http://schemas.microsoft.com/office/powerpoint/2010/main" val="164676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8" name="Marcador de pie de página 7"/>
          <p:cNvSpPr>
            <a:spLocks noGrp="1"/>
          </p:cNvSpPr>
          <p:nvPr>
            <p:ph type="ftr" sz="quarter" idx="11"/>
          </p:nvPr>
        </p:nvSpPr>
        <p:spPr>
          <a:xfrm>
            <a:off x="0" y="6524192"/>
            <a:ext cx="9144000" cy="333808"/>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a:p>
        </p:txBody>
      </p:sp>
    </p:spTree>
    <p:extLst>
      <p:ext uri="{BB962C8B-B14F-4D97-AF65-F5344CB8AC3E}">
        <p14:creationId xmlns="" xmlns:p14="http://schemas.microsoft.com/office/powerpoint/2010/main" val="285269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4" name="Marcador de pie de página 3"/>
          <p:cNvSpPr>
            <a:spLocks noGrp="1"/>
          </p:cNvSpPr>
          <p:nvPr>
            <p:ph type="ftr" sz="quarter" idx="11"/>
          </p:nvPr>
        </p:nvSpPr>
        <p:spPr>
          <a:xfrm>
            <a:off x="0" y="6524192"/>
            <a:ext cx="9144000" cy="333808"/>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a:p>
        </p:txBody>
      </p:sp>
    </p:spTree>
    <p:extLst>
      <p:ext uri="{BB962C8B-B14F-4D97-AF65-F5344CB8AC3E}">
        <p14:creationId xmlns="" xmlns:p14="http://schemas.microsoft.com/office/powerpoint/2010/main" val="204324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3" name="Marcador de pie de página 2"/>
          <p:cNvSpPr>
            <a:spLocks noGrp="1"/>
          </p:cNvSpPr>
          <p:nvPr>
            <p:ph type="ftr" sz="quarter" idx="11"/>
          </p:nvPr>
        </p:nvSpPr>
        <p:spPr>
          <a:xfrm>
            <a:off x="0" y="6524192"/>
            <a:ext cx="9144000" cy="333808"/>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a:p>
        </p:txBody>
      </p:sp>
    </p:spTree>
    <p:extLst>
      <p:ext uri="{BB962C8B-B14F-4D97-AF65-F5344CB8AC3E}">
        <p14:creationId xmlns="" xmlns:p14="http://schemas.microsoft.com/office/powerpoint/2010/main" val="253471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6" name="Marcador de pie de página 5"/>
          <p:cNvSpPr>
            <a:spLocks noGrp="1"/>
          </p:cNvSpPr>
          <p:nvPr>
            <p:ph type="ftr" sz="quarter" idx="11"/>
          </p:nvPr>
        </p:nvSpPr>
        <p:spPr>
          <a:xfrm>
            <a:off x="0" y="6524192"/>
            <a:ext cx="9144000" cy="33380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a:p>
        </p:txBody>
      </p:sp>
    </p:spTree>
    <p:extLst>
      <p:ext uri="{BB962C8B-B14F-4D97-AF65-F5344CB8AC3E}">
        <p14:creationId xmlns="" xmlns:p14="http://schemas.microsoft.com/office/powerpoint/2010/main" val="64000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1E84BCC0-BCD8-BF43-A514-7F7AA4F9D470}" type="datetimeFigureOut">
              <a:rPr lang="es-ES" smtClean="0"/>
              <a:pPr/>
              <a:t>19/04/2015</a:t>
            </a:fld>
            <a:endParaRPr lang="es-ES"/>
          </a:p>
        </p:txBody>
      </p:sp>
      <p:sp>
        <p:nvSpPr>
          <p:cNvPr id="6" name="Marcador de pie de página 5"/>
          <p:cNvSpPr>
            <a:spLocks noGrp="1"/>
          </p:cNvSpPr>
          <p:nvPr>
            <p:ph type="ftr" sz="quarter" idx="11"/>
          </p:nvPr>
        </p:nvSpPr>
        <p:spPr>
          <a:xfrm>
            <a:off x="0" y="6524192"/>
            <a:ext cx="9144000" cy="33380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0FE9E8B-1F95-8347-BB52-3583BCC55CA3}" type="slidenum">
              <a:rPr lang="es-ES" smtClean="0"/>
              <a:pPr/>
              <a:t>‹#›</a:t>
            </a:fld>
            <a:endParaRPr lang="es-ES"/>
          </a:p>
        </p:txBody>
      </p:sp>
    </p:spTree>
    <p:extLst>
      <p:ext uri="{BB962C8B-B14F-4D97-AF65-F5344CB8AC3E}">
        <p14:creationId xmlns="" xmlns:p14="http://schemas.microsoft.com/office/powerpoint/2010/main" val="273244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 xmlns:p14="http://schemas.microsoft.com/office/powerpoint/2010/main" val="3268455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E419E-6B1B-2F45-AC45-F14D26084D02}" type="datetimeFigureOut">
              <a:rPr lang="es-ES" smtClean="0"/>
              <a:pPr/>
              <a:t>19/04/2015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64B7C-DB99-2644-BE5B-39AE37C0EA7D}" type="slidenum">
              <a:rPr lang="es-ES" smtClean="0"/>
              <a:pPr/>
              <a:t>‹#›</a:t>
            </a:fld>
            <a:endParaRPr lang="es-ES"/>
          </a:p>
        </p:txBody>
      </p:sp>
    </p:spTree>
    <p:extLst>
      <p:ext uri="{BB962C8B-B14F-4D97-AF65-F5344CB8AC3E}">
        <p14:creationId xmlns="" xmlns:p14="http://schemas.microsoft.com/office/powerpoint/2010/main" val="64609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2.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4"/>
          <p:cNvSpPr>
            <a:spLocks noGrp="1"/>
          </p:cNvSpPr>
          <p:nvPr>
            <p:ph type="ftr" sz="quarter" idx="4294967295"/>
          </p:nvPr>
        </p:nvSpPr>
        <p:spPr>
          <a:xfrm>
            <a:off x="0" y="6524625"/>
            <a:ext cx="9144000" cy="333375"/>
          </a:xfrm>
          <a:prstGeom prst="rect">
            <a:avLst/>
          </a:prstGeom>
          <a:solidFill>
            <a:srgbClr val="FF6600"/>
          </a:solidFill>
        </p:spPr>
        <p:txBody>
          <a:bodyPr vert="horz" lIns="91440" tIns="45720" rIns="91440" bIns="45720" rtlCol="0" anchor="ctr"/>
          <a:lstStyle>
            <a:lvl1pPr algn="ctr">
              <a:defRPr sz="1200">
                <a:solidFill>
                  <a:schemeClr val="bg1"/>
                </a:solidFill>
              </a:defRPr>
            </a:lvl1pPr>
          </a:lstStyle>
          <a:p>
            <a:r>
              <a:rPr lang="pl-PL" dirty="0" err="1" smtClean="0"/>
              <a:t>www.wvi.org</a:t>
            </a:r>
            <a:r>
              <a:rPr lang="pl-PL" dirty="0" smtClean="0"/>
              <a:t>/es/</a:t>
            </a:r>
            <a:r>
              <a:rPr lang="pl-PL" dirty="0" err="1" smtClean="0"/>
              <a:t>guatemala</a:t>
            </a:r>
            <a:endParaRPr lang="es-ES" dirty="0"/>
          </a:p>
        </p:txBody>
      </p:sp>
      <p:sp>
        <p:nvSpPr>
          <p:cNvPr id="5" name="14 Título"/>
          <p:cNvSpPr>
            <a:spLocks noGrp="1"/>
          </p:cNvSpPr>
          <p:nvPr>
            <p:ph type="ctrTitle"/>
          </p:nvPr>
        </p:nvSpPr>
        <p:spPr>
          <a:xfrm>
            <a:off x="0" y="1883391"/>
            <a:ext cx="9144000" cy="2920621"/>
          </a:xfrm>
        </p:spPr>
        <p:txBody>
          <a:bodyPr>
            <a:normAutofit/>
          </a:bodyPr>
          <a:lstStyle/>
          <a:p>
            <a:pPr algn="r"/>
            <a:r>
              <a:rPr lang="es-MX" sz="6000" b="1" dirty="0" err="1" smtClean="0">
                <a:solidFill>
                  <a:schemeClr val="bg1"/>
                </a:solidFill>
              </a:rPr>
              <a:t>Guatemala´s</a:t>
            </a:r>
            <a:r>
              <a:rPr lang="es-MX" sz="6000" b="1" dirty="0" smtClean="0">
                <a:solidFill>
                  <a:schemeClr val="bg1"/>
                </a:solidFill>
              </a:rPr>
              <a:t> TTC </a:t>
            </a:r>
            <a:br>
              <a:rPr lang="es-MX" sz="6000" b="1" dirty="0" smtClean="0">
                <a:solidFill>
                  <a:schemeClr val="bg1"/>
                </a:solidFill>
              </a:rPr>
            </a:br>
            <a:r>
              <a:rPr lang="es-MX" sz="6000" b="1" dirty="0" err="1" smtClean="0">
                <a:solidFill>
                  <a:schemeClr val="bg1"/>
                </a:solidFill>
              </a:rPr>
              <a:t>implementation</a:t>
            </a:r>
            <a:r>
              <a:rPr lang="es-MX" b="1" dirty="0" smtClean="0">
                <a:solidFill>
                  <a:schemeClr val="bg1"/>
                </a:solidFill>
              </a:rPr>
              <a:t/>
            </a:r>
            <a:br>
              <a:rPr lang="es-MX" b="1" dirty="0" smtClean="0">
                <a:solidFill>
                  <a:schemeClr val="bg1"/>
                </a:solidFill>
              </a:rPr>
            </a:br>
            <a:endParaRPr lang="es-GT" b="1" dirty="0">
              <a:solidFill>
                <a:schemeClr val="bg1"/>
              </a:solidFill>
            </a:endParaRPr>
          </a:p>
        </p:txBody>
      </p:sp>
      <p:pic>
        <p:nvPicPr>
          <p:cNvPr id="1028" name="Picture 4" descr="C:\Users\Rita_Franco\Desktop\Para llevar a Uganda\Artes material TTC\Folletos Visitas 1,2,3\Folleto Visita B\B9.jpg"/>
          <p:cNvPicPr>
            <a:picLocks noChangeAspect="1" noChangeArrowheads="1"/>
          </p:cNvPicPr>
          <p:nvPr/>
        </p:nvPicPr>
        <p:blipFill>
          <a:blip r:embed="rId2"/>
          <a:srcRect/>
          <a:stretch>
            <a:fillRect/>
          </a:stretch>
        </p:blipFill>
        <p:spPr bwMode="auto">
          <a:xfrm>
            <a:off x="182700" y="2557577"/>
            <a:ext cx="2956286" cy="1795829"/>
          </a:xfrm>
          <a:prstGeom prst="rect">
            <a:avLst/>
          </a:prstGeom>
          <a:noFill/>
        </p:spPr>
      </p:pic>
    </p:spTree>
    <p:extLst>
      <p:ext uri="{BB962C8B-B14F-4D97-AF65-F5344CB8AC3E}">
        <p14:creationId xmlns="" xmlns:p14="http://schemas.microsoft.com/office/powerpoint/2010/main" val="84196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The first steps we took in TTC implementation was to contextualize all the material. We changed the images and adapt the stories to the </a:t>
            </a:r>
            <a:r>
              <a:rPr lang="en-US" dirty="0" err="1" smtClean="0"/>
              <a:t>MoH</a:t>
            </a:r>
            <a:r>
              <a:rPr lang="en-US" dirty="0" smtClean="0"/>
              <a:t> standards. </a:t>
            </a:r>
            <a:endParaRPr lang="es-GT" dirty="0"/>
          </a:p>
        </p:txBody>
      </p:sp>
      <p:pic>
        <p:nvPicPr>
          <p:cNvPr id="2051" name="Picture 3" descr="C:\Users\Rita_Franco\Desktop\Para llevar a Uganda\Artes material TTC\Folletos Visitas 1,2,3\Folleto Visita B\B5.jpg"/>
          <p:cNvPicPr>
            <a:picLocks noGrp="1" noChangeAspect="1" noChangeArrowheads="1"/>
          </p:cNvPicPr>
          <p:nvPr>
            <p:ph sz="half" idx="2"/>
          </p:nvPr>
        </p:nvPicPr>
        <p:blipFill>
          <a:blip r:embed="rId2"/>
          <a:srcRect/>
          <a:stretch>
            <a:fillRect/>
          </a:stretch>
        </p:blipFill>
        <p:spPr bwMode="auto">
          <a:xfrm>
            <a:off x="4307006" y="1017246"/>
            <a:ext cx="2912660" cy="1936820"/>
          </a:xfrm>
          <a:prstGeom prst="rect">
            <a:avLst/>
          </a:prstGeom>
          <a:noFill/>
        </p:spPr>
      </p:pic>
      <p:pic>
        <p:nvPicPr>
          <p:cNvPr id="2052" name="Picture 4" descr="C:\Users\Rita_Franco\Desktop\Para llevar a Uganda\Artes material TTC\Folletos Visitas 1,2,3\Folleto Visita D\D2.jpg"/>
          <p:cNvPicPr>
            <a:picLocks noChangeAspect="1" noChangeArrowheads="1"/>
          </p:cNvPicPr>
          <p:nvPr/>
        </p:nvPicPr>
        <p:blipFill>
          <a:blip r:embed="rId3"/>
          <a:srcRect/>
          <a:stretch>
            <a:fillRect/>
          </a:stretch>
        </p:blipFill>
        <p:spPr bwMode="auto">
          <a:xfrm>
            <a:off x="6435231" y="3086689"/>
            <a:ext cx="2236786" cy="2030231"/>
          </a:xfrm>
          <a:prstGeom prst="rect">
            <a:avLst/>
          </a:prstGeom>
          <a:noFill/>
        </p:spPr>
      </p:pic>
      <p:pic>
        <p:nvPicPr>
          <p:cNvPr id="2053" name="Picture 5" descr="C:\Users\Rita_Franco\Desktop\Para llevar a Uganda\Artes material TTC\Folletos Visitas 1,2,3\Folleto Visitas H\H8.jpg"/>
          <p:cNvPicPr>
            <a:picLocks noChangeAspect="1" noChangeArrowheads="1"/>
          </p:cNvPicPr>
          <p:nvPr/>
        </p:nvPicPr>
        <p:blipFill>
          <a:blip r:embed="rId4"/>
          <a:srcRect/>
          <a:stretch>
            <a:fillRect/>
          </a:stretch>
        </p:blipFill>
        <p:spPr bwMode="auto">
          <a:xfrm>
            <a:off x="2397870" y="4594511"/>
            <a:ext cx="3593497" cy="18761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GT"/>
          </a:p>
        </p:txBody>
      </p:sp>
      <p:sp>
        <p:nvSpPr>
          <p:cNvPr id="3" name="Content Placeholder 2"/>
          <p:cNvSpPr>
            <a:spLocks noGrp="1"/>
          </p:cNvSpPr>
          <p:nvPr>
            <p:ph idx="1"/>
          </p:nvPr>
        </p:nvSpPr>
        <p:spPr/>
        <p:txBody>
          <a:bodyPr>
            <a:normAutofit lnSpcReduction="10000"/>
          </a:bodyPr>
          <a:lstStyle/>
          <a:p>
            <a:r>
              <a:rPr lang="es-MX" dirty="0" smtClean="0"/>
              <a:t>43 </a:t>
            </a:r>
            <a:r>
              <a:rPr lang="es-MX" dirty="0" err="1" smtClean="0"/>
              <a:t>Facilitators</a:t>
            </a:r>
            <a:r>
              <a:rPr lang="es-MX" dirty="0" smtClean="0"/>
              <a:t> of 16 ADP are </a:t>
            </a:r>
            <a:r>
              <a:rPr lang="es-MX" dirty="0" err="1" smtClean="0"/>
              <a:t>trained</a:t>
            </a:r>
            <a:r>
              <a:rPr lang="es-MX" dirty="0" smtClean="0"/>
              <a:t> </a:t>
            </a:r>
            <a:r>
              <a:rPr lang="es-MX" dirty="0" err="1" smtClean="0"/>
              <a:t>to</a:t>
            </a:r>
            <a:r>
              <a:rPr lang="es-MX" dirty="0" smtClean="0"/>
              <a:t> </a:t>
            </a:r>
            <a:r>
              <a:rPr lang="es-MX" dirty="0" err="1" smtClean="0"/>
              <a:t>implement</a:t>
            </a:r>
            <a:r>
              <a:rPr lang="es-MX" dirty="0" smtClean="0"/>
              <a:t> TTC. </a:t>
            </a:r>
            <a:r>
              <a:rPr lang="es-MX" dirty="0" err="1" smtClean="0"/>
              <a:t>We</a:t>
            </a:r>
            <a:r>
              <a:rPr lang="es-MX" dirty="0" smtClean="0"/>
              <a:t> </a:t>
            </a:r>
            <a:r>
              <a:rPr lang="es-MX" dirty="0" err="1" smtClean="0"/>
              <a:t>have</a:t>
            </a:r>
            <a:r>
              <a:rPr lang="es-MX" dirty="0" smtClean="0"/>
              <a:t> done 3 </a:t>
            </a:r>
            <a:r>
              <a:rPr lang="es-MX" dirty="0" err="1" smtClean="0"/>
              <a:t>group</a:t>
            </a:r>
            <a:r>
              <a:rPr lang="es-MX" dirty="0" smtClean="0"/>
              <a:t> of training, </a:t>
            </a:r>
            <a:r>
              <a:rPr lang="es-MX" dirty="0" err="1" smtClean="0"/>
              <a:t>the</a:t>
            </a:r>
            <a:r>
              <a:rPr lang="es-MX" dirty="0" smtClean="0"/>
              <a:t> </a:t>
            </a:r>
            <a:r>
              <a:rPr lang="es-MX" dirty="0" err="1" smtClean="0"/>
              <a:t>first</a:t>
            </a:r>
            <a:r>
              <a:rPr lang="es-MX" dirty="0" smtClean="0"/>
              <a:t> </a:t>
            </a:r>
            <a:r>
              <a:rPr lang="es-MX" dirty="0" err="1" smtClean="0"/>
              <a:t>ones</a:t>
            </a:r>
            <a:r>
              <a:rPr lang="es-MX" dirty="0" smtClean="0"/>
              <a:t> </a:t>
            </a:r>
            <a:r>
              <a:rPr lang="es-MX" dirty="0" err="1" smtClean="0"/>
              <a:t>were</a:t>
            </a:r>
            <a:r>
              <a:rPr lang="es-MX" dirty="0" smtClean="0"/>
              <a:t> </a:t>
            </a:r>
            <a:r>
              <a:rPr lang="es-MX" dirty="0" err="1" smtClean="0"/>
              <a:t>the</a:t>
            </a:r>
            <a:r>
              <a:rPr lang="es-MX" dirty="0" smtClean="0"/>
              <a:t> </a:t>
            </a:r>
            <a:r>
              <a:rPr lang="es-MX" dirty="0" err="1" smtClean="0"/>
              <a:t>people</a:t>
            </a:r>
            <a:r>
              <a:rPr lang="es-MX" dirty="0" smtClean="0"/>
              <a:t> </a:t>
            </a:r>
            <a:r>
              <a:rPr lang="es-MX" dirty="0" err="1" smtClean="0"/>
              <a:t>form</a:t>
            </a:r>
            <a:r>
              <a:rPr lang="es-MX" dirty="0" smtClean="0"/>
              <a:t> </a:t>
            </a:r>
            <a:r>
              <a:rPr lang="es-MX" dirty="0" err="1" smtClean="0"/>
              <a:t>the</a:t>
            </a:r>
            <a:r>
              <a:rPr lang="es-MX" dirty="0" smtClean="0"/>
              <a:t> CHTIS.</a:t>
            </a:r>
          </a:p>
          <a:p>
            <a:r>
              <a:rPr lang="es-MX" dirty="0" smtClean="0"/>
              <a:t>CHTIS has 2 ADP </a:t>
            </a:r>
            <a:r>
              <a:rPr lang="es-MX" dirty="0" err="1" smtClean="0"/>
              <a:t>with</a:t>
            </a:r>
            <a:r>
              <a:rPr lang="es-MX" dirty="0" smtClean="0"/>
              <a:t> </a:t>
            </a:r>
            <a:r>
              <a:rPr lang="es-MX" dirty="0" err="1" smtClean="0"/>
              <a:t>the</a:t>
            </a:r>
            <a:r>
              <a:rPr lang="es-MX" dirty="0" smtClean="0"/>
              <a:t> </a:t>
            </a:r>
            <a:r>
              <a:rPr lang="es-MX" dirty="0" err="1" smtClean="0"/>
              <a:t>metodology</a:t>
            </a:r>
            <a:r>
              <a:rPr lang="es-MX" dirty="0" smtClean="0"/>
              <a:t> and </a:t>
            </a:r>
            <a:r>
              <a:rPr lang="es-MX" dirty="0" err="1" smtClean="0"/>
              <a:t>we</a:t>
            </a:r>
            <a:r>
              <a:rPr lang="es-MX" dirty="0" smtClean="0"/>
              <a:t> </a:t>
            </a:r>
            <a:r>
              <a:rPr lang="es-MX" dirty="0" err="1" smtClean="0"/>
              <a:t>have</a:t>
            </a:r>
            <a:r>
              <a:rPr lang="es-MX" dirty="0" smtClean="0"/>
              <a:t> </a:t>
            </a:r>
            <a:r>
              <a:rPr lang="es-MX" dirty="0" err="1" smtClean="0"/>
              <a:t>started</a:t>
            </a:r>
            <a:r>
              <a:rPr lang="es-MX" dirty="0" smtClean="0"/>
              <a:t> </a:t>
            </a:r>
            <a:r>
              <a:rPr lang="es-MX" dirty="0" err="1" smtClean="0"/>
              <a:t>with</a:t>
            </a:r>
            <a:r>
              <a:rPr lang="es-MX" dirty="0" smtClean="0"/>
              <a:t> 14 more ADP.</a:t>
            </a:r>
            <a:r>
              <a:rPr lang="en-US" dirty="0" smtClean="0"/>
              <a:t> In the future National </a:t>
            </a:r>
            <a:r>
              <a:rPr lang="en-US" dirty="0" err="1" smtClean="0"/>
              <a:t>Estrategic</a:t>
            </a:r>
            <a:r>
              <a:rPr lang="en-US" dirty="0" smtClean="0"/>
              <a:t> Plan</a:t>
            </a:r>
            <a:r>
              <a:rPr lang="en-US" dirty="0" smtClean="0"/>
              <a:t>, this model will be part of the core program of the intervention in health and nutrition</a:t>
            </a:r>
            <a:r>
              <a:rPr lang="en-US" dirty="0" smtClean="0"/>
              <a:t>.</a:t>
            </a:r>
            <a:endParaRPr lang="es-GT"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GT"/>
          </a:p>
        </p:txBody>
      </p:sp>
      <p:sp>
        <p:nvSpPr>
          <p:cNvPr id="3" name="Content Placeholder 2"/>
          <p:cNvSpPr>
            <a:spLocks noGrp="1"/>
          </p:cNvSpPr>
          <p:nvPr>
            <p:ph idx="1"/>
          </p:nvPr>
        </p:nvSpPr>
        <p:spPr/>
        <p:txBody>
          <a:bodyPr/>
          <a:lstStyle/>
          <a:p>
            <a:r>
              <a:rPr lang="en-US" dirty="0" smtClean="0"/>
              <a:t>In Guatemala the people who does the visits are volunteers named "mother guides". We have not linked TTC with the </a:t>
            </a:r>
            <a:r>
              <a:rPr lang="en-US" dirty="0" err="1" smtClean="0"/>
              <a:t>MoH</a:t>
            </a:r>
            <a:r>
              <a:rPr lang="en-US" dirty="0" smtClean="0"/>
              <a:t> because in this moment, they don´t have a community health workers structure. We started to talk with another partners like </a:t>
            </a:r>
            <a:r>
              <a:rPr lang="en-US" dirty="0" err="1" smtClean="0"/>
              <a:t>churchs</a:t>
            </a:r>
            <a:r>
              <a:rPr lang="en-US" dirty="0" smtClean="0"/>
              <a:t> and Municipalities but we do not have specific plans yet.</a:t>
            </a:r>
            <a:endParaRPr lang="es-G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GT"/>
          </a:p>
        </p:txBody>
      </p:sp>
      <p:sp>
        <p:nvSpPr>
          <p:cNvPr id="3" name="Content Placeholder 2"/>
          <p:cNvSpPr>
            <a:spLocks noGrp="1"/>
          </p:cNvSpPr>
          <p:nvPr>
            <p:ph idx="1"/>
          </p:nvPr>
        </p:nvSpPr>
        <p:spPr/>
        <p:txBody>
          <a:bodyPr>
            <a:normAutofit lnSpcReduction="10000"/>
          </a:bodyPr>
          <a:lstStyle/>
          <a:p>
            <a:pPr lvl="0"/>
            <a:r>
              <a:rPr lang="en-GB" dirty="0" smtClean="0"/>
              <a:t>6 ADP have </a:t>
            </a:r>
            <a:r>
              <a:rPr lang="en-GB" dirty="0" smtClean="0"/>
              <a:t>trained </a:t>
            </a:r>
            <a:r>
              <a:rPr lang="en-GB" dirty="0" smtClean="0"/>
              <a:t>their mothers guides in module one and they are already visiting the pregnant mothers.</a:t>
            </a:r>
            <a:endParaRPr lang="es-GT" dirty="0" smtClean="0"/>
          </a:p>
          <a:p>
            <a:pPr lvl="0"/>
            <a:r>
              <a:rPr lang="en-GB" dirty="0" smtClean="0"/>
              <a:t>10 ADP are training their mothers guides in this </a:t>
            </a:r>
            <a:r>
              <a:rPr lang="en-GB" dirty="0" smtClean="0"/>
              <a:t>FY15 </a:t>
            </a:r>
            <a:r>
              <a:rPr lang="en-GB" dirty="0" smtClean="0"/>
              <a:t>and are planning to start the visits in FY16.</a:t>
            </a:r>
            <a:endParaRPr lang="es-GT" dirty="0" smtClean="0"/>
          </a:p>
          <a:p>
            <a:r>
              <a:rPr lang="en-GB" dirty="0" smtClean="0"/>
              <a:t>In May the </a:t>
            </a:r>
            <a:r>
              <a:rPr lang="en-GB" dirty="0" smtClean="0"/>
              <a:t>facilitators from this 16 ADP are going to be trained in the module 2 y 3 so they can train the mothers guides.</a:t>
            </a:r>
            <a:endParaRPr lang="es-G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s-GT"/>
          </a:p>
        </p:txBody>
      </p:sp>
      <p:sp>
        <p:nvSpPr>
          <p:cNvPr id="3" name="Content Placeholder 2"/>
          <p:cNvSpPr>
            <a:spLocks noGrp="1"/>
          </p:cNvSpPr>
          <p:nvPr>
            <p:ph sz="half" idx="1"/>
          </p:nvPr>
        </p:nvSpPr>
        <p:spPr/>
        <p:txBody>
          <a:bodyPr/>
          <a:lstStyle/>
          <a:p>
            <a:endParaRPr lang="en-US" dirty="0" smtClean="0"/>
          </a:p>
          <a:p>
            <a:endParaRPr lang="en-US" dirty="0" smtClean="0"/>
          </a:p>
          <a:p>
            <a:r>
              <a:rPr lang="en-US" dirty="0" smtClean="0"/>
              <a:t>We </a:t>
            </a:r>
            <a:r>
              <a:rPr lang="en-US" dirty="0" smtClean="0"/>
              <a:t>have 214 mothers guides trained in the module 1 in 47 communities around the country.</a:t>
            </a:r>
            <a:endParaRPr lang="es-GT" dirty="0"/>
          </a:p>
        </p:txBody>
      </p:sp>
      <p:pic>
        <p:nvPicPr>
          <p:cNvPr id="6" name="8 Imagen" descr="20140422_093036.jpg"/>
          <p:cNvPicPr>
            <a:picLocks noGrp="1" noChangeAspect="1"/>
          </p:cNvPicPr>
          <p:nvPr>
            <p:ph sz="half" idx="2"/>
          </p:nvPr>
        </p:nvPicPr>
        <p:blipFill>
          <a:blip r:embed="rId2" cstate="print"/>
          <a:stretch>
            <a:fillRect/>
          </a:stretch>
        </p:blipFill>
        <p:spPr>
          <a:xfrm>
            <a:off x="4801292" y="2462487"/>
            <a:ext cx="3732415" cy="28013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s-GT"/>
          </a:p>
        </p:txBody>
      </p:sp>
      <p:sp>
        <p:nvSpPr>
          <p:cNvPr id="6" name="Content Placeholder 5"/>
          <p:cNvSpPr>
            <a:spLocks noGrp="1"/>
          </p:cNvSpPr>
          <p:nvPr>
            <p:ph idx="1"/>
          </p:nvPr>
        </p:nvSpPr>
        <p:spPr/>
        <p:txBody>
          <a:bodyPr>
            <a:normAutofit fontScale="92500"/>
          </a:bodyPr>
          <a:lstStyle/>
          <a:p>
            <a:r>
              <a:rPr lang="en-US" dirty="0" smtClean="0"/>
              <a:t>With Michelle´s help we decided the monitoring and supervision strategy and we shared with the facilitators from the 16 APD. Every ADP has their plan to implement TTC in the FY 15 and FY 16 including the structure for the monitoring.</a:t>
            </a:r>
          </a:p>
          <a:p>
            <a:endParaRPr lang="en-US" dirty="0" smtClean="0"/>
          </a:p>
          <a:p>
            <a:r>
              <a:rPr lang="en-US" dirty="0" smtClean="0"/>
              <a:t>CHTIS will be using a virtual platform to register the tool and  the other ADP will be starting doing only in </a:t>
            </a:r>
            <a:r>
              <a:rPr lang="en-US" dirty="0" smtClean="0"/>
              <a:t>paper.</a:t>
            </a:r>
            <a:endParaRPr lang="es-G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Guatemala´s monitoring </a:t>
            </a:r>
            <a:r>
              <a:rPr lang="en-US" dirty="0" smtClean="0"/>
              <a:t>and supervision strategy</a:t>
            </a:r>
            <a:endParaRPr lang="es-GT" dirty="0"/>
          </a:p>
        </p:txBody>
      </p:sp>
      <p:graphicFrame>
        <p:nvGraphicFramePr>
          <p:cNvPr id="4" name="Content Placeholder 3"/>
          <p:cNvGraphicFramePr>
            <a:graphicFrameLocks noChangeAspect="1"/>
          </p:cNvGraphicFramePr>
          <p:nvPr>
            <p:ph idx="1"/>
          </p:nvPr>
        </p:nvGraphicFramePr>
        <p:xfrm>
          <a:off x="5029200" y="3043238"/>
          <a:ext cx="914400" cy="771525"/>
        </p:xfrm>
        <a:graphic>
          <a:graphicData uri="http://schemas.openxmlformats.org/presentationml/2006/ole">
            <p:oleObj spid="_x0000_s3074" name="Document" showAsIcon="1" r:id="rId3" imgW="914400" imgH="771480" progId="Word.Document.12">
              <p:embed/>
            </p:oleObj>
          </a:graphicData>
        </a:graphic>
      </p:graphicFrame>
      <p:graphicFrame>
        <p:nvGraphicFramePr>
          <p:cNvPr id="5" name="Object 4"/>
          <p:cNvGraphicFramePr>
            <a:graphicFrameLocks noChangeAspect="1"/>
          </p:cNvGraphicFramePr>
          <p:nvPr/>
        </p:nvGraphicFramePr>
        <p:xfrm>
          <a:off x="1903863" y="3043238"/>
          <a:ext cx="914400" cy="771525"/>
        </p:xfrm>
        <a:graphic>
          <a:graphicData uri="http://schemas.openxmlformats.org/presentationml/2006/ole">
            <p:oleObj spid="_x0000_s3075" name="Document" showAsIcon="1" r:id="rId4" imgW="914400" imgH="771480" progId="Word.Documen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txBox="1">
            <a:spLocks/>
          </p:cNvSpPr>
          <p:nvPr/>
        </p:nvSpPr>
        <p:spPr>
          <a:xfrm>
            <a:off x="2148257" y="4597358"/>
            <a:ext cx="4891011" cy="1583671"/>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t>17 calle 5-90, zona 11· Colonia Mariscal</a:t>
            </a:r>
          </a:p>
          <a:p>
            <a:pPr algn="ctr"/>
            <a:r>
              <a:rPr lang="en-US" sz="1600" dirty="0" smtClean="0"/>
              <a:t>Apto. Postal 326A</a:t>
            </a:r>
          </a:p>
          <a:p>
            <a:pPr algn="ctr"/>
            <a:r>
              <a:rPr lang="en-US" sz="1600" dirty="0" smtClean="0"/>
              <a:t>PBX: (502) 2411-5000</a:t>
            </a:r>
          </a:p>
          <a:p>
            <a:pPr algn="ctr"/>
            <a:r>
              <a:rPr lang="pl-PL" sz="1600" dirty="0"/>
              <a:t>E-mail: guatemala@</a:t>
            </a:r>
            <a:r>
              <a:rPr lang="pl-PL" sz="1600" dirty="0" smtClean="0"/>
              <a:t>wvi.org</a:t>
            </a:r>
          </a:p>
          <a:p>
            <a:pPr algn="ctr"/>
            <a:r>
              <a:rPr lang="pl-PL" sz="1600" dirty="0" smtClean="0"/>
              <a:t>www.wvi.org/es/guatemala </a:t>
            </a:r>
            <a:endParaRPr lang="en-US" sz="1600" dirty="0" smtClean="0"/>
          </a:p>
          <a:p>
            <a:endParaRPr lang="en-US" dirty="0"/>
          </a:p>
        </p:txBody>
      </p:sp>
    </p:spTree>
    <p:extLst>
      <p:ext uri="{BB962C8B-B14F-4D97-AF65-F5344CB8AC3E}">
        <p14:creationId xmlns="" xmlns:p14="http://schemas.microsoft.com/office/powerpoint/2010/main" val="4049886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Espectro.thmx</Template>
  <TotalTime>139</TotalTime>
  <Words>334</Words>
  <Application>Microsoft Office PowerPoint</Application>
  <PresentationFormat>On-screen Show (4:3)</PresentationFormat>
  <Paragraphs>21</Paragraphs>
  <Slides>9</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2" baseType="lpstr">
      <vt:lpstr>Tema de Office</vt:lpstr>
      <vt:lpstr>Diseño personalizado</vt:lpstr>
      <vt:lpstr>Microsoft Office Word Document</vt:lpstr>
      <vt:lpstr>Guatemala´s TTC  implementation </vt:lpstr>
      <vt:lpstr>Slide 2</vt:lpstr>
      <vt:lpstr>Slide 3</vt:lpstr>
      <vt:lpstr>Slide 4</vt:lpstr>
      <vt:lpstr>Slide 5</vt:lpstr>
      <vt:lpstr>Slide 6</vt:lpstr>
      <vt:lpstr>Slide 7</vt:lpstr>
      <vt:lpstr>Guatemala´s monitoring and supervision strategy</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Alice Contreras</dc:creator>
  <cp:lastModifiedBy>Rita_Franco</cp:lastModifiedBy>
  <cp:revision>36</cp:revision>
  <dcterms:created xsi:type="dcterms:W3CDTF">2014-09-19T19:10:45Z</dcterms:created>
  <dcterms:modified xsi:type="dcterms:W3CDTF">2015-04-20T01:09:26Z</dcterms:modified>
</cp:coreProperties>
</file>