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Lst>
  <p:notesMasterIdLst>
    <p:notesMasterId r:id="rId27"/>
  </p:notesMasterIdLst>
  <p:sldIdLst>
    <p:sldId id="263" r:id="rId5"/>
    <p:sldId id="285" r:id="rId6"/>
    <p:sldId id="267" r:id="rId7"/>
    <p:sldId id="268" r:id="rId8"/>
    <p:sldId id="269" r:id="rId9"/>
    <p:sldId id="266" r:id="rId10"/>
    <p:sldId id="265" r:id="rId11"/>
    <p:sldId id="264" r:id="rId12"/>
    <p:sldId id="270" r:id="rId13"/>
    <p:sldId id="271" r:id="rId14"/>
    <p:sldId id="286" r:id="rId15"/>
    <p:sldId id="274" r:id="rId16"/>
    <p:sldId id="275" r:id="rId17"/>
    <p:sldId id="276" r:id="rId18"/>
    <p:sldId id="277" r:id="rId19"/>
    <p:sldId id="278" r:id="rId20"/>
    <p:sldId id="279" r:id="rId21"/>
    <p:sldId id="280" r:id="rId22"/>
    <p:sldId id="287" r:id="rId23"/>
    <p:sldId id="281" r:id="rId24"/>
    <p:sldId id="282" r:id="rId25"/>
    <p:sldId id="283"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808"/>
    <a:srgbClr val="E87A2E"/>
    <a:srgbClr val="695433"/>
    <a:srgbClr val="891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05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06DF5-B34A-4587-A77E-CD1B49AE40BE}" type="datetimeFigureOut">
              <a:rPr lang="en-AU" smtClean="0"/>
              <a:t>22/04/2015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D5184-4F1A-4596-AE5C-93C01A9FCCD7}" type="slidenum">
              <a:rPr lang="en-AU" smtClean="0"/>
              <a:t>‹#›</a:t>
            </a:fld>
            <a:endParaRPr lang="en-AU"/>
          </a:p>
        </p:txBody>
      </p:sp>
    </p:spTree>
    <p:extLst>
      <p:ext uri="{BB962C8B-B14F-4D97-AF65-F5344CB8AC3E}">
        <p14:creationId xmlns:p14="http://schemas.microsoft.com/office/powerpoint/2010/main" val="140311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In the past two decades, there has been rapid progress in the survival of mothers (4.2% reduction per year) and children after the neonatal period (3.4% reduction per year). However, newborn survival has lagged behind (2.1% reduction per year) and progress for stillbirth reduction has been even slower (1% per year). Newborn deaths now account for 44% of all deaths among children under age five. </a:t>
            </a:r>
          </a:p>
        </p:txBody>
      </p:sp>
      <p:sp>
        <p:nvSpPr>
          <p:cNvPr id="4" name="Slide Number Placeholder 3"/>
          <p:cNvSpPr>
            <a:spLocks noGrp="1"/>
          </p:cNvSpPr>
          <p:nvPr>
            <p:ph type="sldNum" sz="quarter" idx="10"/>
          </p:nvPr>
        </p:nvSpPr>
        <p:spPr/>
        <p:txBody>
          <a:bodyPr/>
          <a:lstStyle/>
          <a:p>
            <a:pPr>
              <a:defRPr/>
            </a:pPr>
            <a:fld id="{BDA4952D-6115-41A9-9172-A0D33978B03F}" type="slidenum">
              <a:rPr lang="en-GB" smtClean="0"/>
              <a:pPr>
                <a:defRPr/>
              </a:pPr>
              <a:t>3</a:t>
            </a:fld>
            <a:endParaRPr lang="en-GB" dirty="0"/>
          </a:p>
        </p:txBody>
      </p:sp>
    </p:spTree>
    <p:extLst>
      <p:ext uri="{BB962C8B-B14F-4D97-AF65-F5344CB8AC3E}">
        <p14:creationId xmlns:p14="http://schemas.microsoft.com/office/powerpoint/2010/main" val="9026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 know the causes of newborn deaths</a:t>
            </a:r>
          </a:p>
          <a:p>
            <a:r>
              <a:rPr lang="en-GB" dirty="0"/>
              <a:t>Four out of five newborn deaths result from three preventable and treatable conditions: </a:t>
            </a:r>
            <a:endParaRPr lang="en-US" dirty="0"/>
          </a:p>
          <a:p>
            <a:r>
              <a:rPr lang="en-GB" dirty="0"/>
              <a:t>Complications from preterm birth, infections, </a:t>
            </a:r>
            <a:r>
              <a:rPr lang="en-US" dirty="0"/>
              <a:t>complications during childbirth</a:t>
            </a:r>
          </a:p>
          <a:p>
            <a:r>
              <a:rPr lang="en-US" dirty="0"/>
              <a:t>Ten years ago newborn deaths were invisible in the global estimates but included since 2005 and now visible.</a:t>
            </a:r>
          </a:p>
          <a:p>
            <a:endParaRPr lang="en-GB" dirty="0"/>
          </a:p>
        </p:txBody>
      </p:sp>
      <p:sp>
        <p:nvSpPr>
          <p:cNvPr id="4" name="Slide Number Placeholder 3"/>
          <p:cNvSpPr>
            <a:spLocks noGrp="1"/>
          </p:cNvSpPr>
          <p:nvPr>
            <p:ph type="sldNum" sz="quarter" idx="10"/>
          </p:nvPr>
        </p:nvSpPr>
        <p:spPr/>
        <p:txBody>
          <a:bodyPr/>
          <a:lstStyle/>
          <a:p>
            <a:fld id="{A6952874-93AE-4272-9729-440098AD37F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0215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Source: The Lancet – 2014 Every newborn executive summary </a:t>
            </a:r>
            <a:endParaRPr lang="en-AU" dirty="0"/>
          </a:p>
        </p:txBody>
      </p:sp>
      <p:sp>
        <p:nvSpPr>
          <p:cNvPr id="4" name="Slide Number Placeholder 3"/>
          <p:cNvSpPr>
            <a:spLocks noGrp="1"/>
          </p:cNvSpPr>
          <p:nvPr>
            <p:ph type="sldNum" sz="quarter" idx="10"/>
          </p:nvPr>
        </p:nvSpPr>
        <p:spPr/>
        <p:txBody>
          <a:bodyPr/>
          <a:lstStyle/>
          <a:p>
            <a:fld id="{41BFD778-4192-4B61-BC0F-69687C9DD0CB}" type="slidenum">
              <a:rPr lang="en-AU" smtClean="0"/>
              <a:t>5</a:t>
            </a:fld>
            <a:endParaRPr lang="en-AU" dirty="0"/>
          </a:p>
        </p:txBody>
      </p:sp>
    </p:spTree>
    <p:extLst>
      <p:ext uri="{BB962C8B-B14F-4D97-AF65-F5344CB8AC3E}">
        <p14:creationId xmlns:p14="http://schemas.microsoft.com/office/powerpoint/2010/main" val="253216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6D5184-4F1A-4596-AE5C-93C01A9FCCD7}" type="slidenum">
              <a:rPr lang="en-AU" smtClean="0"/>
              <a:t>8</a:t>
            </a:fld>
            <a:endParaRPr lang="en-AU"/>
          </a:p>
        </p:txBody>
      </p:sp>
    </p:spTree>
    <p:extLst>
      <p:ext uri="{BB962C8B-B14F-4D97-AF65-F5344CB8AC3E}">
        <p14:creationId xmlns:p14="http://schemas.microsoft.com/office/powerpoint/2010/main" val="280501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EWEC was developed by UNSG in 2010 with more than 165 partners making commitments. WV made</a:t>
            </a:r>
            <a:r>
              <a:rPr lang="en-AU" baseline="0" dirty="0" smtClean="0"/>
              <a:t> a commitment of $1.5bn over 5 years. </a:t>
            </a:r>
          </a:p>
          <a:p>
            <a:r>
              <a:rPr lang="en-AU" baseline="0" dirty="0" smtClean="0"/>
              <a:t>The new Global Strategy is being discussed now with multiple global partners ensuring MNCH stays on the agenda and that equity and reaching the most vulnerable is key to meeting the new targets.  </a:t>
            </a:r>
          </a:p>
          <a:p>
            <a:r>
              <a:rPr lang="en-AU" baseline="0" dirty="0" smtClean="0"/>
              <a:t>The Lancet newborn series 2014 outlined the proven interventions </a:t>
            </a:r>
            <a:r>
              <a:rPr lang="en-AU" baseline="0" dirty="0" err="1" smtClean="0"/>
              <a:t>acorss</a:t>
            </a:r>
            <a:r>
              <a:rPr lang="en-AU" baseline="0" dirty="0" smtClean="0"/>
              <a:t> the continuum of care for RMNCH. </a:t>
            </a:r>
            <a:endParaRPr lang="en-AU" dirty="0"/>
          </a:p>
        </p:txBody>
      </p:sp>
      <p:sp>
        <p:nvSpPr>
          <p:cNvPr id="4" name="Slide Number Placeholder 3"/>
          <p:cNvSpPr>
            <a:spLocks noGrp="1"/>
          </p:cNvSpPr>
          <p:nvPr>
            <p:ph type="sldNum" sz="quarter" idx="10"/>
          </p:nvPr>
        </p:nvSpPr>
        <p:spPr/>
        <p:txBody>
          <a:bodyPr/>
          <a:lstStyle/>
          <a:p>
            <a:pPr>
              <a:defRPr/>
            </a:pPr>
            <a:fld id="{DAE540E3-FB94-4AA6-8404-E940720433FC}" type="slidenum">
              <a:rPr lang="en-AU" smtClean="0"/>
              <a:pPr>
                <a:defRPr/>
              </a:pPr>
              <a:t>10</a:t>
            </a:fld>
            <a:endParaRPr lang="en-AU" dirty="0"/>
          </a:p>
        </p:txBody>
      </p:sp>
    </p:spTree>
    <p:extLst>
      <p:ext uri="{BB962C8B-B14F-4D97-AF65-F5344CB8AC3E}">
        <p14:creationId xmlns:p14="http://schemas.microsoft.com/office/powerpoint/2010/main" val="277065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3BACE-6171-4CC0-AA30-4EFE56796E93}" type="slidenum">
              <a:rPr lang="en-GB" altLang="en-US"/>
              <a:pPr/>
              <a:t>20</a:t>
            </a:fld>
            <a:endParaRPr lang="en-GB"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2DA1F-420C-483F-B75D-897EF2C2A18D}" type="slidenum">
              <a:rPr lang="en-GB" altLang="en-US"/>
              <a:pPr/>
              <a:t>21</a:t>
            </a:fld>
            <a:endParaRPr lang="en-GB"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5DCA5-1160-4C29-BFE1-CC2529FD5666}" type="slidenum">
              <a:rPr lang="en-GB" altLang="en-US"/>
              <a:pPr/>
              <a:t>22</a:t>
            </a:fld>
            <a:endParaRPr lang="en-GB"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40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A582948-2AEE-40CC-A4C8-4CB1C555BD88}" type="datetimeFigureOut">
              <a:rPr lang="en-US"/>
              <a:pPr>
                <a:defRPr/>
              </a:pPr>
              <a:t>4/22/2015</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AU"/>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3807D5A-512D-49DE-AE2C-98214B370290}" type="slidenum">
              <a:rPr lang="en-AU"/>
              <a:pPr>
                <a:defRPr/>
              </a:pPr>
              <a:t>‹#›</a:t>
            </a:fld>
            <a:endParaRPr lang="en-AU" dirty="0"/>
          </a:p>
        </p:txBody>
      </p:sp>
    </p:spTree>
    <p:extLst>
      <p:ext uri="{BB962C8B-B14F-4D97-AF65-F5344CB8AC3E}">
        <p14:creationId xmlns:p14="http://schemas.microsoft.com/office/powerpoint/2010/main" val="333663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35A6C51-A9A0-4FD0-9500-304218294326}" type="datetimeFigureOut">
              <a:rPr lang="en-US"/>
              <a:pPr>
                <a:defRPr/>
              </a:pPr>
              <a:t>4/22/2015</a:t>
            </a:fld>
            <a:endParaRPr lang="en-AU"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AU"/>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0CA4228-020A-4B9F-8ABF-0E9DF595CE15}" type="slidenum">
              <a:rPr lang="en-AU"/>
              <a:pPr>
                <a:defRPr/>
              </a:pPr>
              <a:t>‹#›</a:t>
            </a:fld>
            <a:endParaRPr lang="en-AU" dirty="0"/>
          </a:p>
        </p:txBody>
      </p:sp>
    </p:spTree>
    <p:extLst>
      <p:ext uri="{BB962C8B-B14F-4D97-AF65-F5344CB8AC3E}">
        <p14:creationId xmlns:p14="http://schemas.microsoft.com/office/powerpoint/2010/main" val="213251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67EE7F1-E66B-4790-B428-742B895897E6}" type="slidenum">
              <a:rPr lang="en-US" altLang="ja-JP"/>
              <a:pPr>
                <a:defRPr/>
              </a:pPr>
              <a:t>‹#›</a:t>
            </a:fld>
            <a:endParaRPr lang="en-US" altLang="ja-JP"/>
          </a:p>
        </p:txBody>
      </p:sp>
    </p:spTree>
    <p:extLst>
      <p:ext uri="{BB962C8B-B14F-4D97-AF65-F5344CB8AC3E}">
        <p14:creationId xmlns:p14="http://schemas.microsoft.com/office/powerpoint/2010/main" val="55865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PPT_Backgrounds_v36.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userDrawn="1"/>
        </p:nvSpPr>
        <p:spPr>
          <a:xfrm>
            <a:off x="457200" y="6485153"/>
            <a:ext cx="5055900" cy="246221"/>
          </a:xfrm>
          <a:prstGeom prst="rect">
            <a:avLst/>
          </a:prstGeom>
          <a:noFill/>
        </p:spPr>
        <p:txBody>
          <a:bodyPr wrap="square" rtlCol="0">
            <a:spAutoFit/>
          </a:bodyPr>
          <a:lstStyle/>
          <a:p>
            <a:r>
              <a:rPr lang="en-US" sz="1000" dirty="0" smtClean="0">
                <a:solidFill>
                  <a:schemeClr val="bg1"/>
                </a:solidFill>
                <a:latin typeface="Helvetica"/>
                <a:cs typeface="Helvetica"/>
              </a:rPr>
              <a:t>www.everynewborn.org</a:t>
            </a:r>
            <a:endParaRPr lang="en-US" sz="1000" dirty="0">
              <a:solidFill>
                <a:schemeClr val="bg1"/>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a:r>
              <a:rPr lang="en-US" sz="1000" b="0" dirty="0" smtClean="0">
                <a:solidFill>
                  <a:schemeClr val="bg1"/>
                </a:solidFill>
                <a:latin typeface="Helvetica"/>
                <a:cs typeface="Helvetica"/>
              </a:rPr>
              <a:t>#EveryNewborn</a:t>
            </a:r>
            <a:endParaRPr lang="en-US" sz="1000" b="0" dirty="0">
              <a:solidFill>
                <a:schemeClr val="bg1"/>
              </a:solidFill>
              <a:latin typeface="Helvetica"/>
              <a:cs typeface="Helvetica"/>
            </a:endParaRPr>
          </a:p>
        </p:txBody>
      </p:sp>
      <p:sp>
        <p:nvSpPr>
          <p:cNvPr id="5" name="Rectangle 4"/>
          <p:cNvSpPr/>
          <p:nvPr userDrawn="1"/>
        </p:nvSpPr>
        <p:spPr>
          <a:xfrm>
            <a:off x="0" y="0"/>
            <a:ext cx="9144000" cy="6375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735660"/>
          </a:xfrm>
          <a:prstGeom prst="rect">
            <a:avLst/>
          </a:prstGeom>
        </p:spPr>
        <p:txBody>
          <a:bodyPr/>
          <a:lstStyle>
            <a:lvl1pPr>
              <a:defRPr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0639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27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64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755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0" y="7938"/>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 id="2147483659" r:id="rId2"/>
    <p:sldLayoutId id="2147483660" r:id="rId3"/>
    <p:sldLayoutId id="2147483661" r:id="rId4"/>
    <p:sldLayoutId id="2147483662" r:id="rId5"/>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pitchFamily="34"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Health and nutrition powerpoint pngs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457200" rtl="0" eaLnBrk="0" fontAlgn="base" hangingPunct="0">
        <a:spcBef>
          <a:spcPct val="0"/>
        </a:spcBef>
        <a:spcAft>
          <a:spcPct val="0"/>
        </a:spcAft>
        <a:defRPr sz="3600" b="1" kern="1200">
          <a:solidFill>
            <a:srgbClr val="E87A2E"/>
          </a:solidFill>
          <a:latin typeface="Gill Sans MT"/>
          <a:ea typeface="ＭＳ Ｐゴシック" pitchFamily="-1" charset="-128"/>
          <a:cs typeface="Gill Sans MT"/>
        </a:defRPr>
      </a:lvl1pPr>
      <a:lvl2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2pPr>
      <a:lvl3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3pPr>
      <a:lvl4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4pPr>
      <a:lvl5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5pPr>
      <a:lvl6pPr marL="4572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6pPr>
      <a:lvl7pPr marL="9144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7pPr>
      <a:lvl8pPr marL="13716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8pPr>
      <a:lvl9pPr marL="18288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hyperlink" Target="http://www.childinfo.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8.jpg"/><Relationship Id="rId4" Type="http://schemas.openxmlformats.org/officeDocument/2006/relationships/hyperlink" Target="http://www.who.int/gho/child_health/en/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8" y="1101969"/>
            <a:ext cx="8229600" cy="984739"/>
          </a:xfrm>
          <a:solidFill>
            <a:srgbClr val="FFC000"/>
          </a:solidFill>
        </p:spPr>
        <p:txBody>
          <a:bodyPr/>
          <a:lstStyle/>
          <a:p>
            <a:r>
              <a:rPr lang="en-AU" b="1" dirty="0" err="1" smtClean="0"/>
              <a:t>ttC</a:t>
            </a:r>
            <a:r>
              <a:rPr lang="en-AU" b="1" dirty="0" smtClean="0"/>
              <a:t> </a:t>
            </a:r>
            <a:r>
              <a:rPr lang="en-AU" b="1" dirty="0"/>
              <a:t>E</a:t>
            </a:r>
            <a:r>
              <a:rPr lang="en-AU" b="1" dirty="0" smtClean="0"/>
              <a:t>d 2 Newborn </a:t>
            </a:r>
            <a:r>
              <a:rPr lang="en-AU" b="1" dirty="0"/>
              <a:t>C</a:t>
            </a:r>
            <a:r>
              <a:rPr lang="en-AU" b="1" dirty="0" smtClean="0"/>
              <a:t>are Session</a:t>
            </a:r>
            <a:endParaRPr lang="en-AU" b="1" dirty="0"/>
          </a:p>
        </p:txBody>
      </p:sp>
      <p:sp>
        <p:nvSpPr>
          <p:cNvPr id="4" name="Content Placeholder 3"/>
          <p:cNvSpPr>
            <a:spLocks noGrp="1"/>
          </p:cNvSpPr>
          <p:nvPr>
            <p:ph sz="half" idx="2"/>
          </p:nvPr>
        </p:nvSpPr>
        <p:spPr>
          <a:xfrm>
            <a:off x="4648200" y="2309445"/>
            <a:ext cx="4038600" cy="3774832"/>
          </a:xfrm>
          <a:solidFill>
            <a:srgbClr val="FFC000"/>
          </a:solidFill>
        </p:spPr>
        <p:txBody>
          <a:bodyPr/>
          <a:lstStyle/>
          <a:p>
            <a:pPr marL="0" indent="0">
              <a:buNone/>
            </a:pPr>
            <a:r>
              <a:rPr lang="en-AU" sz="2400" b="1" dirty="0" err="1" smtClean="0">
                <a:solidFill>
                  <a:schemeClr val="tx1"/>
                </a:solidFill>
              </a:rPr>
              <a:t>ttC</a:t>
            </a:r>
            <a:r>
              <a:rPr lang="en-AU" sz="2400" b="1" dirty="0" smtClean="0">
                <a:solidFill>
                  <a:schemeClr val="tx1"/>
                </a:solidFill>
              </a:rPr>
              <a:t> 2.0 curriculum updated for newborn care</a:t>
            </a:r>
          </a:p>
          <a:p>
            <a:pPr>
              <a:buFont typeface="Arial" panose="020B0604020202020204" pitchFamily="34" charset="0"/>
              <a:buChar char="•"/>
            </a:pPr>
            <a:r>
              <a:rPr lang="en-AU" sz="2400" b="1" dirty="0" smtClean="0">
                <a:solidFill>
                  <a:schemeClr val="tx1"/>
                </a:solidFill>
              </a:rPr>
              <a:t>Danger signs</a:t>
            </a:r>
          </a:p>
          <a:p>
            <a:pPr>
              <a:buFont typeface="Arial" panose="020B0604020202020204" pitchFamily="34" charset="0"/>
              <a:buChar char="•"/>
            </a:pPr>
            <a:r>
              <a:rPr lang="en-AU" sz="2400" b="1" dirty="0" smtClean="0">
                <a:solidFill>
                  <a:schemeClr val="tx1"/>
                </a:solidFill>
              </a:rPr>
              <a:t>Essential immediate newborn care</a:t>
            </a:r>
          </a:p>
          <a:p>
            <a:pPr>
              <a:buFont typeface="Arial" panose="020B0604020202020204" pitchFamily="34" charset="0"/>
              <a:buChar char="•"/>
            </a:pPr>
            <a:r>
              <a:rPr lang="en-AU" sz="2400" b="1" dirty="0" smtClean="0">
                <a:solidFill>
                  <a:schemeClr val="tx1"/>
                </a:solidFill>
              </a:rPr>
              <a:t>Chlorhexidine for umbilical cord care</a:t>
            </a:r>
          </a:p>
          <a:p>
            <a:pPr>
              <a:buFont typeface="Arial" panose="020B0604020202020204" pitchFamily="34" charset="0"/>
              <a:buChar char="•"/>
            </a:pPr>
            <a:r>
              <a:rPr lang="en-AU" sz="2400" b="1" dirty="0" smtClean="0">
                <a:solidFill>
                  <a:schemeClr val="tx1"/>
                </a:solidFill>
              </a:rPr>
              <a:t>Improved postnatal visit actions</a:t>
            </a:r>
          </a:p>
          <a:p>
            <a:pPr marL="0" indent="0">
              <a:buNone/>
            </a:pPr>
            <a:endParaRPr lang="en-AU" dirty="0"/>
          </a:p>
        </p:txBody>
      </p:sp>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2660" y="2297722"/>
            <a:ext cx="3888432" cy="291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2660" y="5427785"/>
            <a:ext cx="3305617" cy="369332"/>
          </a:xfrm>
          <a:prstGeom prst="rect">
            <a:avLst/>
          </a:prstGeom>
          <a:solidFill>
            <a:srgbClr val="FFC000"/>
          </a:solidFill>
        </p:spPr>
        <p:txBody>
          <a:bodyPr wrap="square" rtlCol="0">
            <a:spAutoFit/>
          </a:bodyPr>
          <a:lstStyle/>
          <a:p>
            <a:r>
              <a:rPr lang="en-AU" b="1" dirty="0"/>
              <a:t>N</a:t>
            </a:r>
            <a:r>
              <a:rPr lang="en-AU" b="1" dirty="0" smtClean="0"/>
              <a:t>ewborns were put aside</a:t>
            </a:r>
            <a:endParaRPr lang="en-AU" b="1" dirty="0"/>
          </a:p>
        </p:txBody>
      </p:sp>
    </p:spTree>
    <p:extLst>
      <p:ext uri="{BB962C8B-B14F-4D97-AF65-F5344CB8AC3E}">
        <p14:creationId xmlns:p14="http://schemas.microsoft.com/office/powerpoint/2010/main" val="171401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pPr algn="l"/>
            <a:r>
              <a:rPr lang="en-AU" sz="4000" b="1" dirty="0" smtClean="0"/>
              <a:t>PMNCH – there are proven interventions within the continuum of care </a:t>
            </a:r>
            <a:endParaRPr lang="en-AU" sz="4000" b="1"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1984" y="1412648"/>
            <a:ext cx="7918408" cy="549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172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630"/>
            <a:ext cx="8229600" cy="1184031"/>
          </a:xfrm>
          <a:solidFill>
            <a:srgbClr val="FFC000"/>
          </a:solidFill>
        </p:spPr>
        <p:txBody>
          <a:bodyPr/>
          <a:lstStyle/>
          <a:p>
            <a:r>
              <a:rPr lang="en-AU" sz="4000" b="1" dirty="0" smtClean="0"/>
              <a:t>Recent evidence of community interventions</a:t>
            </a:r>
            <a:endParaRPr lang="en-AU" sz="4000" b="1" dirty="0"/>
          </a:p>
        </p:txBody>
      </p:sp>
      <p:sp>
        <p:nvSpPr>
          <p:cNvPr id="4" name="Content Placeholder 3"/>
          <p:cNvSpPr>
            <a:spLocks noGrp="1"/>
          </p:cNvSpPr>
          <p:nvPr>
            <p:ph sz="half" idx="1"/>
          </p:nvPr>
        </p:nvSpPr>
        <p:spPr>
          <a:xfrm>
            <a:off x="457200" y="2215661"/>
            <a:ext cx="4038600" cy="3910502"/>
          </a:xfrm>
        </p:spPr>
        <p:txBody>
          <a:bodyPr/>
          <a:lstStyle/>
          <a:p>
            <a:pPr marL="0" indent="0"/>
            <a:r>
              <a:rPr lang="en-AU" sz="2400" b="1" dirty="0" err="1" smtClean="0">
                <a:solidFill>
                  <a:srgbClr val="0070C0"/>
                </a:solidFill>
              </a:rPr>
              <a:t>Lassi</a:t>
            </a:r>
            <a:r>
              <a:rPr lang="en-AU" sz="2400" b="1" dirty="0" smtClean="0">
                <a:solidFill>
                  <a:srgbClr val="0070C0"/>
                </a:solidFill>
              </a:rPr>
              <a:t> et al. </a:t>
            </a:r>
            <a:r>
              <a:rPr lang="en-AU" sz="2400" b="1" i="1" dirty="0" smtClean="0">
                <a:solidFill>
                  <a:srgbClr val="0070C0"/>
                </a:solidFill>
              </a:rPr>
              <a:t>Reproductive Health 2014, 11 (</a:t>
            </a:r>
            <a:r>
              <a:rPr lang="en-AU" sz="2400" b="1" i="1" dirty="0" err="1" smtClean="0">
                <a:solidFill>
                  <a:srgbClr val="0070C0"/>
                </a:solidFill>
              </a:rPr>
              <a:t>Suppl</a:t>
            </a:r>
            <a:r>
              <a:rPr lang="en-AU" sz="2400" b="1" i="1" dirty="0" smtClean="0">
                <a:solidFill>
                  <a:srgbClr val="0070C0"/>
                </a:solidFill>
              </a:rPr>
              <a:t> 2):52</a:t>
            </a:r>
          </a:p>
          <a:p>
            <a:pPr marL="457200" indent="-457200">
              <a:buFont typeface="Arial" panose="020B0604020202020204" pitchFamily="34" charset="0"/>
              <a:buChar char="•"/>
            </a:pPr>
            <a:r>
              <a:rPr lang="en-AU" sz="2400" b="1" dirty="0" smtClean="0">
                <a:solidFill>
                  <a:schemeClr val="tx1"/>
                </a:solidFill>
              </a:rPr>
              <a:t>Reports findings from 43 Systematic reviews  </a:t>
            </a:r>
          </a:p>
          <a:p>
            <a:pPr marL="457200" indent="-457200">
              <a:buFont typeface="Arial" panose="020B0604020202020204" pitchFamily="34" charset="0"/>
              <a:buChar char="•"/>
            </a:pPr>
            <a:r>
              <a:rPr lang="en-AU" sz="2400" b="1" dirty="0" smtClean="0">
                <a:solidFill>
                  <a:schemeClr val="tx1"/>
                </a:solidFill>
              </a:rPr>
              <a:t>Home visiting significantly improved ANC, TT, immunisation, referral and early initiation of BF</a:t>
            </a:r>
            <a:endParaRPr lang="en-AU" sz="2400" b="1" i="1" dirty="0">
              <a:solidFill>
                <a:schemeClr val="tx1"/>
              </a:solidFill>
            </a:endParaRPr>
          </a:p>
        </p:txBody>
      </p:sp>
      <p:sp>
        <p:nvSpPr>
          <p:cNvPr id="5" name="Content Placeholder 4"/>
          <p:cNvSpPr>
            <a:spLocks noGrp="1"/>
          </p:cNvSpPr>
          <p:nvPr>
            <p:ph sz="half" idx="2"/>
          </p:nvPr>
        </p:nvSpPr>
        <p:spPr>
          <a:xfrm>
            <a:off x="4648200" y="2215662"/>
            <a:ext cx="4038600" cy="3910501"/>
          </a:xfrm>
        </p:spPr>
        <p:txBody>
          <a:bodyPr/>
          <a:lstStyle/>
          <a:p>
            <a:pPr>
              <a:buFont typeface="Arial" panose="020B0604020202020204" pitchFamily="34" charset="0"/>
              <a:buChar char="•"/>
            </a:pPr>
            <a:r>
              <a:rPr lang="en-AU" sz="1800" b="1" dirty="0" smtClean="0">
                <a:solidFill>
                  <a:schemeClr val="tx1"/>
                </a:solidFill>
              </a:rPr>
              <a:t>Task shifting to midwives and CHWs  improves all indicators</a:t>
            </a:r>
          </a:p>
          <a:p>
            <a:pPr>
              <a:buFont typeface="Arial" panose="020B0604020202020204" pitchFamily="34" charset="0"/>
              <a:buChar char="•"/>
            </a:pPr>
            <a:r>
              <a:rPr lang="en-AU" sz="1800" b="1" dirty="0" smtClean="0">
                <a:solidFill>
                  <a:schemeClr val="tx1"/>
                </a:solidFill>
              </a:rPr>
              <a:t>Training of TBAs as part of a community package has significant impact on referrals, MM, NM and perinatal mortality</a:t>
            </a:r>
          </a:p>
          <a:p>
            <a:pPr>
              <a:buFont typeface="Arial" panose="020B0604020202020204" pitchFamily="34" charset="0"/>
              <a:buChar char="•"/>
            </a:pPr>
            <a:r>
              <a:rPr lang="en-AU" sz="1800" b="1" dirty="0" smtClean="0">
                <a:solidFill>
                  <a:schemeClr val="tx1"/>
                </a:solidFill>
              </a:rPr>
              <a:t>Community groups, home visits &amp; community mobilisation  have maximum potential</a:t>
            </a:r>
          </a:p>
          <a:p>
            <a:pPr>
              <a:buFont typeface="Arial" panose="020B0604020202020204" pitchFamily="34" charset="0"/>
              <a:buChar char="•"/>
            </a:pPr>
            <a:r>
              <a:rPr lang="en-AU" sz="1800" b="1" dirty="0" smtClean="0">
                <a:solidFill>
                  <a:schemeClr val="tx1"/>
                </a:solidFill>
              </a:rPr>
              <a:t>Effect of outreach mass media and education as stand alone interventions not clear</a:t>
            </a:r>
          </a:p>
          <a:p>
            <a:pPr>
              <a:buFont typeface="Arial" panose="020B0604020202020204" pitchFamily="34" charset="0"/>
              <a:buChar char="•"/>
            </a:pPr>
            <a:r>
              <a:rPr lang="en-AU" sz="1800" b="1" dirty="0" smtClean="0">
                <a:solidFill>
                  <a:schemeClr val="tx1"/>
                </a:solidFill>
              </a:rPr>
              <a:t>In limited resource settings where highest burden exists training and supporting CHW is recommended</a:t>
            </a:r>
            <a:endParaRPr lang="en-AU" sz="1800" b="1" dirty="0">
              <a:solidFill>
                <a:schemeClr val="tx1"/>
              </a:solidFill>
            </a:endParaRPr>
          </a:p>
        </p:txBody>
      </p:sp>
    </p:spTree>
    <p:extLst>
      <p:ext uri="{BB962C8B-B14F-4D97-AF65-F5344CB8AC3E}">
        <p14:creationId xmlns:p14="http://schemas.microsoft.com/office/powerpoint/2010/main" val="133105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967154"/>
            <a:ext cx="8229600" cy="1248508"/>
          </a:xfrm>
          <a:solidFill>
            <a:srgbClr val="FFC000"/>
          </a:solidFill>
        </p:spPr>
        <p:txBody>
          <a:bodyPr>
            <a:normAutofit fontScale="90000"/>
          </a:bodyPr>
          <a:lstStyle/>
          <a:p>
            <a:r>
              <a:rPr lang="en-AU" b="1" dirty="0" smtClean="0">
                <a:solidFill>
                  <a:schemeClr val="accent6">
                    <a:lumMod val="75000"/>
                  </a:schemeClr>
                </a:solidFill>
              </a:rPr>
              <a:t> </a:t>
            </a:r>
            <a:r>
              <a:rPr lang="en-AU" b="1" dirty="0" smtClean="0"/>
              <a:t>WVI Every Newborn Action Plan</a:t>
            </a:r>
            <a:br>
              <a:rPr lang="en-AU" b="1" dirty="0" smtClean="0"/>
            </a:br>
            <a:r>
              <a:rPr lang="en-AU" b="1" dirty="0" smtClean="0"/>
              <a:t> </a:t>
            </a:r>
            <a:r>
              <a:rPr lang="en-AU" b="1" dirty="0"/>
              <a:t>C</a:t>
            </a:r>
            <a:r>
              <a:rPr lang="en-AU" b="1" dirty="0" smtClean="0"/>
              <a:t>ommitments  (1 – 4)</a:t>
            </a:r>
            <a:endParaRPr lang="en-AU" b="1" dirty="0"/>
          </a:p>
        </p:txBody>
      </p:sp>
      <p:sp>
        <p:nvSpPr>
          <p:cNvPr id="3" name="Content Placeholder 2"/>
          <p:cNvSpPr>
            <a:spLocks noGrp="1"/>
          </p:cNvSpPr>
          <p:nvPr>
            <p:ph idx="1"/>
          </p:nvPr>
        </p:nvSpPr>
        <p:spPr>
          <a:xfrm>
            <a:off x="586154" y="2332892"/>
            <a:ext cx="8229600" cy="4016009"/>
          </a:xfrm>
          <a:solidFill>
            <a:schemeClr val="tx2">
              <a:lumMod val="60000"/>
              <a:lumOff val="40000"/>
            </a:schemeClr>
          </a:solidFill>
        </p:spPr>
        <p:txBody>
          <a:bodyPr>
            <a:normAutofit fontScale="70000" lnSpcReduction="20000"/>
          </a:bodyPr>
          <a:lstStyle/>
          <a:p>
            <a:pPr marL="514350" indent="-514350">
              <a:buFont typeface="+mj-lt"/>
              <a:buAutoNum type="arabicPeriod"/>
            </a:pPr>
            <a:r>
              <a:rPr lang="en-AU" b="1" i="1" dirty="0">
                <a:solidFill>
                  <a:schemeClr val="tx1"/>
                </a:solidFill>
                <a:latin typeface="Gill Sans MT" panose="020B0502020104020203" pitchFamily="34" charset="0"/>
              </a:rPr>
              <a:t>Reviewing, sharpening &amp; prioritising newborns in our MNCH&amp;N program with a focus on first week of </a:t>
            </a:r>
            <a:r>
              <a:rPr lang="en-AU" b="1" i="1" dirty="0" smtClean="0">
                <a:solidFill>
                  <a:schemeClr val="tx1"/>
                </a:solidFill>
                <a:latin typeface="Gill Sans MT" panose="020B0502020104020203" pitchFamily="34" charset="0"/>
              </a:rPr>
              <a:t>life</a:t>
            </a:r>
          </a:p>
          <a:p>
            <a:pPr marL="514350" indent="-514350">
              <a:buFont typeface="+mj-lt"/>
              <a:buAutoNum type="arabicPeriod"/>
            </a:pPr>
            <a:r>
              <a:rPr lang="en-AU" b="1" i="1" dirty="0">
                <a:solidFill>
                  <a:schemeClr val="tx1"/>
                </a:solidFill>
                <a:latin typeface="Gill Sans MT" panose="020B0502020104020203" pitchFamily="34" charset="0"/>
              </a:rPr>
              <a:t>Support 100,000 CHWs in 40 countries and integrate PNC and ENC interventions in first week of </a:t>
            </a:r>
            <a:r>
              <a:rPr lang="en-AU" b="1" i="1" dirty="0" smtClean="0">
                <a:solidFill>
                  <a:schemeClr val="tx1"/>
                </a:solidFill>
                <a:latin typeface="Gill Sans MT" panose="020B0502020104020203" pitchFamily="34" charset="0"/>
              </a:rPr>
              <a:t>life</a:t>
            </a:r>
          </a:p>
          <a:p>
            <a:pPr marL="514350" indent="-514350">
              <a:buFont typeface="+mj-lt"/>
              <a:buAutoNum type="arabicPeriod"/>
            </a:pPr>
            <a:r>
              <a:rPr lang="en-AU" b="1" i="1" dirty="0">
                <a:solidFill>
                  <a:schemeClr val="tx1"/>
                </a:solidFill>
                <a:latin typeface="Gill Sans MT" panose="020B0502020104020203" pitchFamily="34" charset="0"/>
              </a:rPr>
              <a:t>Scale up home visiting approaches (</a:t>
            </a:r>
            <a:r>
              <a:rPr lang="en-AU" b="1" i="1" dirty="0" err="1">
                <a:solidFill>
                  <a:schemeClr val="tx1"/>
                </a:solidFill>
                <a:latin typeface="Gill Sans MT" panose="020B0502020104020203" pitchFamily="34" charset="0"/>
              </a:rPr>
              <a:t>ttC</a:t>
            </a:r>
            <a:r>
              <a:rPr lang="en-AU" b="1" i="1" dirty="0">
                <a:solidFill>
                  <a:schemeClr val="tx1"/>
                </a:solidFill>
                <a:latin typeface="Gill Sans MT" panose="020B0502020104020203" pitchFamily="34" charset="0"/>
              </a:rPr>
              <a:t>) in 16 high burden </a:t>
            </a:r>
            <a:r>
              <a:rPr lang="en-AU" b="1" i="1" dirty="0" smtClean="0">
                <a:solidFill>
                  <a:schemeClr val="tx1"/>
                </a:solidFill>
                <a:latin typeface="Gill Sans MT" panose="020B0502020104020203" pitchFamily="34" charset="0"/>
              </a:rPr>
              <a:t>countries</a:t>
            </a:r>
          </a:p>
          <a:p>
            <a:pPr marL="514350" indent="-514350">
              <a:buFont typeface="+mj-lt"/>
              <a:buAutoNum type="arabicPeriod"/>
            </a:pPr>
            <a:r>
              <a:rPr lang="en-AU" b="1" i="1" dirty="0">
                <a:solidFill>
                  <a:schemeClr val="tx1"/>
                </a:solidFill>
                <a:latin typeface="Gill Sans MT" panose="020B0502020104020203" pitchFamily="34" charset="0"/>
              </a:rPr>
              <a:t>Integrate newborn care into </a:t>
            </a:r>
            <a:r>
              <a:rPr lang="en-AU" b="1" i="1" dirty="0" err="1">
                <a:solidFill>
                  <a:schemeClr val="tx1"/>
                </a:solidFill>
                <a:latin typeface="Gill Sans MT" panose="020B0502020104020203" pitchFamily="34" charset="0"/>
              </a:rPr>
              <a:t>iCCM</a:t>
            </a:r>
            <a:r>
              <a:rPr lang="en-AU" b="1" i="1" dirty="0">
                <a:solidFill>
                  <a:schemeClr val="tx1"/>
                </a:solidFill>
                <a:latin typeface="Gill Sans MT" panose="020B0502020104020203" pitchFamily="34" charset="0"/>
              </a:rPr>
              <a:t> and implement in 15 </a:t>
            </a:r>
            <a:r>
              <a:rPr lang="en-AU" b="1" i="1" dirty="0" smtClean="0">
                <a:solidFill>
                  <a:schemeClr val="tx1"/>
                </a:solidFill>
                <a:latin typeface="Gill Sans MT" panose="020B0502020104020203" pitchFamily="34" charset="0"/>
              </a:rPr>
              <a:t>countries</a:t>
            </a:r>
          </a:p>
          <a:p>
            <a:endParaRPr lang="en-AU" b="1" i="1" dirty="0" smtClean="0">
              <a:solidFill>
                <a:schemeClr val="accent6">
                  <a:lumMod val="75000"/>
                </a:schemeClr>
              </a:solidFill>
              <a:latin typeface="Gill Sans MT" panose="020B0502020104020203" pitchFamily="34" charset="0"/>
            </a:endParaRPr>
          </a:p>
          <a:p>
            <a:endParaRPr lang="en-AU" b="1" i="1" dirty="0" smtClean="0">
              <a:solidFill>
                <a:schemeClr val="accent6">
                  <a:lumMod val="75000"/>
                </a:schemeClr>
              </a:solidFill>
              <a:latin typeface="Gill Sans MT" panose="020B0502020104020203" pitchFamily="34" charset="0"/>
            </a:endParaRPr>
          </a:p>
          <a:p>
            <a:endParaRPr lang="en-AU" b="1" i="1" dirty="0" smtClean="0">
              <a:solidFill>
                <a:schemeClr val="accent6">
                  <a:lumMod val="75000"/>
                </a:schemeClr>
              </a:solidFill>
              <a:latin typeface="Gill Sans MT" panose="020B0502020104020203" pitchFamily="34" charset="0"/>
            </a:endParaRPr>
          </a:p>
          <a:p>
            <a:endParaRPr lang="en-AU" b="1" i="1" dirty="0" smtClean="0">
              <a:solidFill>
                <a:schemeClr val="accent6">
                  <a:lumMod val="75000"/>
                </a:schemeClr>
              </a:solidFill>
              <a:latin typeface="Gill Sans MT" panose="020B0502020104020203" pitchFamily="34" charset="0"/>
            </a:endParaRPr>
          </a:p>
          <a:p>
            <a:endParaRPr lang="en-AU" dirty="0"/>
          </a:p>
        </p:txBody>
      </p:sp>
    </p:spTree>
    <p:extLst>
      <p:ext uri="{BB962C8B-B14F-4D97-AF65-F5344CB8AC3E}">
        <p14:creationId xmlns:p14="http://schemas.microsoft.com/office/powerpoint/2010/main" val="1168561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4914"/>
            <a:ext cx="8229600" cy="1272809"/>
          </a:xfrm>
          <a:solidFill>
            <a:srgbClr val="FFC000"/>
          </a:solidFill>
        </p:spPr>
        <p:txBody>
          <a:bodyPr>
            <a:normAutofit fontScale="90000"/>
          </a:bodyPr>
          <a:lstStyle/>
          <a:p>
            <a:r>
              <a:rPr lang="en-AU" b="1" dirty="0" smtClean="0"/>
              <a:t>WVI ENAP</a:t>
            </a:r>
            <a:br>
              <a:rPr lang="en-AU" b="1" dirty="0" smtClean="0"/>
            </a:br>
            <a:r>
              <a:rPr lang="en-AU" b="1" dirty="0" smtClean="0"/>
              <a:t> </a:t>
            </a:r>
            <a:r>
              <a:rPr lang="en-AU" b="1" dirty="0"/>
              <a:t>A</a:t>
            </a:r>
            <a:r>
              <a:rPr lang="en-AU" b="1" dirty="0" smtClean="0"/>
              <a:t>dvocacy commitments (5 – 7)</a:t>
            </a:r>
            <a:endParaRPr lang="en-AU" b="1" dirty="0"/>
          </a:p>
        </p:txBody>
      </p:sp>
      <p:sp>
        <p:nvSpPr>
          <p:cNvPr id="5" name="Content Placeholder 4"/>
          <p:cNvSpPr>
            <a:spLocks noGrp="1"/>
          </p:cNvSpPr>
          <p:nvPr>
            <p:ph idx="1"/>
          </p:nvPr>
        </p:nvSpPr>
        <p:spPr>
          <a:xfrm>
            <a:off x="457200" y="2414954"/>
            <a:ext cx="8229600" cy="3563817"/>
          </a:xfrm>
          <a:solidFill>
            <a:schemeClr val="accent1"/>
          </a:solidFill>
        </p:spPr>
        <p:txBody>
          <a:bodyPr>
            <a:normAutofit fontScale="40000" lnSpcReduction="20000"/>
          </a:bodyPr>
          <a:lstStyle/>
          <a:p>
            <a:pPr marL="571500" indent="-571500">
              <a:buFont typeface="Arial" panose="020B0604020202020204" pitchFamily="34" charset="0"/>
              <a:buChar char="•"/>
            </a:pPr>
            <a:endParaRPr lang="en-GB" sz="5100" b="1" i="1" dirty="0" smtClean="0">
              <a:solidFill>
                <a:schemeClr val="tx1"/>
              </a:solidFill>
              <a:latin typeface="Gill Sans MT" panose="020B0502020104020203" pitchFamily="34" charset="0"/>
            </a:endParaRPr>
          </a:p>
          <a:p>
            <a:pPr marL="571500" indent="-571500">
              <a:buFont typeface="Arial" panose="020B0604020202020204" pitchFamily="34" charset="0"/>
              <a:buChar char="•"/>
            </a:pPr>
            <a:r>
              <a:rPr lang="en-GB" sz="6700" b="1" i="1" dirty="0" smtClean="0">
                <a:solidFill>
                  <a:schemeClr val="tx1"/>
                </a:solidFill>
                <a:latin typeface="Gill Sans MT" panose="020B0502020104020203" pitchFamily="34" charset="0"/>
              </a:rPr>
              <a:t>Empowering </a:t>
            </a:r>
            <a:r>
              <a:rPr lang="en-GB" sz="6700" b="1" i="1" dirty="0">
                <a:solidFill>
                  <a:schemeClr val="tx1"/>
                </a:solidFill>
                <a:latin typeface="Gill Sans MT" panose="020B0502020104020203" pitchFamily="34" charset="0"/>
              </a:rPr>
              <a:t>families and communities to demand better health for mothers, </a:t>
            </a:r>
            <a:r>
              <a:rPr lang="en-GB" sz="6700" b="1" i="1" dirty="0" err="1">
                <a:solidFill>
                  <a:schemeClr val="tx1"/>
                </a:solidFill>
                <a:latin typeface="Gill Sans MT" panose="020B0502020104020203" pitchFamily="34" charset="0"/>
              </a:rPr>
              <a:t>newborns</a:t>
            </a:r>
            <a:r>
              <a:rPr lang="en-GB" sz="6700" b="1" i="1" dirty="0">
                <a:solidFill>
                  <a:schemeClr val="tx1"/>
                </a:solidFill>
                <a:latin typeface="Gill Sans MT" panose="020B0502020104020203" pitchFamily="34" charset="0"/>
              </a:rPr>
              <a:t> and young </a:t>
            </a:r>
            <a:r>
              <a:rPr lang="en-GB" sz="6700" b="1" i="1" dirty="0" smtClean="0">
                <a:solidFill>
                  <a:schemeClr val="tx1"/>
                </a:solidFill>
                <a:latin typeface="Gill Sans MT" panose="020B0502020104020203" pitchFamily="34" charset="0"/>
              </a:rPr>
              <a:t>children </a:t>
            </a:r>
          </a:p>
          <a:p>
            <a:pPr marL="571500" indent="-571500">
              <a:buFont typeface="Arial" panose="020B0604020202020204" pitchFamily="34" charset="0"/>
              <a:buChar char="•"/>
            </a:pPr>
            <a:r>
              <a:rPr lang="en-GB" sz="6700" b="1" i="1" dirty="0">
                <a:solidFill>
                  <a:schemeClr val="tx1"/>
                </a:solidFill>
                <a:latin typeface="Gill Sans MT" panose="020B0502020104020203" pitchFamily="34" charset="0"/>
              </a:rPr>
              <a:t>Ensuring accountability for the commitments made to Every </a:t>
            </a:r>
            <a:r>
              <a:rPr lang="en-GB" sz="6700" b="1" i="1" dirty="0" err="1" smtClean="0">
                <a:solidFill>
                  <a:schemeClr val="tx1"/>
                </a:solidFill>
                <a:latin typeface="Gill Sans MT" panose="020B0502020104020203" pitchFamily="34" charset="0"/>
              </a:rPr>
              <a:t>Newborn</a:t>
            </a:r>
            <a:endParaRPr lang="en-GB" sz="6700" b="1" i="1" dirty="0" smtClean="0">
              <a:solidFill>
                <a:schemeClr val="tx1"/>
              </a:solidFill>
              <a:latin typeface="Gill Sans MT" panose="020B0502020104020203" pitchFamily="34" charset="0"/>
            </a:endParaRPr>
          </a:p>
          <a:p>
            <a:pPr marL="571500" indent="-571500">
              <a:buFont typeface="Arial" panose="020B0604020202020204" pitchFamily="34" charset="0"/>
              <a:buChar char="•"/>
            </a:pPr>
            <a:r>
              <a:rPr lang="en-GB" sz="6700" b="1" i="1" dirty="0">
                <a:solidFill>
                  <a:schemeClr val="tx1"/>
                </a:solidFill>
                <a:latin typeface="Gill Sans MT" panose="020B0502020104020203" pitchFamily="34" charset="0"/>
              </a:rPr>
              <a:t>Advocating for the survival and well-being of every woman, every </a:t>
            </a:r>
            <a:r>
              <a:rPr lang="en-GB" sz="6700" b="1" i="1" dirty="0" err="1">
                <a:solidFill>
                  <a:schemeClr val="tx1"/>
                </a:solidFill>
                <a:latin typeface="Gill Sans MT" panose="020B0502020104020203" pitchFamily="34" charset="0"/>
              </a:rPr>
              <a:t>newborn</a:t>
            </a:r>
            <a:r>
              <a:rPr lang="en-GB" sz="6700" b="1" i="1" dirty="0">
                <a:solidFill>
                  <a:schemeClr val="tx1"/>
                </a:solidFill>
                <a:latin typeface="Gill Sans MT" panose="020B0502020104020203" pitchFamily="34" charset="0"/>
              </a:rPr>
              <a:t> and every child</a:t>
            </a:r>
            <a:r>
              <a:rPr lang="en-GB" sz="6700" b="1" dirty="0">
                <a:solidFill>
                  <a:schemeClr val="tx1"/>
                </a:solidFill>
                <a:latin typeface="Gill Sans MT" panose="020B0502020104020203" pitchFamily="34" charset="0"/>
              </a:rPr>
              <a:t/>
            </a:r>
            <a:br>
              <a:rPr lang="en-GB" sz="6700" b="1" dirty="0">
                <a:solidFill>
                  <a:schemeClr val="tx1"/>
                </a:solidFill>
                <a:latin typeface="Gill Sans MT" panose="020B0502020104020203" pitchFamily="34" charset="0"/>
              </a:rPr>
            </a:br>
            <a:r>
              <a:rPr lang="en-GB" sz="6700" b="1" dirty="0">
                <a:latin typeface="Gill Sans MT" panose="020B0502020104020203" pitchFamily="34" charset="0"/>
              </a:rPr>
              <a:t/>
            </a:r>
            <a:br>
              <a:rPr lang="en-GB" sz="6700" b="1" dirty="0">
                <a:latin typeface="Gill Sans MT" panose="020B0502020104020203" pitchFamily="34" charset="0"/>
              </a:rPr>
            </a:br>
            <a:endParaRPr lang="en-AU" sz="6700" b="1" dirty="0"/>
          </a:p>
        </p:txBody>
      </p:sp>
    </p:spTree>
    <p:extLst>
      <p:ext uri="{BB962C8B-B14F-4D97-AF65-F5344CB8AC3E}">
        <p14:creationId xmlns:p14="http://schemas.microsoft.com/office/powerpoint/2010/main" val="2488436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7115"/>
            <a:ext cx="8229600" cy="1378208"/>
          </a:xfrm>
          <a:solidFill>
            <a:srgbClr val="FFC000"/>
          </a:solidFill>
        </p:spPr>
        <p:txBody>
          <a:bodyPr/>
          <a:lstStyle/>
          <a:p>
            <a:r>
              <a:rPr lang="en-AU" b="1" dirty="0"/>
              <a:t>G</a:t>
            </a:r>
            <a:r>
              <a:rPr lang="en-AU" b="1" dirty="0" smtClean="0"/>
              <a:t>uidance on Chlorhexidine for cord care from CHX WG &amp; WHO</a:t>
            </a:r>
            <a:endParaRPr lang="en-AU"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816" y="3413634"/>
            <a:ext cx="3841649" cy="236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45323"/>
            <a:ext cx="9144000" cy="1296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82808"/>
            <a:ext cx="9144000" cy="63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067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66093" y="274638"/>
            <a:ext cx="7620000" cy="581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52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949325"/>
            <a:ext cx="6886575" cy="529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02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995363"/>
            <a:ext cx="6780213" cy="517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431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730"/>
            <a:ext cx="8229600" cy="956285"/>
          </a:xfrm>
          <a:solidFill>
            <a:srgbClr val="FFC000"/>
          </a:solidFill>
        </p:spPr>
        <p:txBody>
          <a:bodyPr/>
          <a:lstStyle/>
          <a:p>
            <a:r>
              <a:rPr lang="en-AU" b="1" dirty="0" smtClean="0"/>
              <a:t>Nepal experience</a:t>
            </a:r>
            <a:endParaRPr lang="en-AU" b="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35015"/>
            <a:ext cx="6342964" cy="467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17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9538"/>
            <a:ext cx="8229600" cy="1453662"/>
          </a:xfrm>
          <a:solidFill>
            <a:srgbClr val="FFC000"/>
          </a:solidFill>
        </p:spPr>
        <p:txBody>
          <a:bodyPr/>
          <a:lstStyle/>
          <a:p>
            <a:r>
              <a:rPr lang="en-AU" b="1" dirty="0" smtClean="0"/>
              <a:t>Special Care of the Small Baby Session 11</a:t>
            </a:r>
            <a:endParaRPr lang="en-AU" b="1" dirty="0"/>
          </a:p>
        </p:txBody>
      </p:sp>
      <p:sp>
        <p:nvSpPr>
          <p:cNvPr id="3" name="Content Placeholder 2"/>
          <p:cNvSpPr>
            <a:spLocks noGrp="1"/>
          </p:cNvSpPr>
          <p:nvPr>
            <p:ph idx="1"/>
          </p:nvPr>
        </p:nvSpPr>
        <p:spPr>
          <a:xfrm>
            <a:off x="457200" y="2919046"/>
            <a:ext cx="8229600" cy="3207117"/>
          </a:xfrm>
        </p:spPr>
        <p:txBody>
          <a:bodyPr/>
          <a:lstStyle/>
          <a:p>
            <a:pPr>
              <a:buFont typeface="Arial" panose="020B0604020202020204" pitchFamily="34" charset="0"/>
              <a:buChar char="•"/>
            </a:pPr>
            <a:r>
              <a:rPr lang="en-AU" sz="2000" b="1" i="1" dirty="0" smtClean="0">
                <a:solidFill>
                  <a:schemeClr val="tx1"/>
                </a:solidFill>
              </a:rPr>
              <a:t>Evidence for Kangaroo Mother Care (KMC) practiced in health facility settings is very strong but has been slow to be applied in LMIC</a:t>
            </a:r>
          </a:p>
          <a:p>
            <a:pPr>
              <a:buFont typeface="Arial" panose="020B0604020202020204" pitchFamily="34" charset="0"/>
              <a:buChar char="•"/>
            </a:pPr>
            <a:r>
              <a:rPr lang="en-US" sz="2000" b="1" i="1" dirty="0">
                <a:solidFill>
                  <a:schemeClr val="tx1"/>
                </a:solidFill>
              </a:rPr>
              <a:t>Cochrane review of 16 randomized trials, kangaroo mother care in preterm neonates was associated with a 40% reduction in the risk of mortality, a 58% reduction in nosocomial infections or sepsis, and a 77% reduction in the prevalence of </a:t>
            </a:r>
            <a:r>
              <a:rPr lang="en-US" sz="2000" b="1" i="1" dirty="0" smtClean="0">
                <a:solidFill>
                  <a:schemeClr val="tx1"/>
                </a:solidFill>
              </a:rPr>
              <a:t>hypothermia</a:t>
            </a:r>
          </a:p>
          <a:p>
            <a:pPr>
              <a:buFont typeface="Arial" panose="020B0604020202020204" pitchFamily="34" charset="0"/>
              <a:buChar char="•"/>
            </a:pPr>
            <a:r>
              <a:rPr lang="en-US" sz="2000" b="1" i="1" dirty="0" smtClean="0">
                <a:solidFill>
                  <a:schemeClr val="tx1"/>
                </a:solidFill>
              </a:rPr>
              <a:t>Birth </a:t>
            </a:r>
            <a:r>
              <a:rPr lang="en-US" sz="2000" b="1" i="1" dirty="0">
                <a:solidFill>
                  <a:schemeClr val="tx1"/>
                </a:solidFill>
              </a:rPr>
              <a:t>weight determines newborn </a:t>
            </a:r>
            <a:r>
              <a:rPr lang="en-US" sz="2000" b="1" i="1" dirty="0" smtClean="0">
                <a:solidFill>
                  <a:schemeClr val="tx1"/>
                </a:solidFill>
              </a:rPr>
              <a:t>survival</a:t>
            </a:r>
          </a:p>
          <a:p>
            <a:pPr>
              <a:buFont typeface="Arial" panose="020B0604020202020204" pitchFamily="34" charset="0"/>
              <a:buChar char="•"/>
            </a:pPr>
            <a:r>
              <a:rPr lang="en-US" sz="2000" b="1" i="1" dirty="0" smtClean="0">
                <a:solidFill>
                  <a:schemeClr val="tx1"/>
                </a:solidFill>
              </a:rPr>
              <a:t>Evidence for KMC in community is weak…what happens when this baby goes home from the facility or never reaches the facility after birth?  A definition of KMC in community settings is missing </a:t>
            </a:r>
          </a:p>
          <a:p>
            <a:endParaRPr lang="en-AU" sz="2000" b="1" dirty="0">
              <a:solidFill>
                <a:schemeClr val="tx1"/>
              </a:solidFill>
            </a:endParaRPr>
          </a:p>
        </p:txBody>
      </p:sp>
    </p:spTree>
    <p:extLst>
      <p:ext uri="{BB962C8B-B14F-4D97-AF65-F5344CB8AC3E}">
        <p14:creationId xmlns:p14="http://schemas.microsoft.com/office/powerpoint/2010/main" val="129227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185"/>
            <a:ext cx="8229600" cy="983884"/>
          </a:xfrm>
          <a:solidFill>
            <a:srgbClr val="FFC000"/>
          </a:solidFill>
        </p:spPr>
        <p:txBody>
          <a:bodyPr/>
          <a:lstStyle/>
          <a:p>
            <a:r>
              <a:rPr lang="en-AU" b="1" dirty="0" smtClean="0"/>
              <a:t>Overview of Session</a:t>
            </a:r>
            <a:endParaRPr lang="en-AU" b="1" dirty="0"/>
          </a:p>
        </p:txBody>
      </p:sp>
      <p:sp>
        <p:nvSpPr>
          <p:cNvPr id="4" name="Content Placeholder 3"/>
          <p:cNvSpPr>
            <a:spLocks noGrp="1"/>
          </p:cNvSpPr>
          <p:nvPr>
            <p:ph idx="1"/>
          </p:nvPr>
        </p:nvSpPr>
        <p:spPr>
          <a:xfrm>
            <a:off x="457200" y="2109300"/>
            <a:ext cx="8229600" cy="4251325"/>
          </a:xfrm>
        </p:spPr>
        <p:txBody>
          <a:bodyPr/>
          <a:lstStyle/>
          <a:p>
            <a:r>
              <a:rPr lang="en-AU" sz="2800" b="1" i="1" dirty="0">
                <a:solidFill>
                  <a:schemeClr val="tx1"/>
                </a:solidFill>
              </a:rPr>
              <a:t>At the end of this session </a:t>
            </a:r>
            <a:r>
              <a:rPr lang="en-AU" sz="2800" b="1" i="1" dirty="0" smtClean="0">
                <a:solidFill>
                  <a:schemeClr val="tx1"/>
                </a:solidFill>
              </a:rPr>
              <a:t>trainers </a:t>
            </a:r>
            <a:r>
              <a:rPr lang="en-AU" sz="2800" b="1" i="1" dirty="0">
                <a:solidFill>
                  <a:schemeClr val="tx1"/>
                </a:solidFill>
              </a:rPr>
              <a:t>will be able to:</a:t>
            </a:r>
          </a:p>
          <a:p>
            <a:pPr marL="457200" lvl="0" indent="-457200">
              <a:buFont typeface="Arial" panose="020B0604020202020204" pitchFamily="34" charset="0"/>
              <a:buChar char="•"/>
            </a:pPr>
            <a:r>
              <a:rPr lang="en-AU" sz="2800" b="1" dirty="0" smtClean="0">
                <a:solidFill>
                  <a:schemeClr val="tx1"/>
                </a:solidFill>
              </a:rPr>
              <a:t>Discuss the evidence </a:t>
            </a:r>
          </a:p>
          <a:p>
            <a:pPr marL="457200" lvl="0" indent="-457200">
              <a:buFont typeface="Arial" panose="020B0604020202020204" pitchFamily="34" charset="0"/>
              <a:buChar char="•"/>
            </a:pPr>
            <a:r>
              <a:rPr lang="en-AU" sz="2800" b="1" dirty="0" smtClean="0">
                <a:solidFill>
                  <a:schemeClr val="tx1"/>
                </a:solidFill>
              </a:rPr>
              <a:t>Describe </a:t>
            </a:r>
            <a:r>
              <a:rPr lang="en-AU" sz="2800" b="1" dirty="0">
                <a:solidFill>
                  <a:schemeClr val="tx1"/>
                </a:solidFill>
              </a:rPr>
              <a:t>newborn care included in Module 2 and job aids </a:t>
            </a:r>
          </a:p>
          <a:p>
            <a:pPr marL="457200" lvl="0" indent="-457200">
              <a:buFont typeface="Arial" panose="020B0604020202020204" pitchFamily="34" charset="0"/>
              <a:buChar char="•"/>
            </a:pPr>
            <a:r>
              <a:rPr lang="en-AU" sz="2800" b="1" dirty="0">
                <a:solidFill>
                  <a:schemeClr val="tx1"/>
                </a:solidFill>
              </a:rPr>
              <a:t>Describe and demonstrate newborn care competencies expected of </a:t>
            </a:r>
            <a:r>
              <a:rPr lang="en-AU" sz="2800" b="1" dirty="0" err="1">
                <a:solidFill>
                  <a:schemeClr val="tx1"/>
                </a:solidFill>
              </a:rPr>
              <a:t>ttC</a:t>
            </a:r>
            <a:r>
              <a:rPr lang="en-AU" sz="2800" b="1" dirty="0">
                <a:solidFill>
                  <a:schemeClr val="tx1"/>
                </a:solidFill>
              </a:rPr>
              <a:t>- </a:t>
            </a:r>
            <a:r>
              <a:rPr lang="en-AU" sz="2800" b="1" dirty="0" smtClean="0">
                <a:solidFill>
                  <a:schemeClr val="tx1"/>
                </a:solidFill>
              </a:rPr>
              <a:t>HVs</a:t>
            </a:r>
            <a:endParaRPr lang="en-AU" sz="2800" b="1" dirty="0">
              <a:solidFill>
                <a:schemeClr val="tx1"/>
              </a:solidFill>
            </a:endParaRPr>
          </a:p>
          <a:p>
            <a:pPr marL="457200" lvl="0" indent="-457200">
              <a:buFont typeface="Arial" panose="020B0604020202020204" pitchFamily="34" charset="0"/>
              <a:buChar char="•"/>
            </a:pPr>
            <a:r>
              <a:rPr lang="en-AU" sz="2800" b="1" dirty="0">
                <a:solidFill>
                  <a:schemeClr val="tx1"/>
                </a:solidFill>
              </a:rPr>
              <a:t>Discuss and consider country policy </a:t>
            </a:r>
            <a:r>
              <a:rPr lang="en-AU" sz="2800" b="1" dirty="0" smtClean="0">
                <a:solidFill>
                  <a:schemeClr val="tx1"/>
                </a:solidFill>
              </a:rPr>
              <a:t>and possible adaptations for </a:t>
            </a:r>
            <a:r>
              <a:rPr lang="en-AU" sz="2800" b="1" dirty="0">
                <a:solidFill>
                  <a:schemeClr val="tx1"/>
                </a:solidFill>
              </a:rPr>
              <a:t>newborns </a:t>
            </a:r>
          </a:p>
          <a:p>
            <a:endParaRPr lang="en-AU" sz="2800" b="1" dirty="0">
              <a:solidFill>
                <a:schemeClr val="tx1"/>
              </a:solidFill>
            </a:endParaRPr>
          </a:p>
        </p:txBody>
      </p:sp>
    </p:spTree>
    <p:extLst>
      <p:ext uri="{BB962C8B-B14F-4D97-AF65-F5344CB8AC3E}">
        <p14:creationId xmlns:p14="http://schemas.microsoft.com/office/powerpoint/2010/main" val="4153797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756138" y="6245225"/>
            <a:ext cx="2895600" cy="476250"/>
          </a:xfrm>
        </p:spPr>
        <p:txBody>
          <a:bodyPr/>
          <a:lstStyle/>
          <a:p>
            <a:r>
              <a:rPr lang="en-US" altLang="en-US" dirty="0"/>
              <a:t> </a:t>
            </a:r>
            <a:r>
              <a:rPr lang="en-US" altLang="en-US" sz="1200" dirty="0"/>
              <a:t>Author: E v </a:t>
            </a:r>
            <a:r>
              <a:rPr lang="en-US" altLang="en-US" sz="1200" dirty="0" err="1"/>
              <a:t>Rooyen</a:t>
            </a:r>
            <a:r>
              <a:rPr lang="en-US" altLang="en-US" sz="1200" dirty="0"/>
              <a:t>, University of Pretoria, South Africa</a:t>
            </a:r>
            <a:endParaRPr lang="en-GB" altLang="en-US" sz="1200" dirty="0"/>
          </a:p>
        </p:txBody>
      </p:sp>
      <p:sp>
        <p:nvSpPr>
          <p:cNvPr id="8" name="Slide Number Placeholder 5"/>
          <p:cNvSpPr>
            <a:spLocks noGrp="1"/>
          </p:cNvSpPr>
          <p:nvPr>
            <p:ph type="sldNum" sz="quarter" idx="12"/>
          </p:nvPr>
        </p:nvSpPr>
        <p:spPr/>
        <p:txBody>
          <a:bodyPr/>
          <a:lstStyle/>
          <a:p>
            <a:endParaRPr lang="en-GB" altLang="en-US" dirty="0"/>
          </a:p>
        </p:txBody>
      </p:sp>
      <p:sp>
        <p:nvSpPr>
          <p:cNvPr id="34818" name="Rectangle 2"/>
          <p:cNvSpPr>
            <a:spLocks noGrp="1" noChangeArrowheads="1"/>
          </p:cNvSpPr>
          <p:nvPr>
            <p:ph type="title"/>
          </p:nvPr>
        </p:nvSpPr>
        <p:spPr>
          <a:xfrm>
            <a:off x="914400" y="462707"/>
            <a:ext cx="7924800" cy="1026368"/>
          </a:xfrm>
          <a:solidFill>
            <a:srgbClr val="FFC000"/>
          </a:solidFill>
        </p:spPr>
        <p:txBody>
          <a:bodyPr/>
          <a:lstStyle/>
          <a:p>
            <a:r>
              <a:rPr lang="en-US" altLang="en-US" sz="3400" b="1" dirty="0" smtClean="0"/>
              <a:t>Care of the Small Baby</a:t>
            </a:r>
            <a:br>
              <a:rPr lang="en-US" altLang="en-US" sz="3400" b="1" dirty="0" smtClean="0"/>
            </a:br>
            <a:r>
              <a:rPr lang="en-US" altLang="en-US" sz="3400" b="1" dirty="0" smtClean="0"/>
              <a:t> </a:t>
            </a:r>
            <a:r>
              <a:rPr lang="en-US" altLang="en-US" sz="3400" b="1" dirty="0"/>
              <a:t>Kangaroo Mother </a:t>
            </a:r>
            <a:r>
              <a:rPr lang="en-US" altLang="en-US" sz="3400" b="1" dirty="0" smtClean="0"/>
              <a:t>Care</a:t>
            </a:r>
            <a:endParaRPr lang="en-GB" altLang="en-US" sz="3400" b="1" dirty="0"/>
          </a:p>
        </p:txBody>
      </p:sp>
      <p:sp>
        <p:nvSpPr>
          <p:cNvPr id="34819" name="Rectangle 3"/>
          <p:cNvSpPr>
            <a:spLocks noGrp="1" noChangeArrowheads="1"/>
          </p:cNvSpPr>
          <p:nvPr>
            <p:ph type="body" idx="1"/>
          </p:nvPr>
        </p:nvSpPr>
        <p:spPr>
          <a:xfrm>
            <a:off x="445731" y="1489075"/>
            <a:ext cx="5544761" cy="2514600"/>
          </a:xfrm>
        </p:spPr>
        <p:txBody>
          <a:bodyPr/>
          <a:lstStyle/>
          <a:p>
            <a:pPr>
              <a:lnSpc>
                <a:spcPct val="90000"/>
              </a:lnSpc>
              <a:buFont typeface="Arial" panose="020B0604020202020204" pitchFamily="34" charset="0"/>
              <a:buChar char="•"/>
            </a:pPr>
            <a:r>
              <a:rPr lang="en-US" altLang="en-US" sz="2400" b="1" i="1" dirty="0">
                <a:solidFill>
                  <a:schemeClr val="tx1"/>
                </a:solidFill>
              </a:rPr>
              <a:t>A newborn baby kangaroo (joey) is very immature at birth and very small in size</a:t>
            </a:r>
          </a:p>
          <a:p>
            <a:pPr>
              <a:lnSpc>
                <a:spcPct val="90000"/>
              </a:lnSpc>
              <a:buFont typeface="Arial" panose="020B0604020202020204" pitchFamily="34" charset="0"/>
              <a:buChar char="•"/>
            </a:pPr>
            <a:r>
              <a:rPr lang="en-US" altLang="en-US" sz="2400" b="1" i="1" dirty="0">
                <a:solidFill>
                  <a:schemeClr val="tx1"/>
                </a:solidFill>
              </a:rPr>
              <a:t>The mother kangaroo’s pouch provides warmth, safety and a constant supply of food (milk) to the joey</a:t>
            </a:r>
          </a:p>
        </p:txBody>
      </p:sp>
      <p:pic>
        <p:nvPicPr>
          <p:cNvPr id="34820" name="Picture 4"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89075"/>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4821" name="Rectangle 5"/>
          <p:cNvSpPr>
            <a:spLocks noChangeArrowheads="1"/>
          </p:cNvSpPr>
          <p:nvPr/>
        </p:nvSpPr>
        <p:spPr bwMode="auto">
          <a:xfrm>
            <a:off x="445732" y="3927475"/>
            <a:ext cx="5257800" cy="2224087"/>
          </a:xfrm>
          <a:prstGeom prst="rect">
            <a:avLst/>
          </a:prstGeom>
          <a:solidFill>
            <a:schemeClr val="accent6"/>
          </a:solidFill>
          <a:ln>
            <a:noFill/>
          </a:ln>
          <a:effectLst/>
        </p:spPr>
        <p:txBody>
          <a:bodyPr>
            <a:spAutoFit/>
          </a:bodyPr>
          <a:lstStyle>
            <a:lvl1pPr marL="296863" indent="-296863">
              <a:defRPr sz="2400">
                <a:solidFill>
                  <a:schemeClr val="tx1"/>
                </a:solidFill>
                <a:latin typeface="Times New Roman" pitchFamily="18" charset="0"/>
              </a:defRPr>
            </a:lvl1pPr>
            <a:lvl2pPr marL="4873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25000"/>
              </a:spcBef>
              <a:buClr>
                <a:schemeClr val="tx2"/>
              </a:buClr>
              <a:buSzPct val="90000"/>
              <a:buFont typeface="Wingdings" pitchFamily="2" charset="2"/>
              <a:buChar char="§"/>
            </a:pPr>
            <a:r>
              <a:rPr lang="en-US" altLang="en-US" dirty="0">
                <a:effectLst>
                  <a:outerShdw blurRad="38100" dist="38100" dir="2700000" algn="tl">
                    <a:srgbClr val="000000"/>
                  </a:outerShdw>
                </a:effectLst>
                <a:latin typeface="Arial" charset="0"/>
              </a:rPr>
              <a:t>Similar to kangaroo care giving the human infant is also immature and especially the LBW infant benefits from skin-to-skin care because it provides warmth, safety and food</a:t>
            </a:r>
          </a:p>
          <a:p>
            <a:pPr algn="r">
              <a:spcBef>
                <a:spcPct val="25000"/>
              </a:spcBef>
              <a:buClr>
                <a:schemeClr val="tx2"/>
              </a:buClr>
              <a:buSzPct val="90000"/>
              <a:buFont typeface="Wingdings" pitchFamily="2" charset="2"/>
              <a:buNone/>
            </a:pPr>
            <a:r>
              <a:rPr lang="en-US" altLang="en-US" sz="1600" dirty="0">
                <a:effectLst>
                  <a:outerShdw blurRad="38100" dist="38100" dir="2700000" algn="tl">
                    <a:srgbClr val="000000"/>
                  </a:outerShdw>
                </a:effectLst>
                <a:latin typeface="Arial" charset="0"/>
              </a:rPr>
              <a:t>Whitelaw 1985, Malawi KMC Training Manual</a:t>
            </a:r>
            <a:endParaRPr lang="en-GB" altLang="en-US" sz="1600" dirty="0">
              <a:effectLst>
                <a:outerShdw blurRad="38100" dist="38100" dir="2700000" algn="tl">
                  <a:srgbClr val="000000"/>
                </a:outerShdw>
              </a:effectLst>
              <a:latin typeface="Arial" charset="0"/>
            </a:endParaRPr>
          </a:p>
        </p:txBody>
      </p:sp>
      <p:pic>
        <p:nvPicPr>
          <p:cNvPr id="34822" name="Picture 6" descr="kangar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90999"/>
            <a:ext cx="28194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2"/>
                </a:solidFill>
                <a:miter lim="800000"/>
                <a:headEnd/>
                <a:tailEnd/>
              </a14:hiddenLine>
            </a:ext>
          </a:extLst>
        </p:spPr>
      </p:pic>
    </p:spTree>
    <p:extLst>
      <p:ext uri="{BB962C8B-B14F-4D97-AF65-F5344CB8AC3E}">
        <p14:creationId xmlns:p14="http://schemas.microsoft.com/office/powerpoint/2010/main" val="127154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additive="base">
                                        <p:cTn id="13" dur="500" fill="hold"/>
                                        <p:tgtEl>
                                          <p:spTgt spid="34822"/>
                                        </p:tgtEl>
                                        <p:attrNameLst>
                                          <p:attrName>ppt_x</p:attrName>
                                        </p:attrNameLst>
                                      </p:cBhvr>
                                      <p:tavLst>
                                        <p:tav tm="0">
                                          <p:val>
                                            <p:strVal val="#ppt_x"/>
                                          </p:val>
                                        </p:tav>
                                        <p:tav tm="100000">
                                          <p:val>
                                            <p:strVal val="#ppt_x"/>
                                          </p:val>
                                        </p:tav>
                                      </p:tavLst>
                                    </p:anim>
                                    <p:anim calcmode="lin" valueType="num">
                                      <p:cBhvr additive="base">
                                        <p:cTn id="14"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914400" y="6318738"/>
            <a:ext cx="2895600" cy="476250"/>
          </a:xfrm>
        </p:spPr>
        <p:txBody>
          <a:bodyPr/>
          <a:lstStyle/>
          <a:p>
            <a:r>
              <a:rPr lang="en-US" altLang="en-US" dirty="0"/>
              <a:t> </a:t>
            </a:r>
            <a:r>
              <a:rPr lang="en-US" altLang="en-US" sz="1200" dirty="0"/>
              <a:t>Author: E v </a:t>
            </a:r>
            <a:r>
              <a:rPr lang="en-US" altLang="en-US" sz="1200" dirty="0" err="1"/>
              <a:t>Rooyen</a:t>
            </a:r>
            <a:r>
              <a:rPr lang="en-US" altLang="en-US" sz="1200" dirty="0"/>
              <a:t>, University of Pretoria, South Africa</a:t>
            </a:r>
            <a:endParaRPr lang="en-GB" altLang="en-US" sz="1200" dirty="0"/>
          </a:p>
        </p:txBody>
      </p:sp>
      <p:sp>
        <p:nvSpPr>
          <p:cNvPr id="7" name="Slide Number Placeholder 5"/>
          <p:cNvSpPr>
            <a:spLocks noGrp="1"/>
          </p:cNvSpPr>
          <p:nvPr>
            <p:ph type="sldNum" sz="quarter" idx="12"/>
          </p:nvPr>
        </p:nvSpPr>
        <p:spPr/>
        <p:txBody>
          <a:bodyPr/>
          <a:lstStyle/>
          <a:p>
            <a:endParaRPr lang="en-GB" altLang="en-US" dirty="0"/>
          </a:p>
        </p:txBody>
      </p:sp>
      <p:sp>
        <p:nvSpPr>
          <p:cNvPr id="40966" name="Rectangle 6"/>
          <p:cNvSpPr>
            <a:spLocks noGrp="1" noChangeArrowheads="1"/>
          </p:cNvSpPr>
          <p:nvPr>
            <p:ph type="body" idx="1"/>
          </p:nvPr>
        </p:nvSpPr>
        <p:spPr>
          <a:xfrm>
            <a:off x="257908" y="2121877"/>
            <a:ext cx="6959158" cy="3956538"/>
          </a:xfrm>
        </p:spPr>
        <p:txBody>
          <a:bodyPr/>
          <a:lstStyle/>
          <a:p>
            <a:pPr>
              <a:spcBef>
                <a:spcPct val="15000"/>
              </a:spcBef>
              <a:buFont typeface="Arial" panose="020B0604020202020204" pitchFamily="34" charset="0"/>
              <a:buChar char="•"/>
            </a:pPr>
            <a:r>
              <a:rPr lang="en-US" altLang="en-US" sz="2400" b="1" dirty="0">
                <a:solidFill>
                  <a:schemeClr val="tx1"/>
                </a:solidFill>
              </a:rPr>
              <a:t>Skin-to-skin on mother’s </a:t>
            </a:r>
            <a:r>
              <a:rPr lang="en-US" altLang="en-US" sz="2400" b="1" dirty="0" smtClean="0">
                <a:solidFill>
                  <a:schemeClr val="tx1"/>
                </a:solidFill>
              </a:rPr>
              <a:t>chest “frog like”</a:t>
            </a:r>
          </a:p>
          <a:p>
            <a:pPr>
              <a:spcBef>
                <a:spcPct val="15000"/>
              </a:spcBef>
              <a:buFont typeface="Arial" panose="020B0604020202020204" pitchFamily="34" charset="0"/>
              <a:buChar char="•"/>
            </a:pPr>
            <a:r>
              <a:rPr lang="en-US" altLang="en-US" sz="2400" b="1" dirty="0" smtClean="0">
                <a:solidFill>
                  <a:schemeClr val="tx1"/>
                </a:solidFill>
              </a:rPr>
              <a:t>Turn babies head to side </a:t>
            </a:r>
          </a:p>
          <a:p>
            <a:pPr>
              <a:spcBef>
                <a:spcPct val="15000"/>
              </a:spcBef>
              <a:buFont typeface="Arial" panose="020B0604020202020204" pitchFamily="34" charset="0"/>
              <a:buChar char="•"/>
            </a:pPr>
            <a:r>
              <a:rPr lang="en-US" altLang="en-US" sz="2400" b="1" dirty="0" smtClean="0">
                <a:solidFill>
                  <a:schemeClr val="tx1"/>
                </a:solidFill>
              </a:rPr>
              <a:t>Continuous 24/7 &amp; share between family members</a:t>
            </a:r>
          </a:p>
          <a:p>
            <a:pPr marL="0" indent="0">
              <a:spcBef>
                <a:spcPct val="15000"/>
              </a:spcBef>
            </a:pPr>
            <a:endParaRPr lang="en-GB" altLang="en-US" sz="2400" b="1" dirty="0">
              <a:solidFill>
                <a:schemeClr val="tx1"/>
              </a:solidFill>
            </a:endParaRPr>
          </a:p>
          <a:p>
            <a:endParaRPr lang="en-GB" altLang="en-US" dirty="0"/>
          </a:p>
        </p:txBody>
      </p:sp>
      <p:sp>
        <p:nvSpPr>
          <p:cNvPr id="40962" name="Rectangle 2"/>
          <p:cNvSpPr>
            <a:spLocks noGrp="1" noChangeArrowheads="1"/>
          </p:cNvSpPr>
          <p:nvPr>
            <p:ph type="title"/>
          </p:nvPr>
        </p:nvSpPr>
        <p:spPr>
          <a:xfrm>
            <a:off x="357554" y="1078522"/>
            <a:ext cx="8077200" cy="644769"/>
          </a:xfrm>
          <a:solidFill>
            <a:srgbClr val="FFC000"/>
          </a:solidFill>
        </p:spPr>
        <p:txBody>
          <a:bodyPr/>
          <a:lstStyle/>
          <a:p>
            <a:r>
              <a:rPr lang="en-US" altLang="en-US" b="1" dirty="0"/>
              <a:t>Kangaroo </a:t>
            </a:r>
            <a:r>
              <a:rPr lang="en-US" altLang="en-US" b="1" dirty="0" smtClean="0"/>
              <a:t>Position demo</a:t>
            </a:r>
            <a:endParaRPr lang="en-GB" altLang="en-US" b="1" dirty="0"/>
          </a:p>
        </p:txBody>
      </p:sp>
      <p:pic>
        <p:nvPicPr>
          <p:cNvPr id="40969" name="Picture 9" descr="kmc posisi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801" y="1770184"/>
            <a:ext cx="2302691" cy="3165232"/>
          </a:xfrm>
          <a:prstGeom prst="rect">
            <a:avLst/>
          </a:prstGeom>
          <a:noFill/>
          <a:extLst>
            <a:ext uri="{909E8E84-426E-40DD-AFC4-6F175D3DCCD1}">
              <a14:hiddenFill xmlns:a14="http://schemas.microsoft.com/office/drawing/2010/main">
                <a:solidFill>
                  <a:srgbClr val="FFFFFF"/>
                </a:solidFill>
              </a14:hiddenFill>
            </a:ext>
          </a:extLst>
        </p:spPr>
      </p:pic>
      <p:pic>
        <p:nvPicPr>
          <p:cNvPr id="40970" name="Picture 10" descr="KMC posisioner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677" y="3352800"/>
            <a:ext cx="1887415" cy="290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0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521677" y="6321425"/>
            <a:ext cx="2895600" cy="476250"/>
          </a:xfrm>
        </p:spPr>
        <p:txBody>
          <a:bodyPr/>
          <a:lstStyle/>
          <a:p>
            <a:r>
              <a:rPr lang="en-US" altLang="en-US" dirty="0"/>
              <a:t> </a:t>
            </a:r>
            <a:r>
              <a:rPr lang="en-US" altLang="en-US" sz="1200" dirty="0"/>
              <a:t>Author: E v </a:t>
            </a:r>
            <a:r>
              <a:rPr lang="en-US" altLang="en-US" sz="1200" dirty="0" err="1"/>
              <a:t>Rooyen</a:t>
            </a:r>
            <a:r>
              <a:rPr lang="en-US" altLang="en-US" sz="1200" dirty="0"/>
              <a:t>, University of Pretoria, South Africa</a:t>
            </a:r>
            <a:endParaRPr lang="en-GB" altLang="en-US" sz="1200" dirty="0"/>
          </a:p>
        </p:txBody>
      </p:sp>
      <p:sp>
        <p:nvSpPr>
          <p:cNvPr id="8" name="Slide Number Placeholder 5"/>
          <p:cNvSpPr>
            <a:spLocks noGrp="1"/>
          </p:cNvSpPr>
          <p:nvPr>
            <p:ph type="sldNum" sz="quarter" idx="12"/>
          </p:nvPr>
        </p:nvSpPr>
        <p:spPr/>
        <p:txBody>
          <a:bodyPr/>
          <a:lstStyle/>
          <a:p>
            <a:fld id="{D5049717-07F9-4708-BBDE-285029E17D3A}" type="slidenum">
              <a:rPr lang="en-GB" altLang="en-US"/>
              <a:pPr/>
              <a:t>22</a:t>
            </a:fld>
            <a:endParaRPr lang="en-GB" altLang="en-US"/>
          </a:p>
        </p:txBody>
      </p:sp>
      <p:sp>
        <p:nvSpPr>
          <p:cNvPr id="41986" name="Rectangle 2"/>
          <p:cNvSpPr>
            <a:spLocks noGrp="1" noChangeArrowheads="1"/>
          </p:cNvSpPr>
          <p:nvPr>
            <p:ph type="title"/>
          </p:nvPr>
        </p:nvSpPr>
        <p:spPr>
          <a:xfrm>
            <a:off x="838200" y="228600"/>
            <a:ext cx="8001000" cy="639763"/>
          </a:xfrm>
          <a:solidFill>
            <a:srgbClr val="FFC000"/>
          </a:solidFill>
        </p:spPr>
        <p:txBody>
          <a:bodyPr/>
          <a:lstStyle/>
          <a:p>
            <a:pPr algn="l"/>
            <a:r>
              <a:rPr lang="en-US" altLang="en-US" sz="3400" b="1" dirty="0"/>
              <a:t>Kangaroo Nutrition</a:t>
            </a:r>
            <a:endParaRPr lang="en-GB" altLang="en-US" sz="3400" b="1" dirty="0"/>
          </a:p>
        </p:txBody>
      </p:sp>
      <p:sp>
        <p:nvSpPr>
          <p:cNvPr id="41987" name="Rectangle 3"/>
          <p:cNvSpPr>
            <a:spLocks noGrp="1" noChangeArrowheads="1"/>
          </p:cNvSpPr>
          <p:nvPr>
            <p:ph type="body" idx="1"/>
          </p:nvPr>
        </p:nvSpPr>
        <p:spPr>
          <a:xfrm>
            <a:off x="838200" y="868363"/>
            <a:ext cx="4191000" cy="5456237"/>
          </a:xfrm>
        </p:spPr>
        <p:txBody>
          <a:bodyPr/>
          <a:lstStyle/>
          <a:p>
            <a:pPr marL="0" indent="0">
              <a:buFont typeface="Wingdings" pitchFamily="2" charset="2"/>
              <a:buNone/>
            </a:pPr>
            <a:r>
              <a:rPr lang="en-US" altLang="en-US" sz="2200" b="1" dirty="0">
                <a:solidFill>
                  <a:schemeClr val="tx1"/>
                </a:solidFill>
              </a:rPr>
              <a:t>Exclusive breastfeeding</a:t>
            </a:r>
          </a:p>
          <a:p>
            <a:pPr marL="0" indent="0">
              <a:buFont typeface="Wingdings" pitchFamily="2" charset="2"/>
              <a:buNone/>
            </a:pPr>
            <a:r>
              <a:rPr lang="en-US" altLang="en-US" sz="2200" b="1" dirty="0">
                <a:solidFill>
                  <a:schemeClr val="tx1"/>
                </a:solidFill>
              </a:rPr>
              <a:t>Initially tube or cup feeding before breastfeeding is established</a:t>
            </a:r>
            <a:endParaRPr lang="en-GB" altLang="en-US" sz="2200" b="1" dirty="0">
              <a:solidFill>
                <a:schemeClr val="tx1"/>
              </a:solidFill>
            </a:endParaRPr>
          </a:p>
        </p:txBody>
      </p:sp>
      <p:pic>
        <p:nvPicPr>
          <p:cNvPr id="41988" name="Picture 4" descr="KMCbuisvo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4765"/>
            <a:ext cx="27749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2"/>
                </a:solidFill>
                <a:miter lim="800000"/>
                <a:headEnd/>
                <a:tailEnd/>
              </a14:hiddenLine>
            </a:ext>
          </a:extLst>
        </p:spPr>
      </p:pic>
      <p:pic>
        <p:nvPicPr>
          <p:cNvPr id="41989" name="Picture 5" descr="cupf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3675"/>
            <a:ext cx="41148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2"/>
                </a:solidFill>
                <a:miter lim="800000"/>
                <a:headEnd/>
                <a:tailEnd/>
              </a14:hiddenLine>
            </a:ext>
          </a:extLst>
        </p:spPr>
      </p:pic>
      <p:pic>
        <p:nvPicPr>
          <p:cNvPr id="41990" name="Picture 6" descr="borsvo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7293" y="3281362"/>
            <a:ext cx="41148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2"/>
                </a:solidFill>
                <a:miter lim="800000"/>
                <a:headEnd/>
                <a:tailEnd/>
              </a14:hiddenLine>
            </a:ext>
          </a:extLst>
        </p:spPr>
      </p:pic>
    </p:spTree>
    <p:extLst>
      <p:ext uri="{BB962C8B-B14F-4D97-AF65-F5344CB8AC3E}">
        <p14:creationId xmlns:p14="http://schemas.microsoft.com/office/powerpoint/2010/main" val="143322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7485" y="5676457"/>
            <a:ext cx="6618160" cy="553998"/>
          </a:xfrm>
          <a:prstGeom prst="rect">
            <a:avLst/>
          </a:prstGeom>
          <a:noFill/>
        </p:spPr>
        <p:txBody>
          <a:bodyPr wrap="square" rtlCol="0">
            <a:spAutoFit/>
          </a:bodyPr>
          <a:lstStyle/>
          <a:p>
            <a:r>
              <a:rPr lang="en-ZA" sz="1000" dirty="0">
                <a:solidFill>
                  <a:srgbClr val="000000"/>
                </a:solidFill>
              </a:rPr>
              <a:t>Source: </a:t>
            </a:r>
            <a:r>
              <a:rPr lang="en-ZA" sz="1000" dirty="0" smtClean="0">
                <a:solidFill>
                  <a:srgbClr val="000000"/>
                </a:solidFill>
              </a:rPr>
              <a:t>Adapted from </a:t>
            </a:r>
            <a:r>
              <a:rPr lang="en-US" sz="1000" dirty="0" smtClean="0">
                <a:solidFill>
                  <a:srgbClr val="000000"/>
                </a:solidFill>
              </a:rPr>
              <a:t>Lawn </a:t>
            </a:r>
            <a:r>
              <a:rPr lang="en-US" sz="1000" dirty="0">
                <a:solidFill>
                  <a:srgbClr val="000000"/>
                </a:solidFill>
              </a:rPr>
              <a:t>J,E. et al. 2012. Newborn survival: a multi-country analysis of a decade of change. Health Policy and Planning. 27(Suppl. 3): iii6-ii28. </a:t>
            </a:r>
            <a:r>
              <a:rPr lang="en-ZA" sz="1000" dirty="0"/>
              <a:t>Data sources: UNICEF </a:t>
            </a:r>
            <a:r>
              <a:rPr lang="en-ZA" sz="1000" dirty="0" smtClean="0"/>
              <a:t>2012 </a:t>
            </a:r>
            <a:r>
              <a:rPr lang="en-ZA" sz="1000" dirty="0">
                <a:hlinkClick r:id="rId4"/>
              </a:rPr>
              <a:t>www.childinfo.org</a:t>
            </a:r>
            <a:r>
              <a:rPr lang="en-ZA" sz="1000" dirty="0"/>
              <a:t> , UN MMR estimates </a:t>
            </a:r>
            <a:r>
              <a:rPr lang="en-ZA" sz="1000" dirty="0" smtClean="0"/>
              <a:t>2012</a:t>
            </a:r>
          </a:p>
          <a:p>
            <a:r>
              <a:rPr lang="en-ZA" sz="1000" dirty="0" smtClean="0"/>
              <a:t>* Maternal mortality ratio annual rate reduction 190-2010</a:t>
            </a:r>
            <a:endParaRPr lang="en-ZA" sz="1000" dirty="0"/>
          </a:p>
        </p:txBody>
      </p:sp>
      <p:pic>
        <p:nvPicPr>
          <p:cNvPr id="1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2568" y="5684772"/>
            <a:ext cx="384917" cy="477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Box 11"/>
          <p:cNvSpPr txBox="1"/>
          <p:nvPr/>
        </p:nvSpPr>
        <p:spPr>
          <a:xfrm>
            <a:off x="298912" y="995336"/>
            <a:ext cx="8474588" cy="954107"/>
          </a:xfrm>
          <a:prstGeom prst="rect">
            <a:avLst/>
          </a:prstGeom>
          <a:solidFill>
            <a:srgbClr val="FFC000"/>
          </a:solidFill>
        </p:spPr>
        <p:txBody>
          <a:bodyPr wrap="square" rtlCol="0">
            <a:spAutoFit/>
          </a:bodyPr>
          <a:lstStyle/>
          <a:p>
            <a:pPr algn="ctr"/>
            <a:r>
              <a:rPr lang="en-US" sz="2800" b="1" dirty="0" smtClean="0"/>
              <a:t>We’ve made significant progress toward MDGs 4 &amp; 5, but newborn survival is lagging behind</a:t>
            </a:r>
            <a:endParaRPr lang="en-US" sz="2800" b="1" dirty="0"/>
          </a:p>
        </p:txBody>
      </p:sp>
      <p:graphicFrame>
        <p:nvGraphicFramePr>
          <p:cNvPr id="9" name="Table 8"/>
          <p:cNvGraphicFramePr>
            <a:graphicFrameLocks noGrp="1"/>
          </p:cNvGraphicFramePr>
          <p:nvPr>
            <p:extLst>
              <p:ext uri="{D42A27DB-BD31-4B8C-83A1-F6EECF244321}">
                <p14:modId xmlns:p14="http://schemas.microsoft.com/office/powerpoint/2010/main" val="4164175157"/>
              </p:ext>
            </p:extLst>
          </p:nvPr>
        </p:nvGraphicFramePr>
        <p:xfrm>
          <a:off x="404552" y="2119827"/>
          <a:ext cx="6731093" cy="3111461"/>
        </p:xfrm>
        <a:graphic>
          <a:graphicData uri="http://schemas.openxmlformats.org/drawingml/2006/table">
            <a:tbl>
              <a:tblPr firstRow="1" bandRow="1">
                <a:tableStyleId>{5DA37D80-6434-44D0-A028-1B22A696006F}</a:tableStyleId>
              </a:tblPr>
              <a:tblGrid>
                <a:gridCol w="3667853"/>
                <a:gridCol w="3063240"/>
              </a:tblGrid>
              <a:tr h="571479">
                <a:tc>
                  <a:txBody>
                    <a:bodyPr/>
                    <a:lstStyle>
                      <a:lvl1pPr marL="0" algn="l" defTabSz="457200" rtl="0" eaLnBrk="1" latinLnBrk="0" hangingPunct="1">
                        <a:defRPr sz="1800" b="1" kern="1200">
                          <a:solidFill>
                            <a:schemeClr val="lt1"/>
                          </a:solidFill>
                          <a:latin typeface="Arial"/>
                          <a:cs typeface="Arial"/>
                        </a:defRPr>
                      </a:lvl1pPr>
                      <a:lvl2pPr marL="457200" algn="l" defTabSz="457200" rtl="0" eaLnBrk="1" latinLnBrk="0" hangingPunct="1">
                        <a:defRPr sz="1800" b="1" kern="1200">
                          <a:solidFill>
                            <a:schemeClr val="lt1"/>
                          </a:solidFill>
                          <a:latin typeface="Arial"/>
                          <a:cs typeface="Arial"/>
                        </a:defRPr>
                      </a:lvl2pPr>
                      <a:lvl3pPr marL="914400" algn="l" defTabSz="457200" rtl="0" eaLnBrk="1" latinLnBrk="0" hangingPunct="1">
                        <a:defRPr sz="1800" b="1" kern="1200">
                          <a:solidFill>
                            <a:schemeClr val="lt1"/>
                          </a:solidFill>
                          <a:latin typeface="Arial"/>
                          <a:cs typeface="Arial"/>
                        </a:defRPr>
                      </a:lvl3pPr>
                      <a:lvl4pPr marL="1371600" algn="l" defTabSz="457200" rtl="0" eaLnBrk="1" latinLnBrk="0" hangingPunct="1">
                        <a:defRPr sz="1800" b="1" kern="1200">
                          <a:solidFill>
                            <a:schemeClr val="lt1"/>
                          </a:solidFill>
                          <a:latin typeface="Arial"/>
                          <a:cs typeface="Arial"/>
                        </a:defRPr>
                      </a:lvl4pPr>
                      <a:lvl5pPr marL="1828800" algn="l" defTabSz="457200" rtl="0" eaLnBrk="1" latinLnBrk="0" hangingPunct="1">
                        <a:defRPr sz="1800" b="1" kern="1200">
                          <a:solidFill>
                            <a:schemeClr val="lt1"/>
                          </a:solidFill>
                          <a:latin typeface="Arial"/>
                          <a:cs typeface="Arial"/>
                        </a:defRPr>
                      </a:lvl5pPr>
                      <a:lvl6pPr marL="2286000" algn="l" defTabSz="457200" rtl="0" eaLnBrk="1" latinLnBrk="0" hangingPunct="1">
                        <a:defRPr sz="1800" b="1" kern="1200">
                          <a:solidFill>
                            <a:schemeClr val="lt1"/>
                          </a:solidFill>
                          <a:latin typeface="Arial"/>
                          <a:cs typeface="Arial"/>
                        </a:defRPr>
                      </a:lvl6pPr>
                      <a:lvl7pPr marL="2743200" algn="l" defTabSz="457200" rtl="0" eaLnBrk="1" latinLnBrk="0" hangingPunct="1">
                        <a:defRPr sz="1800" b="1" kern="1200">
                          <a:solidFill>
                            <a:schemeClr val="lt1"/>
                          </a:solidFill>
                          <a:latin typeface="Arial"/>
                          <a:cs typeface="Arial"/>
                        </a:defRPr>
                      </a:lvl7pPr>
                      <a:lvl8pPr marL="3200400" algn="l" defTabSz="457200" rtl="0" eaLnBrk="1" latinLnBrk="0" hangingPunct="1">
                        <a:defRPr sz="1800" b="1" kern="1200">
                          <a:solidFill>
                            <a:schemeClr val="lt1"/>
                          </a:solidFill>
                          <a:latin typeface="Arial"/>
                          <a:cs typeface="Arial"/>
                        </a:defRPr>
                      </a:lvl8pPr>
                      <a:lvl9pPr marL="3657600" algn="l" defTabSz="457200" rtl="0" eaLnBrk="1" latinLnBrk="0" hangingPunct="1">
                        <a:defRPr sz="1800" b="1" kern="1200">
                          <a:solidFill>
                            <a:schemeClr val="lt1"/>
                          </a:solidFill>
                          <a:latin typeface="Arial"/>
                          <a:cs typeface="Arial"/>
                        </a:defRPr>
                      </a:lvl9pPr>
                    </a:lstStyle>
                    <a:p>
                      <a:endParaRPr lang="en-ZA" sz="1800" dirty="0" smtClean="0">
                        <a:solidFill>
                          <a:schemeClr val="tx1"/>
                        </a:solidFill>
                        <a:latin typeface="+mj-lt"/>
                      </a:endParaRPr>
                    </a:p>
                  </a:txBody>
                  <a:tcPr marT="43536" marB="43536"/>
                </a:tc>
                <a:tc>
                  <a:txBody>
                    <a:bodyPr/>
                    <a:lstStyle>
                      <a:lvl1pPr marL="0" algn="l" defTabSz="457200" rtl="0" eaLnBrk="1" latinLnBrk="0" hangingPunct="1">
                        <a:defRPr sz="1800" b="1" kern="1200">
                          <a:solidFill>
                            <a:schemeClr val="lt1"/>
                          </a:solidFill>
                          <a:latin typeface="Arial"/>
                          <a:cs typeface="Arial"/>
                        </a:defRPr>
                      </a:lvl1pPr>
                      <a:lvl2pPr marL="457200" algn="l" defTabSz="457200" rtl="0" eaLnBrk="1" latinLnBrk="0" hangingPunct="1">
                        <a:defRPr sz="1800" b="1" kern="1200">
                          <a:solidFill>
                            <a:schemeClr val="lt1"/>
                          </a:solidFill>
                          <a:latin typeface="Arial"/>
                          <a:cs typeface="Arial"/>
                        </a:defRPr>
                      </a:lvl2pPr>
                      <a:lvl3pPr marL="914400" algn="l" defTabSz="457200" rtl="0" eaLnBrk="1" latinLnBrk="0" hangingPunct="1">
                        <a:defRPr sz="1800" b="1" kern="1200">
                          <a:solidFill>
                            <a:schemeClr val="lt1"/>
                          </a:solidFill>
                          <a:latin typeface="Arial"/>
                          <a:cs typeface="Arial"/>
                        </a:defRPr>
                      </a:lvl3pPr>
                      <a:lvl4pPr marL="1371600" algn="l" defTabSz="457200" rtl="0" eaLnBrk="1" latinLnBrk="0" hangingPunct="1">
                        <a:defRPr sz="1800" b="1" kern="1200">
                          <a:solidFill>
                            <a:schemeClr val="lt1"/>
                          </a:solidFill>
                          <a:latin typeface="Arial"/>
                          <a:cs typeface="Arial"/>
                        </a:defRPr>
                      </a:lvl4pPr>
                      <a:lvl5pPr marL="1828800" algn="l" defTabSz="457200" rtl="0" eaLnBrk="1" latinLnBrk="0" hangingPunct="1">
                        <a:defRPr sz="1800" b="1" kern="1200">
                          <a:solidFill>
                            <a:schemeClr val="lt1"/>
                          </a:solidFill>
                          <a:latin typeface="Arial"/>
                          <a:cs typeface="Arial"/>
                        </a:defRPr>
                      </a:lvl5pPr>
                      <a:lvl6pPr marL="2286000" algn="l" defTabSz="457200" rtl="0" eaLnBrk="1" latinLnBrk="0" hangingPunct="1">
                        <a:defRPr sz="1800" b="1" kern="1200">
                          <a:solidFill>
                            <a:schemeClr val="lt1"/>
                          </a:solidFill>
                          <a:latin typeface="Arial"/>
                          <a:cs typeface="Arial"/>
                        </a:defRPr>
                      </a:lvl6pPr>
                      <a:lvl7pPr marL="2743200" algn="l" defTabSz="457200" rtl="0" eaLnBrk="1" latinLnBrk="0" hangingPunct="1">
                        <a:defRPr sz="1800" b="1" kern="1200">
                          <a:solidFill>
                            <a:schemeClr val="lt1"/>
                          </a:solidFill>
                          <a:latin typeface="Arial"/>
                          <a:cs typeface="Arial"/>
                        </a:defRPr>
                      </a:lvl7pPr>
                      <a:lvl8pPr marL="3200400" algn="l" defTabSz="457200" rtl="0" eaLnBrk="1" latinLnBrk="0" hangingPunct="1">
                        <a:defRPr sz="1800" b="1" kern="1200">
                          <a:solidFill>
                            <a:schemeClr val="lt1"/>
                          </a:solidFill>
                          <a:latin typeface="Arial"/>
                          <a:cs typeface="Arial"/>
                        </a:defRPr>
                      </a:lvl8pPr>
                      <a:lvl9pPr marL="3657600" algn="l" defTabSz="457200" rtl="0" eaLnBrk="1" latinLnBrk="0" hangingPunct="1">
                        <a:defRPr sz="1800" b="1" kern="1200">
                          <a:solidFill>
                            <a:schemeClr val="lt1"/>
                          </a:solidFill>
                          <a:latin typeface="Arial"/>
                          <a:cs typeface="Arial"/>
                        </a:defRPr>
                      </a:lvl9pPr>
                    </a:lstStyle>
                    <a:p>
                      <a:pPr algn="ctr"/>
                      <a:r>
                        <a:rPr lang="en-ZA" sz="1800" dirty="0" smtClean="0">
                          <a:solidFill>
                            <a:schemeClr val="tx1"/>
                          </a:solidFill>
                          <a:latin typeface="+mj-lt"/>
                        </a:rPr>
                        <a:t>Average annual rate reduction</a:t>
                      </a:r>
                      <a:r>
                        <a:rPr lang="en-ZA" sz="1800" baseline="0" dirty="0" smtClean="0">
                          <a:solidFill>
                            <a:schemeClr val="tx1"/>
                          </a:solidFill>
                          <a:latin typeface="+mj-lt"/>
                        </a:rPr>
                        <a:t> </a:t>
                      </a:r>
                    </a:p>
                    <a:p>
                      <a:pPr algn="ctr"/>
                      <a:r>
                        <a:rPr lang="en-ZA" sz="1800" baseline="0" dirty="0" smtClean="0">
                          <a:solidFill>
                            <a:schemeClr val="tx1"/>
                          </a:solidFill>
                          <a:latin typeface="+mj-lt"/>
                        </a:rPr>
                        <a:t>1990-2012</a:t>
                      </a:r>
                    </a:p>
                  </a:txBody>
                  <a:tcPr marT="43536" marB="43536"/>
                </a:tc>
              </a:tr>
              <a:tr h="541144">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r>
                        <a:rPr lang="en-ZA" sz="1800" dirty="0" smtClean="0">
                          <a:latin typeface="+mj-lt"/>
                        </a:rPr>
                        <a:t>Maternal mortality ratio*</a:t>
                      </a:r>
                      <a:endParaRPr lang="en-ZA" sz="1800" b="0" dirty="0">
                        <a:solidFill>
                          <a:srgbClr val="990000"/>
                        </a:solidFill>
                        <a:latin typeface="+mj-lt"/>
                      </a:endParaRPr>
                    </a:p>
                  </a:txBody>
                  <a:tcPr marL="99060" marR="99060" marT="43536" marB="43536"/>
                </a:tc>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ctr"/>
                      <a:r>
                        <a:rPr lang="en-ZA" sz="1800" dirty="0" smtClean="0">
                          <a:latin typeface="+mj-lt"/>
                        </a:rPr>
                        <a:t>4.2%</a:t>
                      </a:r>
                      <a:endParaRPr lang="en-ZA" sz="1800" b="0" dirty="0">
                        <a:solidFill>
                          <a:srgbClr val="990000"/>
                        </a:solidFill>
                        <a:latin typeface="+mj-lt"/>
                      </a:endParaRPr>
                    </a:p>
                  </a:txBody>
                  <a:tcPr marL="99060" marR="99060" marT="43536" marB="43536"/>
                </a:tc>
              </a:tr>
              <a:tr h="663181">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r>
                        <a:rPr lang="en-ZA" sz="1800" dirty="0" smtClean="0">
                          <a:latin typeface="+mj-lt"/>
                        </a:rPr>
                        <a:t>Children</a:t>
                      </a:r>
                      <a:r>
                        <a:rPr lang="en-ZA" sz="1800" baseline="0" dirty="0" smtClean="0">
                          <a:latin typeface="+mj-lt"/>
                        </a:rPr>
                        <a:t>  aged </a:t>
                      </a:r>
                      <a:r>
                        <a:rPr lang="en-ZA" sz="1800" dirty="0" smtClean="0">
                          <a:latin typeface="+mj-lt"/>
                        </a:rPr>
                        <a:t>1- 59 months </a:t>
                      </a:r>
                      <a:endParaRPr lang="en-ZA" sz="1800" b="0" dirty="0">
                        <a:solidFill>
                          <a:srgbClr val="990000"/>
                        </a:solidFill>
                        <a:latin typeface="+mj-lt"/>
                      </a:endParaRPr>
                    </a:p>
                  </a:txBody>
                  <a:tcPr marL="99060" marR="99060" marT="43536" marB="43536"/>
                </a:tc>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ctr"/>
                      <a:r>
                        <a:rPr lang="en-ZA" sz="1800" dirty="0" smtClean="0">
                          <a:latin typeface="+mj-lt"/>
                        </a:rPr>
                        <a:t>3.4%</a:t>
                      </a:r>
                      <a:endParaRPr lang="en-ZA" sz="1800" b="0" dirty="0">
                        <a:solidFill>
                          <a:srgbClr val="990000"/>
                        </a:solidFill>
                        <a:latin typeface="+mj-lt"/>
                      </a:endParaRPr>
                    </a:p>
                  </a:txBody>
                  <a:tcPr marL="99060" marR="99060" marT="43536" marB="43536"/>
                </a:tc>
              </a:tr>
              <a:tr h="560867">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l"/>
                      <a:r>
                        <a:rPr lang="en-ZA" sz="1800" dirty="0" smtClean="0">
                          <a:latin typeface="+mj-lt"/>
                        </a:rPr>
                        <a:t>Neonatal mortality </a:t>
                      </a:r>
                    </a:p>
                    <a:p>
                      <a:pPr algn="l"/>
                      <a:r>
                        <a:rPr lang="en-ZA" sz="1800" dirty="0" smtClean="0">
                          <a:latin typeface="+mj-lt"/>
                        </a:rPr>
                        <a:t>(newborn,</a:t>
                      </a:r>
                      <a:r>
                        <a:rPr lang="en-ZA" sz="1800" baseline="0" dirty="0" smtClean="0">
                          <a:latin typeface="+mj-lt"/>
                        </a:rPr>
                        <a:t> </a:t>
                      </a:r>
                      <a:r>
                        <a:rPr lang="en-ZA" sz="1800" dirty="0" smtClean="0">
                          <a:latin typeface="+mj-lt"/>
                        </a:rPr>
                        <a:t>first</a:t>
                      </a:r>
                      <a:r>
                        <a:rPr lang="en-ZA" sz="1800" baseline="0" dirty="0" smtClean="0">
                          <a:latin typeface="+mj-lt"/>
                        </a:rPr>
                        <a:t> 4 weeks after birth</a:t>
                      </a:r>
                      <a:r>
                        <a:rPr lang="en-ZA" sz="1800" dirty="0" smtClean="0">
                          <a:latin typeface="+mj-lt"/>
                        </a:rPr>
                        <a:t>)</a:t>
                      </a:r>
                      <a:endParaRPr lang="en-ZA" sz="1800" b="0" dirty="0" smtClean="0">
                        <a:solidFill>
                          <a:srgbClr val="990000"/>
                        </a:solidFill>
                        <a:latin typeface="+mj-lt"/>
                        <a:cs typeface="Arial" pitchFamily="34" charset="0"/>
                      </a:endParaRPr>
                    </a:p>
                  </a:txBody>
                  <a:tcPr marL="99060" marR="99060" marT="43536" marB="43536"/>
                </a:tc>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ctr"/>
                      <a:r>
                        <a:rPr lang="en-ZA" sz="1800" dirty="0" smtClean="0">
                          <a:latin typeface="+mj-lt"/>
                        </a:rPr>
                        <a:t>2.1%</a:t>
                      </a:r>
                      <a:endParaRPr lang="en-ZA" sz="1800" b="0" dirty="0">
                        <a:solidFill>
                          <a:srgbClr val="990000"/>
                        </a:solidFill>
                        <a:latin typeface="+mj-lt"/>
                      </a:endParaRPr>
                    </a:p>
                  </a:txBody>
                  <a:tcPr marL="99060" marR="99060" marT="43536" marB="43536"/>
                </a:tc>
              </a:tr>
              <a:tr h="560867">
                <a:tc>
                  <a:txBody>
                    <a:bodyPr/>
                    <a:lstStyle/>
                    <a:p>
                      <a:pPr algn="l"/>
                      <a:r>
                        <a:rPr lang="en-ZA" sz="1800" dirty="0" smtClean="0">
                          <a:latin typeface="+mj-lt"/>
                        </a:rPr>
                        <a:t>Stillbirths</a:t>
                      </a:r>
                      <a:r>
                        <a:rPr lang="en-ZA" sz="1800" baseline="0" dirty="0" smtClean="0">
                          <a:latin typeface="+mj-lt"/>
                        </a:rPr>
                        <a:t> </a:t>
                      </a:r>
                    </a:p>
                    <a:p>
                      <a:pPr algn="l"/>
                      <a:r>
                        <a:rPr lang="en-ZA" sz="1800" baseline="0" dirty="0" smtClean="0">
                          <a:latin typeface="+mj-lt"/>
                        </a:rPr>
                        <a:t>(last 3 months of  pregnancy)</a:t>
                      </a:r>
                      <a:endParaRPr lang="en-ZA" sz="1800" b="0" dirty="0" smtClean="0">
                        <a:solidFill>
                          <a:schemeClr val="tx1"/>
                        </a:solidFill>
                        <a:latin typeface="+mj-lt"/>
                        <a:cs typeface="Arial" pitchFamily="34" charset="0"/>
                      </a:endParaRPr>
                    </a:p>
                  </a:txBody>
                  <a:tcPr marL="99060" marR="99060" marT="43536" marB="43536"/>
                </a:tc>
                <a:tc>
                  <a:txBody>
                    <a:bodyPr/>
                    <a:lstStyle/>
                    <a:p>
                      <a:pPr algn="ctr"/>
                      <a:r>
                        <a:rPr lang="en-ZA" sz="1800" dirty="0" smtClean="0">
                          <a:latin typeface="+mj-lt"/>
                        </a:rPr>
                        <a:t>1.0%</a:t>
                      </a:r>
                    </a:p>
                    <a:p>
                      <a:pPr algn="ctr"/>
                      <a:r>
                        <a:rPr lang="en-ZA" sz="1800" dirty="0" smtClean="0">
                          <a:latin typeface="+mj-lt"/>
                        </a:rPr>
                        <a:t>(1995-2009)</a:t>
                      </a:r>
                      <a:endParaRPr lang="en-ZA" sz="1800" b="0" dirty="0">
                        <a:solidFill>
                          <a:schemeClr val="tx1"/>
                        </a:solidFill>
                        <a:latin typeface="+mj-lt"/>
                        <a:cs typeface="Arial" panose="020B0604020202020204" pitchFamily="34" charset="0"/>
                      </a:endParaRPr>
                    </a:p>
                  </a:txBody>
                  <a:tcPr marL="99060" marR="99060" marT="43536" marB="43536"/>
                </a:tc>
              </a:tr>
            </a:tbl>
          </a:graphicData>
        </a:graphic>
      </p:graphicFrame>
      <p:sp>
        <p:nvSpPr>
          <p:cNvPr id="20" name="Rounded Rectangle 19"/>
          <p:cNvSpPr/>
          <p:nvPr/>
        </p:nvSpPr>
        <p:spPr>
          <a:xfrm>
            <a:off x="6101255" y="2618212"/>
            <a:ext cx="2948149" cy="169448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schemeClr val="tx1"/>
                </a:solidFill>
                <a:effectLst/>
                <a:uLnTx/>
                <a:uFillTx/>
                <a:latin typeface="+mj-lt"/>
                <a:cs typeface="Arial" pitchFamily="34" charset="0"/>
              </a:rPr>
              <a:t>At least </a:t>
            </a:r>
            <a:r>
              <a:rPr lang="en-US" sz="2000" b="1" kern="0" dirty="0">
                <a:solidFill>
                  <a:schemeClr val="accent1"/>
                </a:solidFill>
                <a:latin typeface="+mj-lt"/>
                <a:cs typeface="Arial" pitchFamily="34" charset="0"/>
              </a:rPr>
              <a:t>40</a:t>
            </a:r>
            <a:r>
              <a:rPr kumimoji="0" lang="en-US" sz="2000" b="1" i="0" u="none" strike="noStrike" kern="0" cap="none" spc="0" normalizeH="0" baseline="0" noProof="0" dirty="0" smtClean="0">
                <a:ln>
                  <a:noFill/>
                </a:ln>
                <a:solidFill>
                  <a:schemeClr val="accent1"/>
                </a:solidFill>
                <a:effectLst/>
                <a:uLnTx/>
                <a:uFillTx/>
                <a:latin typeface="+mj-lt"/>
                <a:cs typeface="Arial" pitchFamily="34" charset="0"/>
              </a:rPr>
              <a:t>% slower </a:t>
            </a:r>
            <a:r>
              <a:rPr kumimoji="0" lang="en-US" sz="2000" i="0" u="none" strike="noStrike" kern="0" cap="none" spc="0" normalizeH="0" baseline="0" noProof="0" dirty="0" smtClean="0">
                <a:ln>
                  <a:noFill/>
                </a:ln>
                <a:solidFill>
                  <a:schemeClr val="tx1"/>
                </a:solidFill>
                <a:effectLst/>
                <a:uLnTx/>
                <a:uFillTx/>
                <a:latin typeface="+mj-lt"/>
                <a:cs typeface="Arial" pitchFamily="34" charset="0"/>
              </a:rPr>
              <a:t>for</a:t>
            </a:r>
            <a:r>
              <a:rPr kumimoji="0" lang="en-US" sz="2000" i="0" u="none" strike="noStrike" kern="0" cap="none" spc="0" normalizeH="0" noProof="0" dirty="0" smtClean="0">
                <a:ln>
                  <a:noFill/>
                </a:ln>
                <a:solidFill>
                  <a:schemeClr val="tx1"/>
                </a:solidFill>
                <a:effectLst/>
                <a:uLnTx/>
                <a:uFillTx/>
                <a:latin typeface="+mj-lt"/>
                <a:cs typeface="Arial" pitchFamily="34" charset="0"/>
              </a:rPr>
              <a:t> </a:t>
            </a:r>
            <a:r>
              <a:rPr kumimoji="0" lang="en-US" sz="2000" i="0" u="none" strike="noStrike" kern="0" cap="none" spc="0" normalizeH="0" baseline="0" noProof="0" dirty="0" smtClean="0">
                <a:ln>
                  <a:noFill/>
                </a:ln>
                <a:solidFill>
                  <a:schemeClr val="tx1"/>
                </a:solidFill>
                <a:effectLst/>
                <a:uLnTx/>
                <a:uFillTx/>
                <a:latin typeface="+mj-lt"/>
                <a:cs typeface="Arial" pitchFamily="34" charset="0"/>
              </a:rPr>
              <a:t>newborn</a:t>
            </a:r>
            <a:r>
              <a:rPr kumimoji="0" lang="en-US" sz="2000" i="0" u="none" strike="noStrike" kern="0" cap="none" spc="0" normalizeH="0" noProof="0" dirty="0" smtClean="0">
                <a:ln>
                  <a:noFill/>
                </a:ln>
                <a:solidFill>
                  <a:schemeClr val="tx1"/>
                </a:solidFill>
                <a:effectLst/>
                <a:uLnTx/>
                <a:uFillTx/>
                <a:latin typeface="+mj-lt"/>
                <a:cs typeface="Arial" pitchFamily="34" charset="0"/>
              </a:rPr>
              <a:t> </a:t>
            </a:r>
            <a:r>
              <a:rPr kumimoji="0" lang="en-US" sz="2000" i="0" u="none" strike="noStrike" kern="0" cap="none" spc="0" normalizeH="0" baseline="0" noProof="0" dirty="0" smtClean="0">
                <a:ln>
                  <a:noFill/>
                </a:ln>
                <a:solidFill>
                  <a:schemeClr val="tx1"/>
                </a:solidFill>
                <a:effectLst/>
                <a:uLnTx/>
                <a:uFillTx/>
                <a:latin typeface="+mj-lt"/>
                <a:cs typeface="Arial" pitchFamily="34" charset="0"/>
              </a:rPr>
              <a:t>survival and slower still for stillbirths</a:t>
            </a:r>
          </a:p>
        </p:txBody>
      </p:sp>
      <p:sp>
        <p:nvSpPr>
          <p:cNvPr id="10" name="Slide Number Placeholder 2"/>
          <p:cNvSpPr>
            <a:spLocks noGrp="1"/>
          </p:cNvSpPr>
          <p:nvPr>
            <p:ph type="sldNum" sz="quarter" idx="12"/>
            <p:custDataLst>
              <p:tags r:id="rId1"/>
            </p:custDataLst>
          </p:nvPr>
        </p:nvSpPr>
        <p:spPr>
          <a:prstGeom prst="rect">
            <a:avLst/>
          </a:prstGeom>
          <a:noFill/>
          <a:ln>
            <a:miter lim="800000"/>
            <a:headEnd/>
            <a:tailEnd/>
          </a:ln>
        </p:spPr>
        <p:txBody>
          <a:bodyPr/>
          <a:lstStyle/>
          <a:p>
            <a:endParaRPr lang="en-US" dirty="0" smtClean="0">
              <a:solidFill>
                <a:prstClr val="black">
                  <a:tint val="75000"/>
                </a:prstClr>
              </a:solidFill>
            </a:endParaRPr>
          </a:p>
        </p:txBody>
      </p:sp>
    </p:spTree>
    <p:extLst>
      <p:ext uri="{BB962C8B-B14F-4D97-AF65-F5344CB8AC3E}">
        <p14:creationId xmlns:p14="http://schemas.microsoft.com/office/powerpoint/2010/main" val="24728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225"/>
            <a:ext cx="9143999" cy="1077218"/>
          </a:xfrm>
          <a:prstGeom prst="rect">
            <a:avLst/>
          </a:prstGeom>
          <a:solidFill>
            <a:srgbClr val="FFC000"/>
          </a:solidFill>
        </p:spPr>
        <p:txBody>
          <a:bodyPr wrap="square">
            <a:spAutoFit/>
          </a:bodyPr>
          <a:lstStyle/>
          <a:p>
            <a:pPr lvl="0" algn="ctr"/>
            <a:r>
              <a:rPr lang="en-US" sz="3200" b="1" dirty="0" smtClean="0"/>
              <a:t>Causes of under </a:t>
            </a:r>
            <a:r>
              <a:rPr lang="en-US" sz="3200" b="1" dirty="0"/>
              <a:t>five </a:t>
            </a:r>
            <a:r>
              <a:rPr lang="en-US" sz="3200" b="1" dirty="0" smtClean="0"/>
              <a:t>deaths </a:t>
            </a:r>
          </a:p>
          <a:p>
            <a:pPr lvl="0" algn="ctr"/>
            <a:r>
              <a:rPr lang="en-US" sz="3200" b="1" dirty="0" smtClean="0"/>
              <a:t>44% are from neonatal causes</a:t>
            </a:r>
          </a:p>
        </p:txBody>
      </p:sp>
      <p:sp>
        <p:nvSpPr>
          <p:cNvPr id="15" name="TextBox 14"/>
          <p:cNvSpPr txBox="1"/>
          <p:nvPr/>
        </p:nvSpPr>
        <p:spPr>
          <a:xfrm>
            <a:off x="6662907" y="5094783"/>
            <a:ext cx="2306471" cy="1200329"/>
          </a:xfrm>
          <a:prstGeom prst="rect">
            <a:avLst/>
          </a:prstGeom>
          <a:noFill/>
        </p:spPr>
        <p:txBody>
          <a:bodyPr wrap="square" rtlCol="0">
            <a:spAutoFit/>
          </a:bodyPr>
          <a:lstStyle/>
          <a:p>
            <a:r>
              <a:rPr lang="en-US" sz="900" dirty="0" smtClean="0">
                <a:solidFill>
                  <a:srgbClr val="000000"/>
                </a:solidFill>
              </a:rPr>
              <a:t>Data source: Cause of death - WHO</a:t>
            </a:r>
            <a:r>
              <a:rPr lang="en-US" sz="900" dirty="0">
                <a:solidFill>
                  <a:srgbClr val="000000"/>
                </a:solidFill>
              </a:rPr>
              <a:t>. Global Health Observatory </a:t>
            </a:r>
            <a:r>
              <a:rPr lang="en-US" sz="900" dirty="0" smtClean="0">
                <a:solidFill>
                  <a:srgbClr val="000000"/>
                </a:solidFill>
                <a:hlinkClick r:id="rId4"/>
              </a:rPr>
              <a:t>http</a:t>
            </a:r>
            <a:r>
              <a:rPr lang="en-US" sz="900" dirty="0">
                <a:solidFill>
                  <a:srgbClr val="000000"/>
                </a:solidFill>
                <a:hlinkClick r:id="rId4"/>
              </a:rPr>
              <a:t>://www.who.int/gho/child_health/en/index.html</a:t>
            </a:r>
            <a:r>
              <a:rPr lang="en-US" sz="900" dirty="0" smtClean="0">
                <a:solidFill>
                  <a:srgbClr val="000000"/>
                </a:solidFill>
              </a:rPr>
              <a:t>); Child deaths - </a:t>
            </a:r>
            <a:r>
              <a:rPr lang="en-ZA" sz="900" dirty="0" smtClean="0">
                <a:solidFill>
                  <a:srgbClr val="000000"/>
                </a:solidFill>
              </a:rPr>
              <a:t>U</a:t>
            </a:r>
            <a:r>
              <a:rPr lang="en-US" sz="900" dirty="0" smtClean="0">
                <a:solidFill>
                  <a:srgbClr val="000000"/>
                </a:solidFill>
              </a:rPr>
              <a:t>N </a:t>
            </a:r>
            <a:r>
              <a:rPr lang="en-US" sz="900" dirty="0">
                <a:solidFill>
                  <a:srgbClr val="000000"/>
                </a:solidFill>
              </a:rPr>
              <a:t>Inter-agency Group for Child Mortality Estimates. Levels and Trends in Child Mortality. Report </a:t>
            </a:r>
            <a:r>
              <a:rPr lang="en-US" sz="900" dirty="0" smtClean="0">
                <a:solidFill>
                  <a:srgbClr val="000000"/>
                </a:solidFill>
              </a:rPr>
              <a:t>2013; Stillbirths - </a:t>
            </a:r>
            <a:r>
              <a:rPr lang="en-ZA" sz="900" dirty="0" smtClean="0">
                <a:solidFill>
                  <a:srgbClr val="000000"/>
                </a:solidFill>
              </a:rPr>
              <a:t>Lawn et al  </a:t>
            </a:r>
            <a:r>
              <a:rPr lang="en-ZA" sz="900" i="1" dirty="0" smtClean="0">
                <a:solidFill>
                  <a:srgbClr val="000000"/>
                </a:solidFill>
              </a:rPr>
              <a:t>The Lancet </a:t>
            </a:r>
            <a:r>
              <a:rPr lang="en-ZA" sz="900" dirty="0" smtClean="0">
                <a:solidFill>
                  <a:srgbClr val="000000"/>
                </a:solidFill>
              </a:rPr>
              <a:t>stillbirth series 2011. 377 (9775) p1448 – 1463 </a:t>
            </a:r>
            <a:endParaRPr lang="en-ZA" sz="900" dirty="0">
              <a:solidFill>
                <a:srgbClr val="000000"/>
              </a:solidFill>
            </a:endParaRPr>
          </a:p>
        </p:txBody>
      </p:sp>
      <p:sp>
        <p:nvSpPr>
          <p:cNvPr id="21" name="Slide Number Placeholder 2"/>
          <p:cNvSpPr txBox="1">
            <a:spLocks/>
          </p:cNvSpPr>
          <p:nvPr>
            <p:custDataLst>
              <p:tags r:id="rId1"/>
            </p:custDataLst>
          </p:nvPr>
        </p:nvSpPr>
        <p:spPr>
          <a:xfrm>
            <a:off x="8899528" y="6507767"/>
            <a:ext cx="139700" cy="145119"/>
          </a:xfrm>
          <a:prstGeom prst="rect">
            <a:avLst/>
          </a:prstGeom>
          <a:noFill/>
          <a:ln>
            <a:miter lim="800000"/>
            <a:headEnd/>
            <a:tailEnd/>
          </a:ln>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9E99F7-9EB5-4FDE-B868-5291CA4B454A}" type="slidenum">
              <a:rPr lang="en-US" smtClean="0">
                <a:solidFill>
                  <a:prstClr val="black">
                    <a:tint val="75000"/>
                  </a:prstClr>
                </a:solidFill>
              </a:rPr>
              <a:pPr/>
              <a:t>4</a:t>
            </a:fld>
            <a:endParaRPr lang="en-US" dirty="0" smtClean="0">
              <a:solidFill>
                <a:prstClr val="black">
                  <a:tint val="75000"/>
                </a:prstClr>
              </a:solidFill>
            </a:endParaRPr>
          </a:p>
        </p:txBody>
      </p:sp>
      <p:sp>
        <p:nvSpPr>
          <p:cNvPr id="5" name="TextBox 4"/>
          <p:cNvSpPr txBox="1"/>
          <p:nvPr/>
        </p:nvSpPr>
        <p:spPr>
          <a:xfrm>
            <a:off x="6440127" y="1582219"/>
            <a:ext cx="2558280" cy="1447205"/>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chor="ctr">
            <a:spAutoFit/>
          </a:bodyPr>
          <a:lstStyle/>
          <a:p>
            <a:pPr>
              <a:spcAft>
                <a:spcPts val="600"/>
              </a:spcAft>
            </a:pPr>
            <a:r>
              <a:rPr lang="en-GB" sz="1600" b="1" dirty="0" smtClean="0">
                <a:solidFill>
                  <a:srgbClr val="463887"/>
                </a:solidFill>
              </a:rPr>
              <a:t>3 main killers to address:  </a:t>
            </a:r>
          </a:p>
          <a:p>
            <a:pPr marL="457200" indent="-457200">
              <a:spcAft>
                <a:spcPts val="600"/>
              </a:spcAft>
              <a:buClr>
                <a:srgbClr val="463887"/>
              </a:buClr>
              <a:buFont typeface="+mj-lt"/>
              <a:buAutoNum type="arabicPeriod"/>
            </a:pPr>
            <a:r>
              <a:rPr lang="en-GB" sz="1600" dirty="0" smtClean="0">
                <a:solidFill>
                  <a:srgbClr val="414141"/>
                </a:solidFill>
              </a:rPr>
              <a:t>Preterm birth </a:t>
            </a:r>
          </a:p>
          <a:p>
            <a:pPr marL="457200" indent="-457200">
              <a:spcAft>
                <a:spcPts val="600"/>
              </a:spcAft>
              <a:buClr>
                <a:srgbClr val="463887"/>
              </a:buClr>
              <a:buFont typeface="+mj-lt"/>
              <a:buAutoNum type="arabicPeriod"/>
            </a:pPr>
            <a:r>
              <a:rPr lang="en-GB" sz="1600" dirty="0" smtClean="0">
                <a:solidFill>
                  <a:srgbClr val="414141"/>
                </a:solidFill>
              </a:rPr>
              <a:t>Birth complications </a:t>
            </a:r>
          </a:p>
          <a:p>
            <a:pPr marL="457200" indent="-457200">
              <a:spcAft>
                <a:spcPts val="600"/>
              </a:spcAft>
              <a:buClr>
                <a:srgbClr val="463887"/>
              </a:buClr>
              <a:buFont typeface="+mj-lt"/>
              <a:buAutoNum type="arabicPeriod"/>
            </a:pPr>
            <a:r>
              <a:rPr lang="en-GB" sz="1600" dirty="0" smtClean="0">
                <a:solidFill>
                  <a:srgbClr val="414141"/>
                </a:solidFill>
              </a:rPr>
              <a:t>Neonatal infections </a:t>
            </a:r>
            <a:endParaRPr lang="en-GB" sz="1600" dirty="0">
              <a:solidFill>
                <a:srgbClr val="414141"/>
              </a:solidFill>
            </a:endParaRPr>
          </a:p>
        </p:txBody>
      </p:sp>
      <p:sp>
        <p:nvSpPr>
          <p:cNvPr id="10" name="Rounded Rectangle 9"/>
          <p:cNvSpPr/>
          <p:nvPr/>
        </p:nvSpPr>
        <p:spPr>
          <a:xfrm>
            <a:off x="6440128" y="3431600"/>
            <a:ext cx="2558280" cy="1123712"/>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dirty="0" smtClean="0">
                <a:solidFill>
                  <a:srgbClr val="302B67"/>
                </a:solidFill>
              </a:rPr>
              <a:t>Two-thirds of neonatal deaths </a:t>
            </a:r>
          </a:p>
          <a:p>
            <a:pPr algn="ctr"/>
            <a:r>
              <a:rPr lang="en-US" sz="2000" b="1" dirty="0" smtClean="0">
                <a:solidFill>
                  <a:srgbClr val="302B67"/>
                </a:solidFill>
              </a:rPr>
              <a:t>are preventable</a:t>
            </a:r>
            <a:endParaRPr lang="en-US" sz="2000" b="1" dirty="0">
              <a:solidFill>
                <a:srgbClr val="302B67"/>
              </a:solidFill>
            </a:endParaRPr>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t="15745"/>
          <a:stretch/>
        </p:blipFill>
        <p:spPr>
          <a:xfrm>
            <a:off x="0" y="1252593"/>
            <a:ext cx="6271057" cy="5044919"/>
          </a:xfrm>
          <a:prstGeom prst="rect">
            <a:avLst/>
          </a:prstGeom>
        </p:spPr>
      </p:pic>
    </p:spTree>
    <p:extLst>
      <p:ext uri="{BB962C8B-B14F-4D97-AF65-F5344CB8AC3E}">
        <p14:creationId xmlns:p14="http://schemas.microsoft.com/office/powerpoint/2010/main" val="136651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524"/>
            <a:ext cx="8229600" cy="1195753"/>
          </a:xfrm>
          <a:solidFill>
            <a:srgbClr val="FFC000"/>
          </a:solidFill>
        </p:spPr>
        <p:txBody>
          <a:bodyPr>
            <a:normAutofit fontScale="90000"/>
          </a:bodyPr>
          <a:lstStyle/>
          <a:p>
            <a:r>
              <a:rPr lang="en-AU" b="1" dirty="0" smtClean="0"/>
              <a:t>Sub Saharan Africa and Asia have the highest burden</a:t>
            </a:r>
            <a:endParaRPr lang="en-AU"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403090"/>
            <a:ext cx="9144000" cy="29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715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3700" y="414337"/>
            <a:ext cx="8229600" cy="1143001"/>
          </a:xfrm>
          <a:solidFill>
            <a:srgbClr val="FFC000"/>
          </a:solidFill>
        </p:spPr>
        <p:txBody>
          <a:bodyPr/>
          <a:lstStyle/>
          <a:p>
            <a:r>
              <a:rPr lang="en-US" altLang="en-US" sz="3200" b="1" dirty="0" smtClean="0"/>
              <a:t>We must get it right from the start:</a:t>
            </a:r>
            <a:br>
              <a:rPr lang="en-US" altLang="en-US" sz="3200" b="1" dirty="0" smtClean="0"/>
            </a:br>
            <a:r>
              <a:rPr lang="en-US" altLang="en-US" sz="3200" b="1" dirty="0" smtClean="0"/>
              <a:t>Age at death for Neonates (0-28 days)</a:t>
            </a:r>
          </a:p>
        </p:txBody>
      </p:sp>
      <p:sp>
        <p:nvSpPr>
          <p:cNvPr id="614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endParaRPr lang="en-GB" altLang="en-US"/>
          </a:p>
        </p:txBody>
      </p:sp>
      <p:pic>
        <p:nvPicPr>
          <p:cNvPr id="6148" name="Picture 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730620"/>
            <a:ext cx="7527925" cy="513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49" name="Line 145"/>
          <p:cNvCxnSpPr>
            <a:cxnSpLocks noChangeShapeType="1"/>
          </p:cNvCxnSpPr>
          <p:nvPr/>
        </p:nvCxnSpPr>
        <p:spPr bwMode="auto">
          <a:xfrm>
            <a:off x="1908175" y="3429000"/>
            <a:ext cx="5200650" cy="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6150" name="Text Box 146"/>
          <p:cNvSpPr txBox="1">
            <a:spLocks noChangeArrowheads="1"/>
          </p:cNvSpPr>
          <p:nvPr/>
        </p:nvSpPr>
        <p:spPr bwMode="auto">
          <a:xfrm>
            <a:off x="2557463" y="3476625"/>
            <a:ext cx="3814762" cy="815975"/>
          </a:xfrm>
          <a:prstGeom prst="rect">
            <a:avLst/>
          </a:prstGeom>
          <a:solidFill>
            <a:srgbClr val="FFFFFF"/>
          </a:solidFill>
          <a:ln w="12700">
            <a:solidFill>
              <a:srgbClr val="800000"/>
            </a:solidFill>
            <a:miter lim="800000"/>
            <a:headEnd/>
            <a:tailEnd/>
          </a:ln>
        </p:spPr>
        <p:txBody>
          <a:bodyPr lIns="74295" tIns="8890" rIns="74295" bIns="889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a:spcBef>
                <a:spcPct val="0"/>
              </a:spcBef>
              <a:buFontTx/>
              <a:buNone/>
            </a:pPr>
            <a:r>
              <a:rPr lang="en-GB" altLang="en-US">
                <a:ea typeface="SimSun" pitchFamily="2" charset="-122"/>
              </a:rPr>
              <a:t>What we do then affects the rest of the newborn's life</a:t>
            </a:r>
          </a:p>
        </p:txBody>
      </p:sp>
      <p:cxnSp>
        <p:nvCxnSpPr>
          <p:cNvPr id="6151" name="Line 148"/>
          <p:cNvCxnSpPr>
            <a:cxnSpLocks noChangeShapeType="1"/>
          </p:cNvCxnSpPr>
          <p:nvPr/>
        </p:nvCxnSpPr>
        <p:spPr bwMode="auto">
          <a:xfrm>
            <a:off x="1835150" y="1701800"/>
            <a:ext cx="0" cy="3743325"/>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cxnSp>
      <p:cxnSp>
        <p:nvCxnSpPr>
          <p:cNvPr id="6152" name="Line 149"/>
          <p:cNvCxnSpPr>
            <a:cxnSpLocks noChangeShapeType="1"/>
          </p:cNvCxnSpPr>
          <p:nvPr/>
        </p:nvCxnSpPr>
        <p:spPr bwMode="auto">
          <a:xfrm>
            <a:off x="1260475" y="1700213"/>
            <a:ext cx="574675" cy="1587"/>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cxnSp>
      <p:cxnSp>
        <p:nvCxnSpPr>
          <p:cNvPr id="6153" name="Line 150"/>
          <p:cNvCxnSpPr>
            <a:cxnSpLocks noChangeShapeType="1"/>
          </p:cNvCxnSpPr>
          <p:nvPr/>
        </p:nvCxnSpPr>
        <p:spPr bwMode="auto">
          <a:xfrm flipV="1">
            <a:off x="1258888" y="1701800"/>
            <a:ext cx="0" cy="11430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cxnSp>
      <p:sp>
        <p:nvSpPr>
          <p:cNvPr id="6154" name="Text Box 151"/>
          <p:cNvSpPr txBox="1">
            <a:spLocks noChangeArrowheads="1"/>
          </p:cNvSpPr>
          <p:nvPr/>
        </p:nvSpPr>
        <p:spPr bwMode="auto">
          <a:xfrm>
            <a:off x="1946275" y="1557338"/>
            <a:ext cx="3633788" cy="792162"/>
          </a:xfrm>
          <a:prstGeom prst="rect">
            <a:avLst/>
          </a:prstGeom>
          <a:solidFill>
            <a:srgbClr val="FFFFFF"/>
          </a:solidFill>
          <a:ln w="12700">
            <a:solidFill>
              <a:srgbClr val="800000"/>
            </a:solidFill>
            <a:miter lim="800000"/>
            <a:headEnd/>
            <a:tailEnd/>
          </a:ln>
        </p:spPr>
        <p:txBody>
          <a:bodyPr lIns="74295" tIns="8890" rIns="74295" bIns="889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a:spcBef>
                <a:spcPct val="0"/>
              </a:spcBef>
              <a:buFontTx/>
              <a:buNone/>
            </a:pPr>
            <a:r>
              <a:rPr lang="en-GB" altLang="en-US">
                <a:ea typeface="SimSun" pitchFamily="2" charset="-122"/>
              </a:rPr>
              <a:t>2 out of 3 newborn deaths occur in the 3 days of life</a:t>
            </a:r>
          </a:p>
        </p:txBody>
      </p:sp>
      <p:sp>
        <p:nvSpPr>
          <p:cNvPr id="6155" name="Footer Placeholder 3"/>
          <p:cNvSpPr>
            <a:spLocks noGrp="1"/>
          </p:cNvSpPr>
          <p:nvPr>
            <p:ph type="ftr" sz="quarter" idx="11"/>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r>
              <a:rPr lang="en-US" altLang="en-US" sz="1800" smtClean="0">
                <a:solidFill>
                  <a:schemeClr val="bg1"/>
                </a:solidFill>
              </a:rPr>
              <a:t>WHO Western Pacific Regional Office</a:t>
            </a:r>
          </a:p>
        </p:txBody>
      </p:sp>
    </p:spTree>
    <p:extLst>
      <p:ext uri="{BB962C8B-B14F-4D97-AF65-F5344CB8AC3E}">
        <p14:creationId xmlns:p14="http://schemas.microsoft.com/office/powerpoint/2010/main" val="1077030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rotWithShape="1">
          <a:blip r:embed="rId2" cstate="screen"/>
          <a:srcRect l="8857" t="10001" r="9162" b="12272"/>
          <a:stretch/>
        </p:blipFill>
        <p:spPr bwMode="auto">
          <a:xfrm>
            <a:off x="806607" y="2266163"/>
            <a:ext cx="7387431" cy="4402617"/>
          </a:xfrm>
          <a:prstGeom prst="rect">
            <a:avLst/>
          </a:prstGeom>
          <a:noFill/>
          <a:ln w="9525">
            <a:noFill/>
            <a:miter lim="800000"/>
            <a:headEnd/>
            <a:tailEnd/>
          </a:ln>
          <a:effectLst/>
        </p:spPr>
      </p:pic>
      <p:sp>
        <p:nvSpPr>
          <p:cNvPr id="5" name="TextBox 4"/>
          <p:cNvSpPr txBox="1"/>
          <p:nvPr/>
        </p:nvSpPr>
        <p:spPr>
          <a:xfrm>
            <a:off x="457200" y="6453336"/>
            <a:ext cx="3670300" cy="215444"/>
          </a:xfrm>
          <a:prstGeom prst="rect">
            <a:avLst/>
          </a:prstGeom>
          <a:noFill/>
        </p:spPr>
        <p:txBody>
          <a:bodyPr wrap="square" rtlCol="0">
            <a:spAutoFit/>
          </a:bodyPr>
          <a:lstStyle/>
          <a:p>
            <a:r>
              <a:rPr lang="en-US" sz="800" i="1" dirty="0" smtClean="0">
                <a:latin typeface="Georgia"/>
                <a:cs typeface="Georgia"/>
              </a:rPr>
              <a:t>Source: The Lancet Every Newborn series, paper 3</a:t>
            </a:r>
            <a:endParaRPr lang="en-US" sz="800" i="1" dirty="0">
              <a:latin typeface="Georgia"/>
              <a:cs typeface="Georgia"/>
            </a:endParaRPr>
          </a:p>
        </p:txBody>
      </p:sp>
      <p:sp>
        <p:nvSpPr>
          <p:cNvPr id="6" name="Rectangle 5"/>
          <p:cNvSpPr/>
          <p:nvPr/>
        </p:nvSpPr>
        <p:spPr>
          <a:xfrm>
            <a:off x="4894210" y="2126197"/>
            <a:ext cx="1683025" cy="4536504"/>
          </a:xfrm>
          <a:prstGeom prst="rect">
            <a:avLst/>
          </a:prstGeom>
          <a:noFill/>
          <a:ln w="38100" cap="flat" cmpd="sng" algn="ctr">
            <a:solidFill>
              <a:srgbClr val="000099"/>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Title 1"/>
          <p:cNvSpPr txBox="1">
            <a:spLocks/>
          </p:cNvSpPr>
          <p:nvPr/>
        </p:nvSpPr>
        <p:spPr bwMode="auto">
          <a:xfrm>
            <a:off x="609600" y="1046204"/>
            <a:ext cx="8229600" cy="1143000"/>
          </a:xfrm>
          <a:prstGeom prst="rect">
            <a:avLst/>
          </a:prstGeom>
          <a:solidFill>
            <a:srgbClr val="FFC000"/>
          </a:solidFill>
          <a:ln>
            <a:noFill/>
          </a:ln>
          <a:effectLs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a:solidFill>
                  <a:schemeClr val="tx1"/>
                </a:solidFill>
              </a:rPr>
              <a:t>Lives that could be saved per year with universal coverage </a:t>
            </a:r>
          </a:p>
        </p:txBody>
      </p:sp>
      <p:sp>
        <p:nvSpPr>
          <p:cNvPr id="4" name="TextBox 3"/>
          <p:cNvSpPr txBox="1"/>
          <p:nvPr/>
        </p:nvSpPr>
        <p:spPr>
          <a:xfrm>
            <a:off x="1187624" y="4653136"/>
            <a:ext cx="1675459" cy="830997"/>
          </a:xfrm>
          <a:prstGeom prst="rect">
            <a:avLst/>
          </a:prstGeom>
          <a:solidFill>
            <a:schemeClr val="bg1"/>
          </a:solidFill>
          <a:ln>
            <a:solidFill>
              <a:schemeClr val="accent1"/>
            </a:solidFill>
          </a:ln>
        </p:spPr>
        <p:txBody>
          <a:bodyPr wrap="none" rtlCol="0">
            <a:spAutoFit/>
          </a:bodyPr>
          <a:lstStyle/>
          <a:p>
            <a:r>
              <a:rPr lang="en-GB" sz="2400" dirty="0" smtClean="0"/>
              <a:t>Pre-</a:t>
            </a:r>
          </a:p>
          <a:p>
            <a:r>
              <a:rPr lang="en-GB" sz="2400" dirty="0" smtClean="0"/>
              <a:t>conception</a:t>
            </a:r>
            <a:endParaRPr lang="en-US" sz="2400" dirty="0"/>
          </a:p>
        </p:txBody>
      </p:sp>
      <p:sp>
        <p:nvSpPr>
          <p:cNvPr id="9" name="TextBox 8"/>
          <p:cNvSpPr txBox="1"/>
          <p:nvPr/>
        </p:nvSpPr>
        <p:spPr>
          <a:xfrm>
            <a:off x="3347864" y="4797152"/>
            <a:ext cx="835485" cy="461665"/>
          </a:xfrm>
          <a:prstGeom prst="rect">
            <a:avLst/>
          </a:prstGeom>
          <a:noFill/>
          <a:ln>
            <a:solidFill>
              <a:schemeClr val="accent1"/>
            </a:solidFill>
          </a:ln>
        </p:spPr>
        <p:txBody>
          <a:bodyPr wrap="none" rtlCol="0">
            <a:spAutoFit/>
          </a:bodyPr>
          <a:lstStyle/>
          <a:p>
            <a:r>
              <a:rPr lang="en-GB" sz="2400" dirty="0" smtClean="0"/>
              <a:t>ANC</a:t>
            </a:r>
            <a:endParaRPr lang="en-US" sz="2400" dirty="0"/>
          </a:p>
        </p:txBody>
      </p:sp>
      <p:sp>
        <p:nvSpPr>
          <p:cNvPr id="10" name="TextBox 9"/>
          <p:cNvSpPr txBox="1"/>
          <p:nvPr/>
        </p:nvSpPr>
        <p:spPr>
          <a:xfrm>
            <a:off x="5001897" y="3366226"/>
            <a:ext cx="1946367" cy="830997"/>
          </a:xfrm>
          <a:prstGeom prst="rect">
            <a:avLst/>
          </a:prstGeom>
          <a:solidFill>
            <a:srgbClr val="EAEAEA">
              <a:alpha val="74118"/>
            </a:srgbClr>
          </a:solidFill>
          <a:ln>
            <a:solidFill>
              <a:schemeClr val="accent1"/>
            </a:solidFill>
          </a:ln>
        </p:spPr>
        <p:txBody>
          <a:bodyPr wrap="none" rtlCol="0">
            <a:spAutoFit/>
          </a:bodyPr>
          <a:lstStyle/>
          <a:p>
            <a:r>
              <a:rPr lang="en-GB" sz="2400" dirty="0" smtClean="0"/>
              <a:t>Childbirth </a:t>
            </a:r>
          </a:p>
          <a:p>
            <a:r>
              <a:rPr lang="en-GB" sz="2400" dirty="0" smtClean="0"/>
              <a:t>up to 7 days </a:t>
            </a:r>
            <a:endParaRPr lang="en-US" sz="2400" dirty="0"/>
          </a:p>
        </p:txBody>
      </p:sp>
      <p:sp>
        <p:nvSpPr>
          <p:cNvPr id="11" name="TextBox 10"/>
          <p:cNvSpPr txBox="1"/>
          <p:nvPr/>
        </p:nvSpPr>
        <p:spPr>
          <a:xfrm>
            <a:off x="7171042" y="4077072"/>
            <a:ext cx="1433406" cy="830997"/>
          </a:xfrm>
          <a:prstGeom prst="rect">
            <a:avLst/>
          </a:prstGeom>
          <a:noFill/>
          <a:ln>
            <a:solidFill>
              <a:schemeClr val="accent1"/>
            </a:solidFill>
          </a:ln>
        </p:spPr>
        <p:txBody>
          <a:bodyPr wrap="none" rtlCol="0">
            <a:spAutoFit/>
          </a:bodyPr>
          <a:lstStyle>
            <a:defPPr>
              <a:defRPr lang="en-US"/>
            </a:defPPr>
            <a:lvl1pPr>
              <a:defRPr sz="2400"/>
            </a:lvl1pPr>
          </a:lstStyle>
          <a:p>
            <a:r>
              <a:rPr lang="en-GB" dirty="0"/>
              <a:t>Care of </a:t>
            </a:r>
          </a:p>
          <a:p>
            <a:r>
              <a:rPr lang="en-GB" dirty="0"/>
              <a:t>Small/PT</a:t>
            </a:r>
            <a:endParaRPr lang="en-US" dirty="0"/>
          </a:p>
        </p:txBody>
      </p:sp>
    </p:spTree>
    <p:extLst>
      <p:ext uri="{BB962C8B-B14F-4D97-AF65-F5344CB8AC3E}">
        <p14:creationId xmlns:p14="http://schemas.microsoft.com/office/powerpoint/2010/main" val="425472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70" y="1033708"/>
            <a:ext cx="8229600" cy="806816"/>
          </a:xfrm>
          <a:solidFill>
            <a:schemeClr val="accent6"/>
          </a:solidFill>
        </p:spPr>
        <p:txBody>
          <a:bodyPr/>
          <a:lstStyle/>
          <a:p>
            <a:r>
              <a:rPr lang="en-AU" b="1" dirty="0" smtClean="0"/>
              <a:t>Country Guidelines</a:t>
            </a:r>
            <a:endParaRPr lang="en-AU"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8" y="2149388"/>
            <a:ext cx="218332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2044" y="2924943"/>
            <a:ext cx="2241956" cy="317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2392" y="2388168"/>
            <a:ext cx="239557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720" y="2228513"/>
            <a:ext cx="2736304" cy="355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5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 calcmode="lin" valueType="num">
                                      <p:cBhvr additive="base">
                                        <p:cTn id="13" dur="500" fill="hold"/>
                                        <p:tgtEl>
                                          <p:spTgt spid="3077"/>
                                        </p:tgtEl>
                                        <p:attrNameLst>
                                          <p:attrName>ppt_x</p:attrName>
                                        </p:attrNameLst>
                                      </p:cBhvr>
                                      <p:tavLst>
                                        <p:tav tm="0">
                                          <p:val>
                                            <p:strVal val="#ppt_x"/>
                                          </p:val>
                                        </p:tav>
                                        <p:tav tm="100000">
                                          <p:val>
                                            <p:strVal val="#ppt_x"/>
                                          </p:val>
                                        </p:tav>
                                      </p:tavLst>
                                    </p:anim>
                                    <p:anim calcmode="lin" valueType="num">
                                      <p:cBhvr additive="base">
                                        <p:cTn id="1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2588" y="1371976"/>
            <a:ext cx="2123008" cy="1341072"/>
          </a:xfrm>
          <a:prstGeom prst="rect">
            <a:avLst/>
          </a:prstGeom>
          <a:noFill/>
          <a:ln w="9525">
            <a:noFill/>
            <a:miter lim="800000"/>
            <a:headEnd/>
            <a:tailEnd/>
          </a:ln>
        </p:spPr>
      </p:pic>
      <p:sp>
        <p:nvSpPr>
          <p:cNvPr id="11" name="Rectangle 10"/>
          <p:cNvSpPr/>
          <p:nvPr/>
        </p:nvSpPr>
        <p:spPr>
          <a:xfrm>
            <a:off x="-1" y="3370077"/>
            <a:ext cx="9175533" cy="364120"/>
          </a:xfrm>
          <a:prstGeom prst="rect">
            <a:avLst/>
          </a:prstGeom>
          <a:solidFill>
            <a:schemeClr val="accent3">
              <a:lumMod val="75000"/>
            </a:schemeClr>
          </a:solidFill>
        </p:spPr>
        <p:txBody>
          <a:bodyPr wrap="square" lIns="0" tIns="36000" rIns="0" bIns="36000" anchor="ctr" anchorCtr="0">
            <a:noAutofit/>
          </a:bodyPr>
          <a:lstStyle/>
          <a:p>
            <a:pPr marL="568325">
              <a:defRPr/>
            </a:pPr>
            <a:r>
              <a:rPr lang="en-GB" sz="1400" dirty="0" smtClean="0">
                <a:solidFill>
                  <a:srgbClr val="FEFEE5"/>
                </a:solidFill>
                <a:latin typeface="Helvetica"/>
                <a:cs typeface="Helvetica"/>
              </a:rPr>
              <a:t>Main funders: Bill &amp; Melinda Gates Foundation, USAID, Children’s Investment Fund Foundation</a:t>
            </a:r>
          </a:p>
        </p:txBody>
      </p:sp>
      <p:sp>
        <p:nvSpPr>
          <p:cNvPr id="4" name="Title 3"/>
          <p:cNvSpPr>
            <a:spLocks noGrp="1"/>
          </p:cNvSpPr>
          <p:nvPr>
            <p:ph type="title"/>
          </p:nvPr>
        </p:nvSpPr>
        <p:spPr>
          <a:xfrm>
            <a:off x="129386" y="653632"/>
            <a:ext cx="5168900" cy="735660"/>
          </a:xfrm>
        </p:spPr>
        <p:txBody>
          <a:bodyPr>
            <a:normAutofit/>
          </a:bodyPr>
          <a:lstStyle/>
          <a:p>
            <a:pPr algn="l"/>
            <a:r>
              <a:rPr lang="en-US" sz="2800" b="1" i="0" dirty="0" smtClean="0">
                <a:solidFill>
                  <a:schemeClr val="accent3">
                    <a:lumMod val="75000"/>
                  </a:schemeClr>
                </a:solidFill>
                <a:latin typeface="+mn-lt"/>
              </a:rPr>
              <a:t>Every Newborn Series</a:t>
            </a:r>
            <a:endParaRPr lang="en-US" sz="2800" b="1" i="0" dirty="0">
              <a:solidFill>
                <a:schemeClr val="accent3">
                  <a:lumMod val="75000"/>
                </a:schemeClr>
              </a:solidFill>
              <a:latin typeface="+mn-lt"/>
            </a:endParaRPr>
          </a:p>
        </p:txBody>
      </p:sp>
      <p:sp>
        <p:nvSpPr>
          <p:cNvPr id="5" name="Content Placeholder 4"/>
          <p:cNvSpPr>
            <a:spLocks noGrp="1"/>
          </p:cNvSpPr>
          <p:nvPr>
            <p:ph idx="4294967295"/>
          </p:nvPr>
        </p:nvSpPr>
        <p:spPr>
          <a:xfrm>
            <a:off x="156682" y="1371976"/>
            <a:ext cx="8229600" cy="1776808"/>
          </a:xfrm>
          <a:prstGeom prst="rect">
            <a:avLst/>
          </a:prstGeom>
        </p:spPr>
        <p:txBody>
          <a:bodyPr>
            <a:noAutofit/>
          </a:bodyPr>
          <a:lstStyle/>
          <a:p>
            <a:pPr marL="0" indent="0">
              <a:buNone/>
            </a:pPr>
            <a:r>
              <a:rPr lang="en-US" sz="2000" dirty="0" smtClean="0">
                <a:solidFill>
                  <a:schemeClr val="bg1">
                    <a:lumMod val="50000"/>
                  </a:schemeClr>
                </a:solidFill>
              </a:rPr>
              <a:t>5 papers, 6 comments</a:t>
            </a:r>
          </a:p>
          <a:p>
            <a:pPr marL="0" indent="0">
              <a:buNone/>
            </a:pPr>
            <a:r>
              <a:rPr lang="en-US" sz="2000" dirty="0" smtClean="0">
                <a:solidFill>
                  <a:schemeClr val="bg1">
                    <a:lumMod val="50000"/>
                  </a:schemeClr>
                </a:solidFill>
              </a:rPr>
              <a:t>55 authors from 18+ countries</a:t>
            </a:r>
          </a:p>
          <a:p>
            <a:pPr>
              <a:buNone/>
            </a:pPr>
            <a:r>
              <a:rPr lang="en-US" sz="2000" dirty="0" smtClean="0">
                <a:solidFill>
                  <a:schemeClr val="bg1">
                    <a:lumMod val="50000"/>
                  </a:schemeClr>
                </a:solidFill>
              </a:rPr>
              <a:t>60+ partner organizations</a:t>
            </a:r>
          </a:p>
          <a:p>
            <a:pPr>
              <a:buNone/>
            </a:pPr>
            <a:r>
              <a:rPr lang="en-US" sz="2000" dirty="0" smtClean="0">
                <a:solidFill>
                  <a:schemeClr val="bg1">
                    <a:lumMod val="50000"/>
                  </a:schemeClr>
                </a:solidFill>
              </a:rPr>
              <a:t>Published May 2014</a:t>
            </a:r>
          </a:p>
          <a:p>
            <a:pPr>
              <a:buNone/>
            </a:pPr>
            <a:r>
              <a:rPr lang="en-US" sz="2000" dirty="0" smtClean="0">
                <a:solidFill>
                  <a:schemeClr val="bg1">
                    <a:lumMod val="50000"/>
                  </a:schemeClr>
                </a:solidFill>
              </a:rPr>
              <a:t>www.thelancet.com/series/everynewborn</a:t>
            </a:r>
          </a:p>
          <a:p>
            <a:pPr marL="0" indent="0">
              <a:buNone/>
            </a:pPr>
            <a:endParaRPr lang="en-US" sz="2000" dirty="0" smtClean="0">
              <a:solidFill>
                <a:schemeClr val="tx1">
                  <a:lumMod val="75000"/>
                </a:schemeClr>
              </a:solidFill>
            </a:endParaRPr>
          </a:p>
        </p:txBody>
      </p:sp>
      <p:pic>
        <p:nvPicPr>
          <p:cNvPr id="10" name="Picture 3" descr="C:\Users\Joy\Documents\GNAP\lancet\pdfs\jpegs\everynewborn_exec_summ_cov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0958" y="542898"/>
            <a:ext cx="2273041" cy="2816819"/>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70959" y="3734197"/>
            <a:ext cx="2273041" cy="3105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3"/>
          <p:cNvSpPr txBox="1">
            <a:spLocks/>
          </p:cNvSpPr>
          <p:nvPr/>
        </p:nvSpPr>
        <p:spPr>
          <a:xfrm>
            <a:off x="129386" y="3734197"/>
            <a:ext cx="5168900" cy="735660"/>
          </a:xfrm>
          <a:prstGeom prst="rect">
            <a:avLst/>
          </a:prstGeom>
        </p:spPr>
        <p:txBody>
          <a:bodyPr vert="horz" lIns="91440" tIns="45720" rIns="91440" bIns="45720" rtlCol="0" anchor="ctr">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u="none" strike="noStrike" kern="1200" cap="none" spc="0" normalizeH="0" baseline="0" noProof="0" dirty="0" smtClean="0">
                <a:ln>
                  <a:noFill/>
                </a:ln>
                <a:solidFill>
                  <a:schemeClr val="accent3">
                    <a:lumMod val="75000"/>
                  </a:schemeClr>
                </a:solidFill>
                <a:effectLst/>
                <a:uLnTx/>
                <a:uFillTx/>
                <a:ea typeface="+mj-ea"/>
                <a:cs typeface="Georgia"/>
              </a:rPr>
              <a:t>Every Newborn Action Plan</a:t>
            </a:r>
            <a:endParaRPr kumimoji="0" lang="en-US" sz="2800" b="1" u="none" strike="noStrike" kern="1200" cap="none" spc="0" normalizeH="0" baseline="0" noProof="0" dirty="0">
              <a:ln>
                <a:noFill/>
              </a:ln>
              <a:solidFill>
                <a:schemeClr val="accent3">
                  <a:lumMod val="75000"/>
                </a:schemeClr>
              </a:solidFill>
              <a:effectLst/>
              <a:uLnTx/>
              <a:uFillTx/>
              <a:ea typeface="+mj-ea"/>
              <a:cs typeface="Georgia"/>
            </a:endParaRPr>
          </a:p>
        </p:txBody>
      </p:sp>
      <p:sp>
        <p:nvSpPr>
          <p:cNvPr id="13" name="Content Placeholder 4"/>
          <p:cNvSpPr txBox="1">
            <a:spLocks/>
          </p:cNvSpPr>
          <p:nvPr/>
        </p:nvSpPr>
        <p:spPr>
          <a:xfrm>
            <a:off x="156682" y="4469857"/>
            <a:ext cx="8229600" cy="1776808"/>
          </a:xfrm>
          <a:prstGeom prst="rect">
            <a:avLst/>
          </a:prstGeom>
        </p:spPr>
        <p:txBody>
          <a:bodyPr vert="horz" lIns="91440" tIns="45720" rIns="91440" bIns="45720" rtlCol="0">
            <a:normAutofit fontScale="85000" lnSpcReduction="20000"/>
          </a:bodyPr>
          <a:lstStyle/>
          <a:p>
            <a:pPr lvl="0">
              <a:spcBef>
                <a:spcPct val="20000"/>
              </a:spcBef>
              <a:buClr>
                <a:srgbClr val="00B4A3"/>
              </a:buClr>
              <a:defRPr/>
            </a:pPr>
            <a:r>
              <a:rPr lang="en-US" dirty="0">
                <a:solidFill>
                  <a:schemeClr val="bg1">
                    <a:lumMod val="50000"/>
                  </a:schemeClr>
                </a:solidFill>
                <a:latin typeface="Helvetica"/>
                <a:cs typeface="Helvetica"/>
              </a:rPr>
              <a:t>Based on the evidence from the Series</a:t>
            </a:r>
          </a:p>
          <a:p>
            <a:pPr lvl="0">
              <a:spcBef>
                <a:spcPct val="20000"/>
              </a:spcBef>
              <a:buClr>
                <a:srgbClr val="00B4A3"/>
              </a:buClr>
              <a:defRPr/>
            </a:pPr>
            <a:r>
              <a:rPr lang="en-US" dirty="0">
                <a:solidFill>
                  <a:schemeClr val="bg1">
                    <a:lumMod val="50000"/>
                  </a:schemeClr>
                </a:solidFill>
                <a:latin typeface="Helvetica"/>
                <a:cs typeface="Helvetica"/>
              </a:rPr>
              <a:t>Co-led by UNICEF &amp; WHO</a:t>
            </a:r>
          </a:p>
          <a:p>
            <a:pPr lvl="0">
              <a:spcBef>
                <a:spcPct val="20000"/>
              </a:spcBef>
              <a:buClr>
                <a:srgbClr val="00B4A3"/>
              </a:buClr>
              <a:defRPr/>
            </a:pPr>
            <a:r>
              <a:rPr lang="en-US" dirty="0">
                <a:solidFill>
                  <a:schemeClr val="bg1">
                    <a:lumMod val="50000"/>
                  </a:schemeClr>
                </a:solidFill>
                <a:latin typeface="Helvetica"/>
                <a:cs typeface="Helvetica"/>
              </a:rPr>
              <a:t>World Health Assembly 2014 resolution</a:t>
            </a:r>
          </a:p>
          <a:p>
            <a:pPr lvl="0">
              <a:spcBef>
                <a:spcPct val="20000"/>
              </a:spcBef>
              <a:buClr>
                <a:srgbClr val="00B4A3"/>
              </a:buClr>
              <a:defRPr/>
            </a:pPr>
            <a:r>
              <a:rPr lang="en-US" dirty="0">
                <a:solidFill>
                  <a:schemeClr val="bg1">
                    <a:lumMod val="50000"/>
                  </a:schemeClr>
                </a:solidFill>
                <a:latin typeface="Helvetica"/>
                <a:cs typeface="Helvetica"/>
              </a:rPr>
              <a:t>Over 300 experts consulted </a:t>
            </a:r>
          </a:p>
          <a:p>
            <a:pPr lvl="0">
              <a:spcBef>
                <a:spcPct val="20000"/>
              </a:spcBef>
              <a:buClr>
                <a:srgbClr val="00B4A3"/>
              </a:buClr>
              <a:defRPr/>
            </a:pPr>
            <a:r>
              <a:rPr lang="en-US" dirty="0">
                <a:solidFill>
                  <a:schemeClr val="bg1">
                    <a:lumMod val="50000"/>
                  </a:schemeClr>
                </a:solidFill>
                <a:latin typeface="Helvetica"/>
                <a:cs typeface="Helvetica"/>
              </a:rPr>
              <a:t>60+ partner organization </a:t>
            </a:r>
          </a:p>
          <a:p>
            <a:pPr lvl="0">
              <a:spcBef>
                <a:spcPct val="20000"/>
              </a:spcBef>
              <a:buClr>
                <a:srgbClr val="00B4A3"/>
              </a:buClr>
              <a:defRPr/>
            </a:pPr>
            <a:r>
              <a:rPr lang="en-US" dirty="0">
                <a:solidFill>
                  <a:schemeClr val="bg1">
                    <a:lumMod val="50000"/>
                  </a:schemeClr>
                </a:solidFill>
                <a:latin typeface="Helvetica"/>
                <a:cs typeface="Helvetica"/>
              </a:rPr>
              <a:t>Launched  30</a:t>
            </a:r>
            <a:r>
              <a:rPr lang="en-US" baseline="30000" dirty="0">
                <a:solidFill>
                  <a:schemeClr val="bg1">
                    <a:lumMod val="50000"/>
                  </a:schemeClr>
                </a:solidFill>
                <a:latin typeface="Helvetica"/>
                <a:cs typeface="Helvetica"/>
              </a:rPr>
              <a:t>th</a:t>
            </a:r>
            <a:r>
              <a:rPr lang="en-US" dirty="0">
                <a:solidFill>
                  <a:schemeClr val="bg1">
                    <a:lumMod val="50000"/>
                  </a:schemeClr>
                </a:solidFill>
                <a:latin typeface="Helvetica"/>
                <a:cs typeface="Helvetica"/>
              </a:rPr>
              <a:t> June 2014</a:t>
            </a:r>
          </a:p>
          <a:p>
            <a:pPr lvl="0">
              <a:spcBef>
                <a:spcPct val="20000"/>
              </a:spcBef>
              <a:buClr>
                <a:srgbClr val="00B4A3"/>
              </a:buClr>
              <a:defRPr/>
            </a:pPr>
            <a:r>
              <a:rPr lang="en-US" dirty="0">
                <a:solidFill>
                  <a:schemeClr val="bg1">
                    <a:lumMod val="50000"/>
                  </a:schemeClr>
                </a:solidFill>
                <a:latin typeface="Helvetica"/>
                <a:cs typeface="Helvetica"/>
              </a:rPr>
              <a:t>40+ commitments to EWEC</a:t>
            </a:r>
          </a:p>
        </p:txBody>
      </p:sp>
      <p:pic>
        <p:nvPicPr>
          <p:cNvPr id="14" name="Picture 2"/>
          <p:cNvPicPr>
            <a:picLocks noChangeAspect="1" noChangeArrowheads="1"/>
          </p:cNvPicPr>
          <p:nvPr/>
        </p:nvPicPr>
        <p:blipFill>
          <a:blip r:embed="rId5" cstate="screen"/>
          <a:srcRect/>
          <a:stretch>
            <a:fillRect/>
          </a:stretch>
        </p:blipFill>
        <p:spPr bwMode="auto">
          <a:xfrm>
            <a:off x="4932942" y="5669630"/>
            <a:ext cx="1906291" cy="1170269"/>
          </a:xfrm>
          <a:prstGeom prst="rect">
            <a:avLst/>
          </a:prstGeom>
          <a:noFill/>
          <a:ln w="9525">
            <a:noFill/>
            <a:miter lim="800000"/>
            <a:headEnd/>
            <a:tailEnd/>
          </a:ln>
        </p:spPr>
      </p:pic>
      <p:pic>
        <p:nvPicPr>
          <p:cNvPr id="15"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2943" y="4473220"/>
            <a:ext cx="1890075" cy="1156201"/>
          </a:xfrm>
          <a:prstGeom prst="rect">
            <a:avLst/>
          </a:prstGeom>
          <a:noFill/>
          <a:ln w="9525">
            <a:noFill/>
            <a:miter lim="800000"/>
            <a:headEnd/>
            <a:tailEnd/>
          </a:ln>
        </p:spPr>
      </p:pic>
      <p:sp>
        <p:nvSpPr>
          <p:cNvPr id="16" name="Title 1"/>
          <p:cNvSpPr txBox="1">
            <a:spLocks/>
          </p:cNvSpPr>
          <p:nvPr/>
        </p:nvSpPr>
        <p:spPr>
          <a:xfrm>
            <a:off x="-1" y="-132725"/>
            <a:ext cx="8991600" cy="786358"/>
          </a:xfrm>
          <a:prstGeom prst="rect">
            <a:avLst/>
          </a:prstGeom>
          <a:solidFill>
            <a:srgbClr val="FFC000"/>
          </a:solidFill>
        </p:spPr>
        <p:txBody>
          <a:bodyPr vert="horz" lIns="91440" tIns="45720" rIns="91440" bIns="45720" rtlCol="0" anchor="ctr">
            <a:noAutofit/>
          </a:bodyPr>
          <a:lstStyle/>
          <a:p>
            <a:pPr lvl="0" algn="ctr">
              <a:spcBef>
                <a:spcPct val="0"/>
              </a:spcBef>
            </a:pPr>
            <a:r>
              <a:rPr lang="en-US" sz="3200" b="1" i="1" dirty="0" smtClean="0">
                <a:solidFill>
                  <a:srgbClr val="302B67"/>
                </a:solidFill>
              </a:rPr>
              <a:t>Building from evidence to action</a:t>
            </a:r>
            <a:endParaRPr lang="en-US" sz="3200" b="1" i="1" dirty="0">
              <a:solidFill>
                <a:srgbClr val="302B67"/>
              </a:solidFill>
            </a:endParaRPr>
          </a:p>
        </p:txBody>
      </p:sp>
    </p:spTree>
    <p:extLst>
      <p:ext uri="{BB962C8B-B14F-4D97-AF65-F5344CB8AC3E}">
        <p14:creationId xmlns:p14="http://schemas.microsoft.com/office/powerpoint/2010/main" val="15965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4.sUUpKl02MBKoMag_Kr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4.sUUpKl02MBKoMag_Krw"/>
</p:tagLst>
</file>

<file path=ppt/theme/theme1.xml><?xml version="1.0" encoding="utf-8"?>
<a:theme xmlns:a="http://schemas.openxmlformats.org/drawingml/2006/main" name="Health and Nutrition PPT 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Health and Nutrition PPT Template_FINAL</Template>
  <TotalTime>306</TotalTime>
  <Words>1188</Words>
  <Application>Microsoft Office PowerPoint</Application>
  <PresentationFormat>On-screen Show (4:3)</PresentationFormat>
  <Paragraphs>134</Paragraphs>
  <Slides>22</Slides>
  <Notes>8</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Health and Nutrition PPT Template_FINAL</vt:lpstr>
      <vt:lpstr>1_Office Theme</vt:lpstr>
      <vt:lpstr>2_Office Theme</vt:lpstr>
      <vt:lpstr>3_Office Theme</vt:lpstr>
      <vt:lpstr>ttC Ed 2 Newborn Care Session</vt:lpstr>
      <vt:lpstr>Overview of Session</vt:lpstr>
      <vt:lpstr>PowerPoint Presentation</vt:lpstr>
      <vt:lpstr>PowerPoint Presentation</vt:lpstr>
      <vt:lpstr>Sub Saharan Africa and Asia have the highest burden</vt:lpstr>
      <vt:lpstr>We must get it right from the start: Age at death for Neonates (0-28 days)</vt:lpstr>
      <vt:lpstr>PowerPoint Presentation</vt:lpstr>
      <vt:lpstr>Country Guidelines</vt:lpstr>
      <vt:lpstr>Every Newborn Series</vt:lpstr>
      <vt:lpstr>PMNCH – there are proven interventions within the continuum of care </vt:lpstr>
      <vt:lpstr>Recent evidence of community interventions</vt:lpstr>
      <vt:lpstr> WVI Every Newborn Action Plan  Commitments  (1 – 4)</vt:lpstr>
      <vt:lpstr>WVI ENAP  Advocacy commitments (5 – 7)</vt:lpstr>
      <vt:lpstr>Guidance on Chlorhexidine for cord care from CHX WG &amp; WHO</vt:lpstr>
      <vt:lpstr>PowerPoint Presentation</vt:lpstr>
      <vt:lpstr>PowerPoint Presentation</vt:lpstr>
      <vt:lpstr>PowerPoint Presentation</vt:lpstr>
      <vt:lpstr>Nepal experience</vt:lpstr>
      <vt:lpstr>Special Care of the Small Baby Session 11</vt:lpstr>
      <vt:lpstr>Care of the Small Baby  Kangaroo Mother Care</vt:lpstr>
      <vt:lpstr>Kangaroo Position demo</vt:lpstr>
      <vt:lpstr>Kangaroo Nutrition</vt:lpstr>
    </vt:vector>
  </TitlesOfParts>
  <Company>World Vision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England</dc:creator>
  <cp:lastModifiedBy>Sue England</cp:lastModifiedBy>
  <cp:revision>25</cp:revision>
  <dcterms:created xsi:type="dcterms:W3CDTF">2015-04-21T16:07:36Z</dcterms:created>
  <dcterms:modified xsi:type="dcterms:W3CDTF">2015-04-22T06:40:36Z</dcterms:modified>
</cp:coreProperties>
</file>