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9" r:id="rId2"/>
    <p:sldMasterId id="2147483671" r:id="rId3"/>
    <p:sldMasterId id="2147483673" r:id="rId4"/>
    <p:sldMasterId id="2147483680" r:id="rId5"/>
    <p:sldMasterId id="2147483682" r:id="rId6"/>
    <p:sldMasterId id="2147483684" r:id="rId7"/>
  </p:sldMasterIdLst>
  <p:notesMasterIdLst>
    <p:notesMasterId r:id="rId18"/>
  </p:notesMasterIdLst>
  <p:sldIdLst>
    <p:sldId id="256" r:id="rId8"/>
    <p:sldId id="266" r:id="rId9"/>
    <p:sldId id="264" r:id="rId10"/>
    <p:sldId id="276" r:id="rId11"/>
    <p:sldId id="268" r:id="rId12"/>
    <p:sldId id="272" r:id="rId13"/>
    <p:sldId id="273" r:id="rId14"/>
    <p:sldId id="274" r:id="rId15"/>
    <p:sldId id="275" r:id="rId16"/>
    <p:sldId id="277" r:id="rId17"/>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80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4373" autoAdjust="0"/>
  </p:normalViewPr>
  <p:slideViewPr>
    <p:cSldViewPr snapToGrid="0" snapToObjects="1">
      <p:cViewPr>
        <p:scale>
          <a:sx n="75" d="100"/>
          <a:sy n="75" d="100"/>
        </p:scale>
        <p:origin x="-1140"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A0649-B558-4761-ACCF-633ED962EA1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E091B4DA-B501-49E3-B363-DC1F65B8227C}">
      <dgm:prSet phldrT="[Text]" custT="1"/>
      <dgm:spPr/>
      <dgm:t>
        <a:bodyPr/>
        <a:lstStyle/>
        <a:p>
          <a:r>
            <a:rPr lang="en-GB" sz="1100"/>
            <a:t>Identify the issue</a:t>
          </a:r>
        </a:p>
      </dgm:t>
    </dgm:pt>
    <dgm:pt modelId="{D4913D18-72BA-49E3-B1F8-852B52AEB32F}" type="parTrans" cxnId="{9007569D-85FD-4B1F-A4F7-5A92512BD035}">
      <dgm:prSet/>
      <dgm:spPr/>
      <dgm:t>
        <a:bodyPr/>
        <a:lstStyle/>
        <a:p>
          <a:endParaRPr lang="en-GB" sz="1100"/>
        </a:p>
      </dgm:t>
    </dgm:pt>
    <dgm:pt modelId="{5426D228-6B9D-4CC5-8C38-3C0D069C512C}" type="sibTrans" cxnId="{9007569D-85FD-4B1F-A4F7-5A92512BD035}">
      <dgm:prSet/>
      <dgm:spPr/>
      <dgm:t>
        <a:bodyPr/>
        <a:lstStyle/>
        <a:p>
          <a:endParaRPr lang="en-GB" sz="1100"/>
        </a:p>
      </dgm:t>
    </dgm:pt>
    <dgm:pt modelId="{85B24D05-B755-4F93-B25B-483CE5FE39E6}">
      <dgm:prSet phldrT="[Text]" custT="1"/>
      <dgm:spPr/>
      <dgm:t>
        <a:bodyPr/>
        <a:lstStyle/>
        <a:p>
          <a:r>
            <a:rPr lang="en-GB" sz="1100"/>
            <a:t>Underlying reason</a:t>
          </a:r>
        </a:p>
      </dgm:t>
    </dgm:pt>
    <dgm:pt modelId="{02A67522-CB28-4E3C-9C72-CC148F07469D}" type="parTrans" cxnId="{1E8965CE-8A57-44EF-B8FC-9B8C23959D1E}">
      <dgm:prSet custT="1"/>
      <dgm:spPr/>
      <dgm:t>
        <a:bodyPr/>
        <a:lstStyle/>
        <a:p>
          <a:endParaRPr lang="en-GB" sz="1100"/>
        </a:p>
      </dgm:t>
    </dgm:pt>
    <dgm:pt modelId="{3D223530-6AAC-4620-A1EE-087EE53469D6}" type="sibTrans" cxnId="{1E8965CE-8A57-44EF-B8FC-9B8C23959D1E}">
      <dgm:prSet/>
      <dgm:spPr/>
      <dgm:t>
        <a:bodyPr/>
        <a:lstStyle/>
        <a:p>
          <a:endParaRPr lang="en-GB" sz="1100"/>
        </a:p>
      </dgm:t>
    </dgm:pt>
    <dgm:pt modelId="{118D1E1C-3A0A-4531-A87D-3223B41935E0}">
      <dgm:prSet phldrT="[Text]" custT="1"/>
      <dgm:spPr/>
      <dgm:t>
        <a:bodyPr/>
        <a:lstStyle/>
        <a:p>
          <a:r>
            <a:rPr lang="en-GB" sz="1100"/>
            <a:t>Root cause</a:t>
          </a:r>
        </a:p>
      </dgm:t>
    </dgm:pt>
    <dgm:pt modelId="{A29EDE74-595A-434A-96F9-06A95EF78C1F}" type="parTrans" cxnId="{33AC5B74-8381-4555-9A63-DCC51388E02E}">
      <dgm:prSet custT="1"/>
      <dgm:spPr/>
      <dgm:t>
        <a:bodyPr/>
        <a:lstStyle/>
        <a:p>
          <a:endParaRPr lang="en-GB" sz="1100"/>
        </a:p>
      </dgm:t>
    </dgm:pt>
    <dgm:pt modelId="{13D7DF1C-6D07-4D40-9312-3619F13A4DC6}" type="sibTrans" cxnId="{33AC5B74-8381-4555-9A63-DCC51388E02E}">
      <dgm:prSet/>
      <dgm:spPr/>
      <dgm:t>
        <a:bodyPr/>
        <a:lstStyle/>
        <a:p>
          <a:endParaRPr lang="en-GB" sz="1100"/>
        </a:p>
      </dgm:t>
    </dgm:pt>
    <dgm:pt modelId="{7A845910-2489-4C9E-9604-7EDDBD111A9C}">
      <dgm:prSet phldrT="[Text]" custT="1"/>
      <dgm:spPr/>
      <dgm:t>
        <a:bodyPr/>
        <a:lstStyle/>
        <a:p>
          <a:r>
            <a:rPr lang="en-GB" sz="1100"/>
            <a:t>Root cause</a:t>
          </a:r>
        </a:p>
      </dgm:t>
    </dgm:pt>
    <dgm:pt modelId="{5FF0C2C9-5CA1-43A2-936F-9CDEE40AC817}" type="parTrans" cxnId="{74E96CE6-83C4-4EF5-AF4C-FDB9C0FCF54D}">
      <dgm:prSet custT="1"/>
      <dgm:spPr/>
      <dgm:t>
        <a:bodyPr/>
        <a:lstStyle/>
        <a:p>
          <a:endParaRPr lang="en-GB" sz="1100"/>
        </a:p>
      </dgm:t>
    </dgm:pt>
    <dgm:pt modelId="{85E8E300-FBE4-47E3-92D2-6341C71A635F}" type="sibTrans" cxnId="{74E96CE6-83C4-4EF5-AF4C-FDB9C0FCF54D}">
      <dgm:prSet/>
      <dgm:spPr/>
      <dgm:t>
        <a:bodyPr/>
        <a:lstStyle/>
        <a:p>
          <a:endParaRPr lang="en-GB" sz="1100"/>
        </a:p>
      </dgm:t>
    </dgm:pt>
    <dgm:pt modelId="{18874088-7770-4404-8F50-96903F7C8F74}">
      <dgm:prSet phldrT="[Text]" custT="1"/>
      <dgm:spPr/>
      <dgm:t>
        <a:bodyPr/>
        <a:lstStyle/>
        <a:p>
          <a:r>
            <a:rPr lang="en-GB" sz="1100"/>
            <a:t>Underlying reason </a:t>
          </a:r>
        </a:p>
      </dgm:t>
    </dgm:pt>
    <dgm:pt modelId="{FD148F6F-D7DB-4DAC-9BC9-07328BC2C0E0}" type="parTrans" cxnId="{FB6FE667-FA3A-4873-8390-8A955D941638}">
      <dgm:prSet custT="1"/>
      <dgm:spPr/>
      <dgm:t>
        <a:bodyPr/>
        <a:lstStyle/>
        <a:p>
          <a:endParaRPr lang="en-GB" sz="1100"/>
        </a:p>
      </dgm:t>
    </dgm:pt>
    <dgm:pt modelId="{3E314ABE-67DC-48D8-BC80-6BA20B997BD0}" type="sibTrans" cxnId="{FB6FE667-FA3A-4873-8390-8A955D941638}">
      <dgm:prSet/>
      <dgm:spPr/>
      <dgm:t>
        <a:bodyPr/>
        <a:lstStyle/>
        <a:p>
          <a:endParaRPr lang="en-GB" sz="1100"/>
        </a:p>
      </dgm:t>
    </dgm:pt>
    <dgm:pt modelId="{8393D406-B3E7-415C-A052-279AF2F44E1F}">
      <dgm:prSet phldrT="[Text]" custT="1"/>
      <dgm:spPr/>
      <dgm:t>
        <a:bodyPr/>
        <a:lstStyle/>
        <a:p>
          <a:r>
            <a:rPr lang="en-GB" sz="1100"/>
            <a:t>Root cause </a:t>
          </a:r>
        </a:p>
      </dgm:t>
    </dgm:pt>
    <dgm:pt modelId="{C9AA9ABF-FA9C-4D5E-B139-8B47C654D7D0}" type="parTrans" cxnId="{2E75BF21-54F0-4742-AB29-E0826E60D8BC}">
      <dgm:prSet custT="1"/>
      <dgm:spPr/>
      <dgm:t>
        <a:bodyPr/>
        <a:lstStyle/>
        <a:p>
          <a:endParaRPr lang="en-GB" sz="1100"/>
        </a:p>
      </dgm:t>
    </dgm:pt>
    <dgm:pt modelId="{9A830A52-EDC1-4083-83A0-AAE1D8BBBBAB}" type="sibTrans" cxnId="{2E75BF21-54F0-4742-AB29-E0826E60D8BC}">
      <dgm:prSet/>
      <dgm:spPr/>
      <dgm:t>
        <a:bodyPr/>
        <a:lstStyle/>
        <a:p>
          <a:endParaRPr lang="en-GB" sz="1100"/>
        </a:p>
      </dgm:t>
    </dgm:pt>
    <dgm:pt modelId="{CE6453D1-F226-4B46-8EEA-5656BB5C82B1}">
      <dgm:prSet custT="1"/>
      <dgm:spPr/>
      <dgm:t>
        <a:bodyPr/>
        <a:lstStyle/>
        <a:p>
          <a:r>
            <a:rPr lang="en-GB" sz="1100"/>
            <a:t>Root cause</a:t>
          </a:r>
        </a:p>
      </dgm:t>
    </dgm:pt>
    <dgm:pt modelId="{314B3E8B-DA40-45A4-9F1E-36662374FF63}" type="parTrans" cxnId="{C10CD962-19CA-41B9-896A-6A6964922C1C}">
      <dgm:prSet custT="1"/>
      <dgm:spPr/>
      <dgm:t>
        <a:bodyPr/>
        <a:lstStyle/>
        <a:p>
          <a:endParaRPr lang="en-GB" sz="1100"/>
        </a:p>
      </dgm:t>
    </dgm:pt>
    <dgm:pt modelId="{7B10DBDB-5C69-437C-B9C1-322A55FF42CA}" type="sibTrans" cxnId="{C10CD962-19CA-41B9-896A-6A6964922C1C}">
      <dgm:prSet/>
      <dgm:spPr/>
      <dgm:t>
        <a:bodyPr/>
        <a:lstStyle/>
        <a:p>
          <a:endParaRPr lang="en-GB" sz="1100"/>
        </a:p>
      </dgm:t>
    </dgm:pt>
    <dgm:pt modelId="{FCE9200C-69C8-4C0F-9B60-FAF0BA1581EC}" type="pres">
      <dgm:prSet presAssocID="{AD2A0649-B558-4761-ACCF-633ED962EA1F}" presName="diagram" presStyleCnt="0">
        <dgm:presLayoutVars>
          <dgm:chPref val="1"/>
          <dgm:dir/>
          <dgm:animOne val="branch"/>
          <dgm:animLvl val="lvl"/>
          <dgm:resizeHandles val="exact"/>
        </dgm:presLayoutVars>
      </dgm:prSet>
      <dgm:spPr/>
      <dgm:t>
        <a:bodyPr/>
        <a:lstStyle/>
        <a:p>
          <a:endParaRPr lang="en-GB"/>
        </a:p>
      </dgm:t>
    </dgm:pt>
    <dgm:pt modelId="{9982EAF0-9CFD-4B88-A2AD-97C017619620}" type="pres">
      <dgm:prSet presAssocID="{E091B4DA-B501-49E3-B363-DC1F65B8227C}" presName="root1" presStyleCnt="0"/>
      <dgm:spPr/>
    </dgm:pt>
    <dgm:pt modelId="{A219B2A3-C169-483B-B5A5-720EDC17C42B}" type="pres">
      <dgm:prSet presAssocID="{E091B4DA-B501-49E3-B363-DC1F65B8227C}" presName="LevelOneTextNode" presStyleLbl="node0" presStyleIdx="0" presStyleCnt="1" custLinFactNeighborX="-60482" custLinFactNeighborY="5040">
        <dgm:presLayoutVars>
          <dgm:chPref val="3"/>
        </dgm:presLayoutVars>
      </dgm:prSet>
      <dgm:spPr/>
      <dgm:t>
        <a:bodyPr/>
        <a:lstStyle/>
        <a:p>
          <a:endParaRPr lang="en-GB"/>
        </a:p>
      </dgm:t>
    </dgm:pt>
    <dgm:pt modelId="{E6E81683-4F39-433C-BD1A-9ACCBCF1DE4B}" type="pres">
      <dgm:prSet presAssocID="{E091B4DA-B501-49E3-B363-DC1F65B8227C}" presName="level2hierChild" presStyleCnt="0"/>
      <dgm:spPr/>
    </dgm:pt>
    <dgm:pt modelId="{BCBACAFE-7439-4573-9337-822C52A1E55A}" type="pres">
      <dgm:prSet presAssocID="{02A67522-CB28-4E3C-9C72-CC148F07469D}" presName="conn2-1" presStyleLbl="parChTrans1D2" presStyleIdx="0" presStyleCnt="2"/>
      <dgm:spPr/>
      <dgm:t>
        <a:bodyPr/>
        <a:lstStyle/>
        <a:p>
          <a:endParaRPr lang="en-GB"/>
        </a:p>
      </dgm:t>
    </dgm:pt>
    <dgm:pt modelId="{8CB9A608-F227-48AF-AF43-B90E694164ED}" type="pres">
      <dgm:prSet presAssocID="{02A67522-CB28-4E3C-9C72-CC148F07469D}" presName="connTx" presStyleLbl="parChTrans1D2" presStyleIdx="0" presStyleCnt="2"/>
      <dgm:spPr/>
      <dgm:t>
        <a:bodyPr/>
        <a:lstStyle/>
        <a:p>
          <a:endParaRPr lang="en-GB"/>
        </a:p>
      </dgm:t>
    </dgm:pt>
    <dgm:pt modelId="{6ABE1245-3F75-4B1D-8ABD-79DE03275114}" type="pres">
      <dgm:prSet presAssocID="{85B24D05-B755-4F93-B25B-483CE5FE39E6}" presName="root2" presStyleCnt="0"/>
      <dgm:spPr/>
    </dgm:pt>
    <dgm:pt modelId="{D0C40A75-053C-49AE-838E-DD94F9B8D4E7}" type="pres">
      <dgm:prSet presAssocID="{85B24D05-B755-4F93-B25B-483CE5FE39E6}" presName="LevelTwoTextNode" presStyleLbl="node2" presStyleIdx="0" presStyleCnt="2">
        <dgm:presLayoutVars>
          <dgm:chPref val="3"/>
        </dgm:presLayoutVars>
      </dgm:prSet>
      <dgm:spPr/>
      <dgm:t>
        <a:bodyPr/>
        <a:lstStyle/>
        <a:p>
          <a:endParaRPr lang="en-GB"/>
        </a:p>
      </dgm:t>
    </dgm:pt>
    <dgm:pt modelId="{C611C54A-A2B1-4137-8402-05996DBB0363}" type="pres">
      <dgm:prSet presAssocID="{85B24D05-B755-4F93-B25B-483CE5FE39E6}" presName="level3hierChild" presStyleCnt="0"/>
      <dgm:spPr/>
    </dgm:pt>
    <dgm:pt modelId="{16AA4EEA-4BA1-4B45-84E5-683F19F1F0E8}" type="pres">
      <dgm:prSet presAssocID="{A29EDE74-595A-434A-96F9-06A95EF78C1F}" presName="conn2-1" presStyleLbl="parChTrans1D3" presStyleIdx="0" presStyleCnt="4"/>
      <dgm:spPr/>
      <dgm:t>
        <a:bodyPr/>
        <a:lstStyle/>
        <a:p>
          <a:endParaRPr lang="en-GB"/>
        </a:p>
      </dgm:t>
    </dgm:pt>
    <dgm:pt modelId="{179259B4-13DA-4F59-8907-97C786BCFD52}" type="pres">
      <dgm:prSet presAssocID="{A29EDE74-595A-434A-96F9-06A95EF78C1F}" presName="connTx" presStyleLbl="parChTrans1D3" presStyleIdx="0" presStyleCnt="4"/>
      <dgm:spPr/>
      <dgm:t>
        <a:bodyPr/>
        <a:lstStyle/>
        <a:p>
          <a:endParaRPr lang="en-GB"/>
        </a:p>
      </dgm:t>
    </dgm:pt>
    <dgm:pt modelId="{F13FE387-F9EF-43BA-8D0A-5E13D804740A}" type="pres">
      <dgm:prSet presAssocID="{118D1E1C-3A0A-4531-A87D-3223B41935E0}" presName="root2" presStyleCnt="0"/>
      <dgm:spPr/>
    </dgm:pt>
    <dgm:pt modelId="{79C72CEA-2496-4A50-AF82-720BCD431BF3}" type="pres">
      <dgm:prSet presAssocID="{118D1E1C-3A0A-4531-A87D-3223B41935E0}" presName="LevelTwoTextNode" presStyleLbl="node3" presStyleIdx="0" presStyleCnt="4" custLinFactNeighborX="69189" custLinFactNeighborY="-109">
        <dgm:presLayoutVars>
          <dgm:chPref val="3"/>
        </dgm:presLayoutVars>
      </dgm:prSet>
      <dgm:spPr/>
      <dgm:t>
        <a:bodyPr/>
        <a:lstStyle/>
        <a:p>
          <a:endParaRPr lang="en-GB"/>
        </a:p>
      </dgm:t>
    </dgm:pt>
    <dgm:pt modelId="{611E0DE2-333C-416C-B34D-FC24AE29B195}" type="pres">
      <dgm:prSet presAssocID="{118D1E1C-3A0A-4531-A87D-3223B41935E0}" presName="level3hierChild" presStyleCnt="0"/>
      <dgm:spPr/>
    </dgm:pt>
    <dgm:pt modelId="{345FB947-E45F-48C0-9710-1FAE1BCDA64B}" type="pres">
      <dgm:prSet presAssocID="{5FF0C2C9-5CA1-43A2-936F-9CDEE40AC817}" presName="conn2-1" presStyleLbl="parChTrans1D3" presStyleIdx="1" presStyleCnt="4"/>
      <dgm:spPr/>
      <dgm:t>
        <a:bodyPr/>
        <a:lstStyle/>
        <a:p>
          <a:endParaRPr lang="en-GB"/>
        </a:p>
      </dgm:t>
    </dgm:pt>
    <dgm:pt modelId="{19AC616D-34E2-473F-8E30-DE05F3228968}" type="pres">
      <dgm:prSet presAssocID="{5FF0C2C9-5CA1-43A2-936F-9CDEE40AC817}" presName="connTx" presStyleLbl="parChTrans1D3" presStyleIdx="1" presStyleCnt="4"/>
      <dgm:spPr/>
      <dgm:t>
        <a:bodyPr/>
        <a:lstStyle/>
        <a:p>
          <a:endParaRPr lang="en-GB"/>
        </a:p>
      </dgm:t>
    </dgm:pt>
    <dgm:pt modelId="{592C1BCF-F757-49C7-9821-F4947298650E}" type="pres">
      <dgm:prSet presAssocID="{7A845910-2489-4C9E-9604-7EDDBD111A9C}" presName="root2" presStyleCnt="0"/>
      <dgm:spPr/>
    </dgm:pt>
    <dgm:pt modelId="{1C973561-B02D-45F0-89EF-01EAD1260367}" type="pres">
      <dgm:prSet presAssocID="{7A845910-2489-4C9E-9604-7EDDBD111A9C}" presName="LevelTwoTextNode" presStyleLbl="node3" presStyleIdx="1" presStyleCnt="4" custLinFactNeighborX="71195" custLinFactNeighborY="2005">
        <dgm:presLayoutVars>
          <dgm:chPref val="3"/>
        </dgm:presLayoutVars>
      </dgm:prSet>
      <dgm:spPr/>
      <dgm:t>
        <a:bodyPr/>
        <a:lstStyle/>
        <a:p>
          <a:endParaRPr lang="en-GB"/>
        </a:p>
      </dgm:t>
    </dgm:pt>
    <dgm:pt modelId="{D0614711-3FF1-4F83-AF59-26E10A90B0CC}" type="pres">
      <dgm:prSet presAssocID="{7A845910-2489-4C9E-9604-7EDDBD111A9C}" presName="level3hierChild" presStyleCnt="0"/>
      <dgm:spPr/>
    </dgm:pt>
    <dgm:pt modelId="{E054D318-DF9A-4EA8-A185-3044F139AB1E}" type="pres">
      <dgm:prSet presAssocID="{FD148F6F-D7DB-4DAC-9BC9-07328BC2C0E0}" presName="conn2-1" presStyleLbl="parChTrans1D2" presStyleIdx="1" presStyleCnt="2"/>
      <dgm:spPr/>
      <dgm:t>
        <a:bodyPr/>
        <a:lstStyle/>
        <a:p>
          <a:endParaRPr lang="en-GB"/>
        </a:p>
      </dgm:t>
    </dgm:pt>
    <dgm:pt modelId="{2691029B-E5D7-41FB-94D9-4852FD19B2FD}" type="pres">
      <dgm:prSet presAssocID="{FD148F6F-D7DB-4DAC-9BC9-07328BC2C0E0}" presName="connTx" presStyleLbl="parChTrans1D2" presStyleIdx="1" presStyleCnt="2"/>
      <dgm:spPr/>
      <dgm:t>
        <a:bodyPr/>
        <a:lstStyle/>
        <a:p>
          <a:endParaRPr lang="en-GB"/>
        </a:p>
      </dgm:t>
    </dgm:pt>
    <dgm:pt modelId="{DC16090D-49CC-4894-B7E5-1544022A69E7}" type="pres">
      <dgm:prSet presAssocID="{18874088-7770-4404-8F50-96903F7C8F74}" presName="root2" presStyleCnt="0"/>
      <dgm:spPr/>
    </dgm:pt>
    <dgm:pt modelId="{81680AFE-E07A-411E-A04C-066F9D35B260}" type="pres">
      <dgm:prSet presAssocID="{18874088-7770-4404-8F50-96903F7C8F74}" presName="LevelTwoTextNode" presStyleLbl="node2" presStyleIdx="1" presStyleCnt="2">
        <dgm:presLayoutVars>
          <dgm:chPref val="3"/>
        </dgm:presLayoutVars>
      </dgm:prSet>
      <dgm:spPr/>
      <dgm:t>
        <a:bodyPr/>
        <a:lstStyle/>
        <a:p>
          <a:endParaRPr lang="en-GB"/>
        </a:p>
      </dgm:t>
    </dgm:pt>
    <dgm:pt modelId="{A74C314F-7913-4130-9071-0D006297001D}" type="pres">
      <dgm:prSet presAssocID="{18874088-7770-4404-8F50-96903F7C8F74}" presName="level3hierChild" presStyleCnt="0"/>
      <dgm:spPr/>
    </dgm:pt>
    <dgm:pt modelId="{AB54B7EF-6BB9-491B-B2C6-6085A0131EC2}" type="pres">
      <dgm:prSet presAssocID="{314B3E8B-DA40-45A4-9F1E-36662374FF63}" presName="conn2-1" presStyleLbl="parChTrans1D3" presStyleIdx="2" presStyleCnt="4"/>
      <dgm:spPr/>
      <dgm:t>
        <a:bodyPr/>
        <a:lstStyle/>
        <a:p>
          <a:endParaRPr lang="en-GB"/>
        </a:p>
      </dgm:t>
    </dgm:pt>
    <dgm:pt modelId="{40D52CCB-68C7-4C12-9DB6-BC7B1D67CA83}" type="pres">
      <dgm:prSet presAssocID="{314B3E8B-DA40-45A4-9F1E-36662374FF63}" presName="connTx" presStyleLbl="parChTrans1D3" presStyleIdx="2" presStyleCnt="4"/>
      <dgm:spPr/>
      <dgm:t>
        <a:bodyPr/>
        <a:lstStyle/>
        <a:p>
          <a:endParaRPr lang="en-GB"/>
        </a:p>
      </dgm:t>
    </dgm:pt>
    <dgm:pt modelId="{44DA90CC-7285-48FC-A743-779FD1033D55}" type="pres">
      <dgm:prSet presAssocID="{CE6453D1-F226-4B46-8EEA-5656BB5C82B1}" presName="root2" presStyleCnt="0"/>
      <dgm:spPr/>
    </dgm:pt>
    <dgm:pt modelId="{89B0CF09-93B0-4ED3-8928-F65795DC78D8}" type="pres">
      <dgm:prSet presAssocID="{CE6453D1-F226-4B46-8EEA-5656BB5C82B1}" presName="LevelTwoTextNode" presStyleLbl="node3" presStyleIdx="2" presStyleCnt="4" custLinFactNeighborX="73200">
        <dgm:presLayoutVars>
          <dgm:chPref val="3"/>
        </dgm:presLayoutVars>
      </dgm:prSet>
      <dgm:spPr/>
      <dgm:t>
        <a:bodyPr/>
        <a:lstStyle/>
        <a:p>
          <a:endParaRPr lang="en-GB"/>
        </a:p>
      </dgm:t>
    </dgm:pt>
    <dgm:pt modelId="{97D15418-B1AB-4AAF-A82B-E5D987ACC8F9}" type="pres">
      <dgm:prSet presAssocID="{CE6453D1-F226-4B46-8EEA-5656BB5C82B1}" presName="level3hierChild" presStyleCnt="0"/>
      <dgm:spPr/>
    </dgm:pt>
    <dgm:pt modelId="{782EE4EA-89E1-4446-9A5B-47A2ED08DD61}" type="pres">
      <dgm:prSet presAssocID="{C9AA9ABF-FA9C-4D5E-B139-8B47C654D7D0}" presName="conn2-1" presStyleLbl="parChTrans1D3" presStyleIdx="3" presStyleCnt="4"/>
      <dgm:spPr/>
      <dgm:t>
        <a:bodyPr/>
        <a:lstStyle/>
        <a:p>
          <a:endParaRPr lang="en-GB"/>
        </a:p>
      </dgm:t>
    </dgm:pt>
    <dgm:pt modelId="{92AF93C2-FBC6-466E-A95A-B96E10323FA6}" type="pres">
      <dgm:prSet presAssocID="{C9AA9ABF-FA9C-4D5E-B139-8B47C654D7D0}" presName="connTx" presStyleLbl="parChTrans1D3" presStyleIdx="3" presStyleCnt="4"/>
      <dgm:spPr/>
      <dgm:t>
        <a:bodyPr/>
        <a:lstStyle/>
        <a:p>
          <a:endParaRPr lang="en-GB"/>
        </a:p>
      </dgm:t>
    </dgm:pt>
    <dgm:pt modelId="{6DF1B72F-D79D-494E-8E8D-60D334BA36F7}" type="pres">
      <dgm:prSet presAssocID="{8393D406-B3E7-415C-A052-279AF2F44E1F}" presName="root2" presStyleCnt="0"/>
      <dgm:spPr/>
    </dgm:pt>
    <dgm:pt modelId="{C8412B03-FF06-4B28-9784-9C860F543BBC}" type="pres">
      <dgm:prSet presAssocID="{8393D406-B3E7-415C-A052-279AF2F44E1F}" presName="LevelTwoTextNode" presStyleLbl="node3" presStyleIdx="3" presStyleCnt="4" custLinFactNeighborX="74203" custLinFactNeighborY="109">
        <dgm:presLayoutVars>
          <dgm:chPref val="3"/>
        </dgm:presLayoutVars>
      </dgm:prSet>
      <dgm:spPr/>
      <dgm:t>
        <a:bodyPr/>
        <a:lstStyle/>
        <a:p>
          <a:endParaRPr lang="en-GB"/>
        </a:p>
      </dgm:t>
    </dgm:pt>
    <dgm:pt modelId="{796E1AA1-33CF-46E8-9795-143626522902}" type="pres">
      <dgm:prSet presAssocID="{8393D406-B3E7-415C-A052-279AF2F44E1F}" presName="level3hierChild" presStyleCnt="0"/>
      <dgm:spPr/>
    </dgm:pt>
  </dgm:ptLst>
  <dgm:cxnLst>
    <dgm:cxn modelId="{C10CD962-19CA-41B9-896A-6A6964922C1C}" srcId="{18874088-7770-4404-8F50-96903F7C8F74}" destId="{CE6453D1-F226-4B46-8EEA-5656BB5C82B1}" srcOrd="0" destOrd="0" parTransId="{314B3E8B-DA40-45A4-9F1E-36662374FF63}" sibTransId="{7B10DBDB-5C69-437C-B9C1-322A55FF42CA}"/>
    <dgm:cxn modelId="{AC497AE2-8ACA-4685-9759-473E90C1A30F}" type="presOf" srcId="{18874088-7770-4404-8F50-96903F7C8F74}" destId="{81680AFE-E07A-411E-A04C-066F9D35B260}" srcOrd="0" destOrd="0" presId="urn:microsoft.com/office/officeart/2005/8/layout/hierarchy2"/>
    <dgm:cxn modelId="{FB6FE667-FA3A-4873-8390-8A955D941638}" srcId="{E091B4DA-B501-49E3-B363-DC1F65B8227C}" destId="{18874088-7770-4404-8F50-96903F7C8F74}" srcOrd="1" destOrd="0" parTransId="{FD148F6F-D7DB-4DAC-9BC9-07328BC2C0E0}" sibTransId="{3E314ABE-67DC-48D8-BC80-6BA20B997BD0}"/>
    <dgm:cxn modelId="{33AC5B74-8381-4555-9A63-DCC51388E02E}" srcId="{85B24D05-B755-4F93-B25B-483CE5FE39E6}" destId="{118D1E1C-3A0A-4531-A87D-3223B41935E0}" srcOrd="0" destOrd="0" parTransId="{A29EDE74-595A-434A-96F9-06A95EF78C1F}" sibTransId="{13D7DF1C-6D07-4D40-9312-3619F13A4DC6}"/>
    <dgm:cxn modelId="{D8A67BEE-35C0-40B2-B72D-5E45F2F27CCA}" type="presOf" srcId="{C9AA9ABF-FA9C-4D5E-B139-8B47C654D7D0}" destId="{782EE4EA-89E1-4446-9A5B-47A2ED08DD61}" srcOrd="0" destOrd="0" presId="urn:microsoft.com/office/officeart/2005/8/layout/hierarchy2"/>
    <dgm:cxn modelId="{1E8965CE-8A57-44EF-B8FC-9B8C23959D1E}" srcId="{E091B4DA-B501-49E3-B363-DC1F65B8227C}" destId="{85B24D05-B755-4F93-B25B-483CE5FE39E6}" srcOrd="0" destOrd="0" parTransId="{02A67522-CB28-4E3C-9C72-CC148F07469D}" sibTransId="{3D223530-6AAC-4620-A1EE-087EE53469D6}"/>
    <dgm:cxn modelId="{3398A43F-3310-4725-8E4C-14976CFF72A9}" type="presOf" srcId="{E091B4DA-B501-49E3-B363-DC1F65B8227C}" destId="{A219B2A3-C169-483B-B5A5-720EDC17C42B}" srcOrd="0" destOrd="0" presId="urn:microsoft.com/office/officeart/2005/8/layout/hierarchy2"/>
    <dgm:cxn modelId="{BB2DA67F-6199-4B30-BD57-2CFFF9539DB5}" type="presOf" srcId="{A29EDE74-595A-434A-96F9-06A95EF78C1F}" destId="{179259B4-13DA-4F59-8907-97C786BCFD52}" srcOrd="1" destOrd="0" presId="urn:microsoft.com/office/officeart/2005/8/layout/hierarchy2"/>
    <dgm:cxn modelId="{30A723E7-C37B-498A-9B7C-D298F7ACB486}" type="presOf" srcId="{02A67522-CB28-4E3C-9C72-CC148F07469D}" destId="{BCBACAFE-7439-4573-9337-822C52A1E55A}" srcOrd="0" destOrd="0" presId="urn:microsoft.com/office/officeart/2005/8/layout/hierarchy2"/>
    <dgm:cxn modelId="{D67A4663-6772-4F74-8B2B-E83A054B3205}" type="presOf" srcId="{AD2A0649-B558-4761-ACCF-633ED962EA1F}" destId="{FCE9200C-69C8-4C0F-9B60-FAF0BA1581EC}" srcOrd="0" destOrd="0" presId="urn:microsoft.com/office/officeart/2005/8/layout/hierarchy2"/>
    <dgm:cxn modelId="{341AA606-8519-475E-95C0-459FA824B500}" type="presOf" srcId="{8393D406-B3E7-415C-A052-279AF2F44E1F}" destId="{C8412B03-FF06-4B28-9784-9C860F543BBC}" srcOrd="0" destOrd="0" presId="urn:microsoft.com/office/officeart/2005/8/layout/hierarchy2"/>
    <dgm:cxn modelId="{143E9E69-3357-4AF1-9972-7133B2A49152}" type="presOf" srcId="{5FF0C2C9-5CA1-43A2-936F-9CDEE40AC817}" destId="{19AC616D-34E2-473F-8E30-DE05F3228968}" srcOrd="1" destOrd="0" presId="urn:microsoft.com/office/officeart/2005/8/layout/hierarchy2"/>
    <dgm:cxn modelId="{F829D84A-48E8-4246-9FC8-00C76A585D3F}" type="presOf" srcId="{5FF0C2C9-5CA1-43A2-936F-9CDEE40AC817}" destId="{345FB947-E45F-48C0-9710-1FAE1BCDA64B}" srcOrd="0" destOrd="0" presId="urn:microsoft.com/office/officeart/2005/8/layout/hierarchy2"/>
    <dgm:cxn modelId="{E82DED95-E7AA-456F-9085-D84193397CE7}" type="presOf" srcId="{85B24D05-B755-4F93-B25B-483CE5FE39E6}" destId="{D0C40A75-053C-49AE-838E-DD94F9B8D4E7}" srcOrd="0" destOrd="0" presId="urn:microsoft.com/office/officeart/2005/8/layout/hierarchy2"/>
    <dgm:cxn modelId="{61DA7819-982A-451B-AB5C-DEF05464A61F}" type="presOf" srcId="{C9AA9ABF-FA9C-4D5E-B139-8B47C654D7D0}" destId="{92AF93C2-FBC6-466E-A95A-B96E10323FA6}" srcOrd="1" destOrd="0" presId="urn:microsoft.com/office/officeart/2005/8/layout/hierarchy2"/>
    <dgm:cxn modelId="{6986B046-BD22-4EF8-BFBA-65C6E82330EA}" type="presOf" srcId="{7A845910-2489-4C9E-9604-7EDDBD111A9C}" destId="{1C973561-B02D-45F0-89EF-01EAD1260367}" srcOrd="0" destOrd="0" presId="urn:microsoft.com/office/officeart/2005/8/layout/hierarchy2"/>
    <dgm:cxn modelId="{A7E548D7-9EB7-4C14-B8D1-0DF1C59DA8A4}" type="presOf" srcId="{314B3E8B-DA40-45A4-9F1E-36662374FF63}" destId="{40D52CCB-68C7-4C12-9DB6-BC7B1D67CA83}" srcOrd="1" destOrd="0" presId="urn:microsoft.com/office/officeart/2005/8/layout/hierarchy2"/>
    <dgm:cxn modelId="{D3F3B08D-F4B2-475C-BD25-C7013E4FFFDE}" type="presOf" srcId="{314B3E8B-DA40-45A4-9F1E-36662374FF63}" destId="{AB54B7EF-6BB9-491B-B2C6-6085A0131EC2}" srcOrd="0" destOrd="0" presId="urn:microsoft.com/office/officeart/2005/8/layout/hierarchy2"/>
    <dgm:cxn modelId="{9007569D-85FD-4B1F-A4F7-5A92512BD035}" srcId="{AD2A0649-B558-4761-ACCF-633ED962EA1F}" destId="{E091B4DA-B501-49E3-B363-DC1F65B8227C}" srcOrd="0" destOrd="0" parTransId="{D4913D18-72BA-49E3-B1F8-852B52AEB32F}" sibTransId="{5426D228-6B9D-4CC5-8C38-3C0D069C512C}"/>
    <dgm:cxn modelId="{2E75BF21-54F0-4742-AB29-E0826E60D8BC}" srcId="{18874088-7770-4404-8F50-96903F7C8F74}" destId="{8393D406-B3E7-415C-A052-279AF2F44E1F}" srcOrd="1" destOrd="0" parTransId="{C9AA9ABF-FA9C-4D5E-B139-8B47C654D7D0}" sibTransId="{9A830A52-EDC1-4083-83A0-AAE1D8BBBBAB}"/>
    <dgm:cxn modelId="{A83010C8-F037-4C8D-BD90-FF589E6EDF86}" type="presOf" srcId="{A29EDE74-595A-434A-96F9-06A95EF78C1F}" destId="{16AA4EEA-4BA1-4B45-84E5-683F19F1F0E8}" srcOrd="0" destOrd="0" presId="urn:microsoft.com/office/officeart/2005/8/layout/hierarchy2"/>
    <dgm:cxn modelId="{DF7AB5F5-3BEE-440B-9D18-1F5A7641F2EF}" type="presOf" srcId="{118D1E1C-3A0A-4531-A87D-3223B41935E0}" destId="{79C72CEA-2496-4A50-AF82-720BCD431BF3}" srcOrd="0" destOrd="0" presId="urn:microsoft.com/office/officeart/2005/8/layout/hierarchy2"/>
    <dgm:cxn modelId="{C219A4DE-D1D1-4A01-B3A1-CCADE41E2E7F}" type="presOf" srcId="{FD148F6F-D7DB-4DAC-9BC9-07328BC2C0E0}" destId="{E054D318-DF9A-4EA8-A185-3044F139AB1E}" srcOrd="0" destOrd="0" presId="urn:microsoft.com/office/officeart/2005/8/layout/hierarchy2"/>
    <dgm:cxn modelId="{AC4ABB30-93CA-4522-8235-2BE45469F705}" type="presOf" srcId="{CE6453D1-F226-4B46-8EEA-5656BB5C82B1}" destId="{89B0CF09-93B0-4ED3-8928-F65795DC78D8}" srcOrd="0" destOrd="0" presId="urn:microsoft.com/office/officeart/2005/8/layout/hierarchy2"/>
    <dgm:cxn modelId="{4811237D-F9AF-4057-940E-E13154001C1D}" type="presOf" srcId="{02A67522-CB28-4E3C-9C72-CC148F07469D}" destId="{8CB9A608-F227-48AF-AF43-B90E694164ED}" srcOrd="1" destOrd="0" presId="urn:microsoft.com/office/officeart/2005/8/layout/hierarchy2"/>
    <dgm:cxn modelId="{34C16CED-1773-4C81-B9E5-F675E1E1B31F}" type="presOf" srcId="{FD148F6F-D7DB-4DAC-9BC9-07328BC2C0E0}" destId="{2691029B-E5D7-41FB-94D9-4852FD19B2FD}" srcOrd="1" destOrd="0" presId="urn:microsoft.com/office/officeart/2005/8/layout/hierarchy2"/>
    <dgm:cxn modelId="{74E96CE6-83C4-4EF5-AF4C-FDB9C0FCF54D}" srcId="{85B24D05-B755-4F93-B25B-483CE5FE39E6}" destId="{7A845910-2489-4C9E-9604-7EDDBD111A9C}" srcOrd="1" destOrd="0" parTransId="{5FF0C2C9-5CA1-43A2-936F-9CDEE40AC817}" sibTransId="{85E8E300-FBE4-47E3-92D2-6341C71A635F}"/>
    <dgm:cxn modelId="{E1707F02-F20E-452C-8251-B77206D2B8CC}" type="presParOf" srcId="{FCE9200C-69C8-4C0F-9B60-FAF0BA1581EC}" destId="{9982EAF0-9CFD-4B88-A2AD-97C017619620}" srcOrd="0" destOrd="0" presId="urn:microsoft.com/office/officeart/2005/8/layout/hierarchy2"/>
    <dgm:cxn modelId="{DA3DDA2F-A629-4776-BDA6-FE2087BF3606}" type="presParOf" srcId="{9982EAF0-9CFD-4B88-A2AD-97C017619620}" destId="{A219B2A3-C169-483B-B5A5-720EDC17C42B}" srcOrd="0" destOrd="0" presId="urn:microsoft.com/office/officeart/2005/8/layout/hierarchy2"/>
    <dgm:cxn modelId="{72A68C83-6315-4D22-8595-5CE8DAE3F3AE}" type="presParOf" srcId="{9982EAF0-9CFD-4B88-A2AD-97C017619620}" destId="{E6E81683-4F39-433C-BD1A-9ACCBCF1DE4B}" srcOrd="1" destOrd="0" presId="urn:microsoft.com/office/officeart/2005/8/layout/hierarchy2"/>
    <dgm:cxn modelId="{BC604A2A-E751-4DEE-B7CB-9D42A72F9BF5}" type="presParOf" srcId="{E6E81683-4F39-433C-BD1A-9ACCBCF1DE4B}" destId="{BCBACAFE-7439-4573-9337-822C52A1E55A}" srcOrd="0" destOrd="0" presId="urn:microsoft.com/office/officeart/2005/8/layout/hierarchy2"/>
    <dgm:cxn modelId="{C4B71677-4415-4007-BBD6-101ADF0A91BF}" type="presParOf" srcId="{BCBACAFE-7439-4573-9337-822C52A1E55A}" destId="{8CB9A608-F227-48AF-AF43-B90E694164ED}" srcOrd="0" destOrd="0" presId="urn:microsoft.com/office/officeart/2005/8/layout/hierarchy2"/>
    <dgm:cxn modelId="{022B47D7-14DA-4D7C-8F73-1D8D6B9BD35F}" type="presParOf" srcId="{E6E81683-4F39-433C-BD1A-9ACCBCF1DE4B}" destId="{6ABE1245-3F75-4B1D-8ABD-79DE03275114}" srcOrd="1" destOrd="0" presId="urn:microsoft.com/office/officeart/2005/8/layout/hierarchy2"/>
    <dgm:cxn modelId="{9150604D-E06E-4223-A702-843BBE2C7E1F}" type="presParOf" srcId="{6ABE1245-3F75-4B1D-8ABD-79DE03275114}" destId="{D0C40A75-053C-49AE-838E-DD94F9B8D4E7}" srcOrd="0" destOrd="0" presId="urn:microsoft.com/office/officeart/2005/8/layout/hierarchy2"/>
    <dgm:cxn modelId="{22B32E5B-8685-4C3A-955D-1E9628DBCB1D}" type="presParOf" srcId="{6ABE1245-3F75-4B1D-8ABD-79DE03275114}" destId="{C611C54A-A2B1-4137-8402-05996DBB0363}" srcOrd="1" destOrd="0" presId="urn:microsoft.com/office/officeart/2005/8/layout/hierarchy2"/>
    <dgm:cxn modelId="{DA22F7E9-D239-4C92-AB9D-91205B297956}" type="presParOf" srcId="{C611C54A-A2B1-4137-8402-05996DBB0363}" destId="{16AA4EEA-4BA1-4B45-84E5-683F19F1F0E8}" srcOrd="0" destOrd="0" presId="urn:microsoft.com/office/officeart/2005/8/layout/hierarchy2"/>
    <dgm:cxn modelId="{B4AE794C-0A1A-41F0-9FC6-A8A2983640EE}" type="presParOf" srcId="{16AA4EEA-4BA1-4B45-84E5-683F19F1F0E8}" destId="{179259B4-13DA-4F59-8907-97C786BCFD52}" srcOrd="0" destOrd="0" presId="urn:microsoft.com/office/officeart/2005/8/layout/hierarchy2"/>
    <dgm:cxn modelId="{AFE1C440-0915-4E92-8F57-24C6B1DE54EF}" type="presParOf" srcId="{C611C54A-A2B1-4137-8402-05996DBB0363}" destId="{F13FE387-F9EF-43BA-8D0A-5E13D804740A}" srcOrd="1" destOrd="0" presId="urn:microsoft.com/office/officeart/2005/8/layout/hierarchy2"/>
    <dgm:cxn modelId="{C3145C85-8FF5-40B8-8F4C-906D9586B43E}" type="presParOf" srcId="{F13FE387-F9EF-43BA-8D0A-5E13D804740A}" destId="{79C72CEA-2496-4A50-AF82-720BCD431BF3}" srcOrd="0" destOrd="0" presId="urn:microsoft.com/office/officeart/2005/8/layout/hierarchy2"/>
    <dgm:cxn modelId="{D923B501-956A-40FB-B918-63BB5E007CBB}" type="presParOf" srcId="{F13FE387-F9EF-43BA-8D0A-5E13D804740A}" destId="{611E0DE2-333C-416C-B34D-FC24AE29B195}" srcOrd="1" destOrd="0" presId="urn:microsoft.com/office/officeart/2005/8/layout/hierarchy2"/>
    <dgm:cxn modelId="{5CC043C5-8681-45A5-9051-AB696FCA3379}" type="presParOf" srcId="{C611C54A-A2B1-4137-8402-05996DBB0363}" destId="{345FB947-E45F-48C0-9710-1FAE1BCDA64B}" srcOrd="2" destOrd="0" presId="urn:microsoft.com/office/officeart/2005/8/layout/hierarchy2"/>
    <dgm:cxn modelId="{A1424EC7-777B-4431-97A5-205BB2911764}" type="presParOf" srcId="{345FB947-E45F-48C0-9710-1FAE1BCDA64B}" destId="{19AC616D-34E2-473F-8E30-DE05F3228968}" srcOrd="0" destOrd="0" presId="urn:microsoft.com/office/officeart/2005/8/layout/hierarchy2"/>
    <dgm:cxn modelId="{73DE2DC2-29BC-48BF-9DC1-81ABEEB7AF77}" type="presParOf" srcId="{C611C54A-A2B1-4137-8402-05996DBB0363}" destId="{592C1BCF-F757-49C7-9821-F4947298650E}" srcOrd="3" destOrd="0" presId="urn:microsoft.com/office/officeart/2005/8/layout/hierarchy2"/>
    <dgm:cxn modelId="{58AFD54E-73DB-4663-8635-CEFFA529CEBE}" type="presParOf" srcId="{592C1BCF-F757-49C7-9821-F4947298650E}" destId="{1C973561-B02D-45F0-89EF-01EAD1260367}" srcOrd="0" destOrd="0" presId="urn:microsoft.com/office/officeart/2005/8/layout/hierarchy2"/>
    <dgm:cxn modelId="{5958330E-8E58-4D30-86F7-C8141D66D09D}" type="presParOf" srcId="{592C1BCF-F757-49C7-9821-F4947298650E}" destId="{D0614711-3FF1-4F83-AF59-26E10A90B0CC}" srcOrd="1" destOrd="0" presId="urn:microsoft.com/office/officeart/2005/8/layout/hierarchy2"/>
    <dgm:cxn modelId="{5A8D35E2-E2EA-4DF3-B94C-B2EF336964E5}" type="presParOf" srcId="{E6E81683-4F39-433C-BD1A-9ACCBCF1DE4B}" destId="{E054D318-DF9A-4EA8-A185-3044F139AB1E}" srcOrd="2" destOrd="0" presId="urn:microsoft.com/office/officeart/2005/8/layout/hierarchy2"/>
    <dgm:cxn modelId="{CB3DB798-FC9F-4386-8BF2-0D564194EBD8}" type="presParOf" srcId="{E054D318-DF9A-4EA8-A185-3044F139AB1E}" destId="{2691029B-E5D7-41FB-94D9-4852FD19B2FD}" srcOrd="0" destOrd="0" presId="urn:microsoft.com/office/officeart/2005/8/layout/hierarchy2"/>
    <dgm:cxn modelId="{1521676B-A4A9-4A40-862C-A1B2DE697336}" type="presParOf" srcId="{E6E81683-4F39-433C-BD1A-9ACCBCF1DE4B}" destId="{DC16090D-49CC-4894-B7E5-1544022A69E7}" srcOrd="3" destOrd="0" presId="urn:microsoft.com/office/officeart/2005/8/layout/hierarchy2"/>
    <dgm:cxn modelId="{5EF2E96E-9F81-4A6B-998F-0903CF5AD886}" type="presParOf" srcId="{DC16090D-49CC-4894-B7E5-1544022A69E7}" destId="{81680AFE-E07A-411E-A04C-066F9D35B260}" srcOrd="0" destOrd="0" presId="urn:microsoft.com/office/officeart/2005/8/layout/hierarchy2"/>
    <dgm:cxn modelId="{9AB0308C-D962-423E-91FD-7C17BA46DE23}" type="presParOf" srcId="{DC16090D-49CC-4894-B7E5-1544022A69E7}" destId="{A74C314F-7913-4130-9071-0D006297001D}" srcOrd="1" destOrd="0" presId="urn:microsoft.com/office/officeart/2005/8/layout/hierarchy2"/>
    <dgm:cxn modelId="{BD740F8E-56DC-4CE6-A7D2-751BDFB35CDD}" type="presParOf" srcId="{A74C314F-7913-4130-9071-0D006297001D}" destId="{AB54B7EF-6BB9-491B-B2C6-6085A0131EC2}" srcOrd="0" destOrd="0" presId="urn:microsoft.com/office/officeart/2005/8/layout/hierarchy2"/>
    <dgm:cxn modelId="{6DC5FEDC-218D-465D-99E8-4D82AA3E3C6D}" type="presParOf" srcId="{AB54B7EF-6BB9-491B-B2C6-6085A0131EC2}" destId="{40D52CCB-68C7-4C12-9DB6-BC7B1D67CA83}" srcOrd="0" destOrd="0" presId="urn:microsoft.com/office/officeart/2005/8/layout/hierarchy2"/>
    <dgm:cxn modelId="{D76CF201-891C-4B24-8854-8E11430C6D4D}" type="presParOf" srcId="{A74C314F-7913-4130-9071-0D006297001D}" destId="{44DA90CC-7285-48FC-A743-779FD1033D55}" srcOrd="1" destOrd="0" presId="urn:microsoft.com/office/officeart/2005/8/layout/hierarchy2"/>
    <dgm:cxn modelId="{082185A1-D96F-4486-8576-F6777C855367}" type="presParOf" srcId="{44DA90CC-7285-48FC-A743-779FD1033D55}" destId="{89B0CF09-93B0-4ED3-8928-F65795DC78D8}" srcOrd="0" destOrd="0" presId="urn:microsoft.com/office/officeart/2005/8/layout/hierarchy2"/>
    <dgm:cxn modelId="{BA92C142-F6EC-4189-91F3-AD8B8620E934}" type="presParOf" srcId="{44DA90CC-7285-48FC-A743-779FD1033D55}" destId="{97D15418-B1AB-4AAF-A82B-E5D987ACC8F9}" srcOrd="1" destOrd="0" presId="urn:microsoft.com/office/officeart/2005/8/layout/hierarchy2"/>
    <dgm:cxn modelId="{854709E7-B9FE-4F0C-9601-B1B169A225B0}" type="presParOf" srcId="{A74C314F-7913-4130-9071-0D006297001D}" destId="{782EE4EA-89E1-4446-9A5B-47A2ED08DD61}" srcOrd="2" destOrd="0" presId="urn:microsoft.com/office/officeart/2005/8/layout/hierarchy2"/>
    <dgm:cxn modelId="{83BF4237-B0A8-4A5B-81FE-4E5F22D796D0}" type="presParOf" srcId="{782EE4EA-89E1-4446-9A5B-47A2ED08DD61}" destId="{92AF93C2-FBC6-466E-A95A-B96E10323FA6}" srcOrd="0" destOrd="0" presId="urn:microsoft.com/office/officeart/2005/8/layout/hierarchy2"/>
    <dgm:cxn modelId="{AFE0501B-405C-4563-B2AA-95C6F6772FFB}" type="presParOf" srcId="{A74C314F-7913-4130-9071-0D006297001D}" destId="{6DF1B72F-D79D-494E-8E8D-60D334BA36F7}" srcOrd="3" destOrd="0" presId="urn:microsoft.com/office/officeart/2005/8/layout/hierarchy2"/>
    <dgm:cxn modelId="{82221D41-C8CC-45E4-9869-7C146905A396}" type="presParOf" srcId="{6DF1B72F-D79D-494E-8E8D-60D334BA36F7}" destId="{C8412B03-FF06-4B28-9784-9C860F543BBC}" srcOrd="0" destOrd="0" presId="urn:microsoft.com/office/officeart/2005/8/layout/hierarchy2"/>
    <dgm:cxn modelId="{F6D4A199-15FC-4DF9-8759-17A07E67FE69}" type="presParOf" srcId="{6DF1B72F-D79D-494E-8E8D-60D334BA36F7}" destId="{796E1AA1-33CF-46E8-9795-143626522902}" srcOrd="1" destOrd="0" presId="urn:microsoft.com/office/officeart/2005/8/layout/hierarchy2"/>
  </dgm:cxnLst>
  <dgm:bg/>
  <dgm:whole>
    <a:ln>
      <a:solidFill>
        <a:schemeClr val="tx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19B2A3-C169-483B-B5A5-720EDC17C42B}">
      <dsp:nvSpPr>
        <dsp:cNvPr id="0" name=""/>
        <dsp:cNvSpPr/>
      </dsp:nvSpPr>
      <dsp:spPr>
        <a:xfrm>
          <a:off x="1630076" y="771116"/>
          <a:ext cx="868136" cy="43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a:t>Identify the issue</a:t>
          </a:r>
        </a:p>
      </dsp:txBody>
      <dsp:txXfrm>
        <a:off x="1630076" y="771116"/>
        <a:ext cx="868136" cy="434068"/>
      </dsp:txXfrm>
    </dsp:sp>
    <dsp:sp modelId="{BCBACAFE-7439-4573-9337-822C52A1E55A}">
      <dsp:nvSpPr>
        <dsp:cNvPr id="0" name=""/>
        <dsp:cNvSpPr/>
      </dsp:nvSpPr>
      <dsp:spPr>
        <a:xfrm rot="19748955">
          <a:off x="2426327" y="707408"/>
          <a:ext cx="1016092" cy="40429"/>
        </a:xfrm>
        <a:custGeom>
          <a:avLst/>
          <a:gdLst/>
          <a:ahLst/>
          <a:cxnLst/>
          <a:rect l="0" t="0" r="0" b="0"/>
          <a:pathLst>
            <a:path>
              <a:moveTo>
                <a:pt x="0" y="20214"/>
              </a:moveTo>
              <a:lnTo>
                <a:pt x="1016092"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rot="19748955">
        <a:off x="2908971" y="702220"/>
        <a:ext cx="50804" cy="50804"/>
      </dsp:txXfrm>
    </dsp:sp>
    <dsp:sp modelId="{D0C40A75-053C-49AE-838E-DD94F9B8D4E7}">
      <dsp:nvSpPr>
        <dsp:cNvPr id="0" name=""/>
        <dsp:cNvSpPr/>
      </dsp:nvSpPr>
      <dsp:spPr>
        <a:xfrm>
          <a:off x="3370534" y="250061"/>
          <a:ext cx="868136" cy="43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a:t>Underlying reason</a:t>
          </a:r>
        </a:p>
      </dsp:txBody>
      <dsp:txXfrm>
        <a:off x="3370534" y="250061"/>
        <a:ext cx="868136" cy="434068"/>
      </dsp:txXfrm>
    </dsp:sp>
    <dsp:sp modelId="{16AA4EEA-4BA1-4B45-84E5-683F19F1F0E8}">
      <dsp:nvSpPr>
        <dsp:cNvPr id="0" name=""/>
        <dsp:cNvSpPr/>
      </dsp:nvSpPr>
      <dsp:spPr>
        <a:xfrm rot="20713314">
          <a:off x="4222457" y="321849"/>
          <a:ext cx="980338" cy="40429"/>
        </a:xfrm>
        <a:custGeom>
          <a:avLst/>
          <a:gdLst/>
          <a:ahLst/>
          <a:cxnLst/>
          <a:rect l="0" t="0" r="0" b="0"/>
          <a:pathLst>
            <a:path>
              <a:moveTo>
                <a:pt x="0" y="20214"/>
              </a:moveTo>
              <a:lnTo>
                <a:pt x="980338"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rot="20713314">
        <a:off x="4688117" y="317556"/>
        <a:ext cx="49016" cy="49016"/>
      </dsp:txXfrm>
    </dsp:sp>
    <dsp:sp modelId="{79C72CEA-2496-4A50-AF82-720BCD431BF3}">
      <dsp:nvSpPr>
        <dsp:cNvPr id="0" name=""/>
        <dsp:cNvSpPr/>
      </dsp:nvSpPr>
      <dsp:spPr>
        <a:xfrm>
          <a:off x="5186581" y="0"/>
          <a:ext cx="868136" cy="43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a:t>Root cause</a:t>
          </a:r>
        </a:p>
      </dsp:txBody>
      <dsp:txXfrm>
        <a:off x="5186581" y="0"/>
        <a:ext cx="868136" cy="434068"/>
      </dsp:txXfrm>
    </dsp:sp>
    <dsp:sp modelId="{345FB947-E45F-48C0-9710-1FAE1BCDA64B}">
      <dsp:nvSpPr>
        <dsp:cNvPr id="0" name=""/>
        <dsp:cNvSpPr/>
      </dsp:nvSpPr>
      <dsp:spPr>
        <a:xfrm rot="898785">
          <a:off x="4221692" y="576026"/>
          <a:ext cx="999283" cy="40429"/>
        </a:xfrm>
        <a:custGeom>
          <a:avLst/>
          <a:gdLst/>
          <a:ahLst/>
          <a:cxnLst/>
          <a:rect l="0" t="0" r="0" b="0"/>
          <a:pathLst>
            <a:path>
              <a:moveTo>
                <a:pt x="0" y="20214"/>
              </a:moveTo>
              <a:lnTo>
                <a:pt x="999283"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rot="898785">
        <a:off x="4696351" y="571259"/>
        <a:ext cx="49964" cy="49964"/>
      </dsp:txXfrm>
    </dsp:sp>
    <dsp:sp modelId="{1C973561-B02D-45F0-89EF-01EAD1260367}">
      <dsp:nvSpPr>
        <dsp:cNvPr id="0" name=""/>
        <dsp:cNvSpPr/>
      </dsp:nvSpPr>
      <dsp:spPr>
        <a:xfrm>
          <a:off x="5203996" y="508353"/>
          <a:ext cx="868136" cy="43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a:t>Root cause</a:t>
          </a:r>
        </a:p>
      </dsp:txBody>
      <dsp:txXfrm>
        <a:off x="5203996" y="508353"/>
        <a:ext cx="868136" cy="434068"/>
      </dsp:txXfrm>
    </dsp:sp>
    <dsp:sp modelId="{E054D318-DF9A-4EA8-A185-3044F139AB1E}">
      <dsp:nvSpPr>
        <dsp:cNvPr id="0" name=""/>
        <dsp:cNvSpPr/>
      </dsp:nvSpPr>
      <dsp:spPr>
        <a:xfrm rot="1721150">
          <a:off x="2437191" y="1206587"/>
          <a:ext cx="994364" cy="40429"/>
        </a:xfrm>
        <a:custGeom>
          <a:avLst/>
          <a:gdLst/>
          <a:ahLst/>
          <a:cxnLst/>
          <a:rect l="0" t="0" r="0" b="0"/>
          <a:pathLst>
            <a:path>
              <a:moveTo>
                <a:pt x="0" y="20214"/>
              </a:moveTo>
              <a:lnTo>
                <a:pt x="994364"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rot="1721150">
        <a:off x="2909514" y="1201942"/>
        <a:ext cx="49718" cy="49718"/>
      </dsp:txXfrm>
    </dsp:sp>
    <dsp:sp modelId="{81680AFE-E07A-411E-A04C-066F9D35B260}">
      <dsp:nvSpPr>
        <dsp:cNvPr id="0" name=""/>
        <dsp:cNvSpPr/>
      </dsp:nvSpPr>
      <dsp:spPr>
        <a:xfrm>
          <a:off x="3370534" y="1248418"/>
          <a:ext cx="868136" cy="43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a:t>Underlying reason </a:t>
          </a:r>
        </a:p>
      </dsp:txBody>
      <dsp:txXfrm>
        <a:off x="3370534" y="1248418"/>
        <a:ext cx="868136" cy="434068"/>
      </dsp:txXfrm>
    </dsp:sp>
    <dsp:sp modelId="{AB54B7EF-6BB9-491B-B2C6-6085A0131EC2}">
      <dsp:nvSpPr>
        <dsp:cNvPr id="0" name=""/>
        <dsp:cNvSpPr/>
      </dsp:nvSpPr>
      <dsp:spPr>
        <a:xfrm rot="20744975">
          <a:off x="4223071" y="1320443"/>
          <a:ext cx="1013930" cy="40429"/>
        </a:xfrm>
        <a:custGeom>
          <a:avLst/>
          <a:gdLst/>
          <a:ahLst/>
          <a:cxnLst/>
          <a:rect l="0" t="0" r="0" b="0"/>
          <a:pathLst>
            <a:path>
              <a:moveTo>
                <a:pt x="0" y="20214"/>
              </a:moveTo>
              <a:lnTo>
                <a:pt x="1013930"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rot="20744975">
        <a:off x="4704688" y="1315309"/>
        <a:ext cx="50696" cy="50696"/>
      </dsp:txXfrm>
    </dsp:sp>
    <dsp:sp modelId="{89B0CF09-93B0-4ED3-8928-F65795DC78D8}">
      <dsp:nvSpPr>
        <dsp:cNvPr id="0" name=""/>
        <dsp:cNvSpPr/>
      </dsp:nvSpPr>
      <dsp:spPr>
        <a:xfrm>
          <a:off x="5221402" y="998829"/>
          <a:ext cx="868136" cy="43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a:t>Root cause</a:t>
          </a:r>
        </a:p>
      </dsp:txBody>
      <dsp:txXfrm>
        <a:off x="5221402" y="998829"/>
        <a:ext cx="868136" cy="434068"/>
      </dsp:txXfrm>
    </dsp:sp>
    <dsp:sp modelId="{782EE4EA-89E1-4446-9A5B-47A2ED08DD61}">
      <dsp:nvSpPr>
        <dsp:cNvPr id="0" name=""/>
        <dsp:cNvSpPr/>
      </dsp:nvSpPr>
      <dsp:spPr>
        <a:xfrm rot="849356">
          <a:off x="4223146" y="1570268"/>
          <a:ext cx="1022487" cy="40429"/>
        </a:xfrm>
        <a:custGeom>
          <a:avLst/>
          <a:gdLst/>
          <a:ahLst/>
          <a:cxnLst/>
          <a:rect l="0" t="0" r="0" b="0"/>
          <a:pathLst>
            <a:path>
              <a:moveTo>
                <a:pt x="0" y="20214"/>
              </a:moveTo>
              <a:lnTo>
                <a:pt x="1022487"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rot="849356">
        <a:off x="4708828" y="1564921"/>
        <a:ext cx="51124" cy="51124"/>
      </dsp:txXfrm>
    </dsp:sp>
    <dsp:sp modelId="{C8412B03-FF06-4B28-9784-9C860F543BBC}">
      <dsp:nvSpPr>
        <dsp:cNvPr id="0" name=""/>
        <dsp:cNvSpPr/>
      </dsp:nvSpPr>
      <dsp:spPr>
        <a:xfrm>
          <a:off x="5230109" y="1498479"/>
          <a:ext cx="868136" cy="43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a:t>Root cause </a:t>
          </a:r>
        </a:p>
      </dsp:txBody>
      <dsp:txXfrm>
        <a:off x="5230109" y="1498479"/>
        <a:ext cx="868136" cy="4340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M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ill Sans MT"/>
              </a:defRPr>
            </a:lvl1pPr>
          </a:lstStyle>
          <a:p>
            <a:fld id="{E6C31B4B-A96B-A246-84DE-A94F90626956}" type="datetimeFigureOut">
              <a:rPr lang="en-US" smtClean="0"/>
              <a:pPr/>
              <a:t>4/19/2015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M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ill Sans MT"/>
              </a:defRPr>
            </a:lvl1pPr>
          </a:lstStyle>
          <a:p>
            <a:fld id="{2BC9C2AF-2D13-0949-B6FD-D389D266059D}" type="slidenum">
              <a:rPr lang="en-US" smtClean="0"/>
              <a:pPr/>
              <a:t>‹#›</a:t>
            </a:fld>
            <a:endParaRPr lang="en-US" dirty="0"/>
          </a:p>
        </p:txBody>
      </p:sp>
    </p:spTree>
    <p:extLst>
      <p:ext uri="{BB962C8B-B14F-4D97-AF65-F5344CB8AC3E}">
        <p14:creationId xmlns="" xmlns:p14="http://schemas.microsoft.com/office/powerpoint/2010/main" val="11626610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Gill Sans MT"/>
        <a:ea typeface="+mn-ea"/>
        <a:cs typeface="+mn-cs"/>
      </a:defRPr>
    </a:lvl1pPr>
    <a:lvl2pPr marL="457200" algn="l" defTabSz="457200" rtl="0" eaLnBrk="1" latinLnBrk="0" hangingPunct="1">
      <a:defRPr sz="1200" kern="1200">
        <a:solidFill>
          <a:schemeClr val="tx1"/>
        </a:solidFill>
        <a:latin typeface="Gill Sans MT"/>
        <a:ea typeface="+mn-ea"/>
        <a:cs typeface="+mn-cs"/>
      </a:defRPr>
    </a:lvl2pPr>
    <a:lvl3pPr marL="914400" algn="l" defTabSz="457200" rtl="0" eaLnBrk="1" latinLnBrk="0" hangingPunct="1">
      <a:defRPr sz="1200" kern="1200">
        <a:solidFill>
          <a:schemeClr val="tx1"/>
        </a:solidFill>
        <a:latin typeface="Gill Sans MT"/>
        <a:ea typeface="+mn-ea"/>
        <a:cs typeface="+mn-cs"/>
      </a:defRPr>
    </a:lvl3pPr>
    <a:lvl4pPr marL="1371600" algn="l" defTabSz="457200" rtl="0" eaLnBrk="1" latinLnBrk="0" hangingPunct="1">
      <a:defRPr sz="1200" kern="1200">
        <a:solidFill>
          <a:schemeClr val="tx1"/>
        </a:solidFill>
        <a:latin typeface="Gill Sans MT"/>
        <a:ea typeface="+mn-ea"/>
        <a:cs typeface="+mn-cs"/>
      </a:defRPr>
    </a:lvl4pPr>
    <a:lvl5pPr marL="1828800" algn="l" defTabSz="457200" rtl="0" eaLnBrk="1" latinLnBrk="0" hangingPunct="1">
      <a:defRPr sz="1200" kern="1200">
        <a:solidFill>
          <a:schemeClr val="tx1"/>
        </a:solidFill>
        <a:latin typeface="Gill Sans M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BC9C2AF-2D13-0949-B6FD-D389D266059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process of behaviour change </a:t>
            </a:r>
            <a:r>
              <a:rPr lang="en-GB" dirty="0" err="1" smtClean="0"/>
              <a:t>isnt</a:t>
            </a:r>
            <a:r>
              <a:rPr lang="en-GB" dirty="0" smtClean="0"/>
              <a:t> simple. We don’t just wake up one day and say “oh, I’m going to quit</a:t>
            </a:r>
            <a:r>
              <a:rPr lang="en-GB" baseline="0" dirty="0" smtClean="0"/>
              <a:t> smoking, or I’m going to go to the gym twice a week”, and then suddenly the change just happens. And similarly, the communities we work with will find some new habits and practices, especially where they go against cultural norms, or are challenging to take on board. </a:t>
            </a:r>
          </a:p>
          <a:p>
            <a:endParaRPr lang="en-GB" baseline="0" dirty="0" smtClean="0"/>
          </a:p>
          <a:p>
            <a:r>
              <a:rPr lang="en-GB" baseline="0" dirty="0" smtClean="0"/>
              <a:t>Knowledge is the first step, then really internalising that information and believing it. From that point the person begins to put the new behaviour into practice. Sometimes getting to this point is easy, right? Think about how long your new years resolutions usually last? So yes – maintenance of the new practice is often where things really fall down. That’s when TTC can really come in handy -0 the home visitor can support them through that process of change until the family are able to sustain and maintain the new practices and mothers feel confident in their own ability to keep it up. The great thing in this model – when we are working with care groups and peer mothers we can support those mums to become volunteers who go on to advocate for others, then we really see </a:t>
            </a:r>
            <a:r>
              <a:rPr lang="en-GB" baseline="0" dirty="0" err="1" smtClean="0"/>
              <a:t>behviour</a:t>
            </a:r>
            <a:r>
              <a:rPr lang="en-GB" baseline="0" dirty="0" smtClean="0"/>
              <a:t> change empowerment in action. </a:t>
            </a:r>
            <a:endParaRPr lang="en-GB" dirty="0"/>
          </a:p>
        </p:txBody>
      </p:sp>
      <p:sp>
        <p:nvSpPr>
          <p:cNvPr id="4" name="Slide Number Placeholder 3"/>
          <p:cNvSpPr>
            <a:spLocks noGrp="1"/>
          </p:cNvSpPr>
          <p:nvPr>
            <p:ph type="sldNum" sz="quarter" idx="10"/>
          </p:nvPr>
        </p:nvSpPr>
        <p:spPr/>
        <p:txBody>
          <a:bodyPr/>
          <a:lstStyle/>
          <a:p>
            <a:fld id="{2BC9C2AF-2D13-0949-B6FD-D389D266059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process of each home visit follows</a:t>
            </a:r>
            <a:r>
              <a:rPr lang="en-GB" baseline="0" dirty="0" smtClean="0"/>
              <a:t> the same </a:t>
            </a:r>
            <a:r>
              <a:rPr lang="en-GB" baseline="0" dirty="0" err="1" smtClean="0"/>
              <a:t>sturcture</a:t>
            </a:r>
            <a:r>
              <a:rPr lang="en-GB" baseline="0" dirty="0" smtClean="0"/>
              <a:t>. First and foremost, the home visitor has to begin the visit by giving the mother a space to talk and discuss her own concerns, health, nutrition, emotional or other that she may have experienced. The CHW should never just go right into the TTC </a:t>
            </a:r>
            <a:r>
              <a:rPr lang="en-GB" baseline="0" dirty="0" err="1" smtClean="0"/>
              <a:t>rpocess</a:t>
            </a:r>
            <a:r>
              <a:rPr lang="en-GB" baseline="0" dirty="0" smtClean="0"/>
              <a:t> without allowing her concerns to emerge first. That’s a first step in building an empathic counselling interaction. </a:t>
            </a:r>
          </a:p>
          <a:p>
            <a:r>
              <a:rPr lang="en-GB" baseline="0" dirty="0" smtClean="0"/>
              <a:t>Secondly they will </a:t>
            </a:r>
            <a:r>
              <a:rPr lang="en-GB" baseline="0" dirty="0" err="1" smtClean="0"/>
              <a:t>rpoceed</a:t>
            </a:r>
            <a:r>
              <a:rPr lang="en-GB" baseline="0" dirty="0" smtClean="0"/>
              <a:t> to review the last meeting and look </a:t>
            </a:r>
            <a:r>
              <a:rPr lang="en-GB" baseline="0" dirty="0" err="1" smtClean="0"/>
              <a:t>specifially</a:t>
            </a:r>
            <a:r>
              <a:rPr lang="en-GB" baseline="0" dirty="0" smtClean="0"/>
              <a:t> at any barriers and issues that emerged previously to see how the family have got along with implementing change. </a:t>
            </a:r>
          </a:p>
          <a:p>
            <a:endParaRPr lang="en-GB" baseline="0" dirty="0" smtClean="0"/>
          </a:p>
          <a:p>
            <a:r>
              <a:rPr lang="en-GB" baseline="0" dirty="0" smtClean="0"/>
              <a:t>The TTC storybooks are used to present first the negative and the </a:t>
            </a:r>
            <a:r>
              <a:rPr lang="en-GB" baseline="0" dirty="0" err="1" smtClean="0"/>
              <a:t>the</a:t>
            </a:r>
            <a:r>
              <a:rPr lang="en-GB" baseline="0" dirty="0" smtClean="0"/>
              <a:t> positive story, with guiding questions that can </a:t>
            </a:r>
            <a:r>
              <a:rPr lang="en-GB" baseline="0" dirty="0" err="1" smtClean="0"/>
              <a:t>initate</a:t>
            </a:r>
            <a:r>
              <a:rPr lang="en-GB" baseline="0" dirty="0" smtClean="0"/>
              <a:t> discussion around key issues. </a:t>
            </a:r>
          </a:p>
          <a:p>
            <a:endParaRPr lang="en-GB" baseline="0" dirty="0" smtClean="0"/>
          </a:p>
          <a:p>
            <a:r>
              <a:rPr lang="en-GB" baseline="0" dirty="0" smtClean="0"/>
              <a:t>Lastly each visit has a defined set of counselling points, which will be negotiated and monitored using the household handbook.</a:t>
            </a:r>
            <a:endParaRPr lang="en-GB" dirty="0"/>
          </a:p>
        </p:txBody>
      </p:sp>
      <p:sp>
        <p:nvSpPr>
          <p:cNvPr id="4" name="Slide Number Placeholder 3"/>
          <p:cNvSpPr>
            <a:spLocks noGrp="1"/>
          </p:cNvSpPr>
          <p:nvPr>
            <p:ph type="sldNum" sz="quarter" idx="10"/>
          </p:nvPr>
        </p:nvSpPr>
        <p:spPr/>
        <p:txBody>
          <a:bodyPr/>
          <a:lstStyle/>
          <a:p>
            <a:fld id="{2BC9C2AF-2D13-0949-B6FD-D389D266059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 stories are quite </a:t>
            </a:r>
            <a:r>
              <a:rPr lang="en-GB" sz="1600" dirty="0" err="1" smtClean="0"/>
              <a:t>imporatnt</a:t>
            </a:r>
            <a:r>
              <a:rPr lang="en-GB" sz="1600" dirty="0" smtClean="0"/>
              <a:t> to the process</a:t>
            </a:r>
            <a:r>
              <a:rPr lang="en-GB" sz="1600" baseline="0" dirty="0" smtClean="0"/>
              <a:t> because they show the sequence of events that link the health </a:t>
            </a:r>
            <a:r>
              <a:rPr lang="en-GB" sz="1600" baseline="0" dirty="0" err="1" smtClean="0"/>
              <a:t>practies</a:t>
            </a:r>
            <a:r>
              <a:rPr lang="en-GB" sz="1600" baseline="0" dirty="0" smtClean="0"/>
              <a:t> to the possible consequences. </a:t>
            </a:r>
          </a:p>
          <a:p>
            <a:endParaRPr lang="en-GB" sz="1600" baseline="0" dirty="0" smtClean="0"/>
          </a:p>
          <a:p>
            <a:r>
              <a:rPr lang="en-GB" sz="1600" baseline="0" dirty="0" smtClean="0"/>
              <a:t>The TTC stories aim to highlight specifically the role of the father in both positive and negative light which will engage the partner in considering his own </a:t>
            </a:r>
            <a:r>
              <a:rPr lang="en-GB" sz="1600" baseline="0" dirty="0" err="1" smtClean="0"/>
              <a:t>attitutdes</a:t>
            </a:r>
            <a:r>
              <a:rPr lang="en-GB" sz="1600" baseline="0" dirty="0" smtClean="0"/>
              <a:t> and actions. </a:t>
            </a:r>
          </a:p>
          <a:p>
            <a:endParaRPr lang="en-GB" sz="1600" baseline="0" dirty="0" smtClean="0"/>
          </a:p>
          <a:p>
            <a:r>
              <a:rPr lang="en-GB" sz="1600" baseline="0" dirty="0" smtClean="0"/>
              <a:t>Lastly, the stories can help over come the challenges of dealing with awkward issues like money, stigma and depersonalise them whilst allowing for a deeper exploration of their consequences. </a:t>
            </a:r>
            <a:r>
              <a:rPr lang="en-US" sz="1600" dirty="0" smtClean="0"/>
              <a:t>The </a:t>
            </a:r>
            <a:r>
              <a:rPr lang="en-US" sz="1600" dirty="0"/>
              <a:t>problem story allows them to reflect on issues first </a:t>
            </a:r>
            <a:r>
              <a:rPr lang="en-US" sz="1600" i="1" dirty="0"/>
              <a:t>as if they are happening to someone else</a:t>
            </a:r>
            <a:r>
              <a:rPr lang="en-US" sz="1600" dirty="0"/>
              <a:t>, which enables a more objective and less emotional analysis of the problem than if we immediately say "these are your problems". The guiding questions follow a sequence that moves from analyzing the problems as an outsider, to asking about the overall community situation regarding the problems, and finally personalizing it to the family themselves</a:t>
            </a:r>
          </a:p>
          <a:p>
            <a:pPr rtl="0"/>
            <a:endParaRPr lang="en-US" sz="1600" dirty="0"/>
          </a:p>
          <a:p>
            <a:pPr rtl="0"/>
            <a:r>
              <a:rPr lang="en-US" sz="1600" dirty="0"/>
              <a:t>The positive stories contain all of the 7-11 messages</a:t>
            </a:r>
          </a:p>
          <a:p>
            <a:pPr rtl="0"/>
            <a:endParaRPr lang="en-US" sz="1600"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4</a:t>
            </a:fld>
            <a:endParaRPr lang="en-US"/>
          </a:p>
        </p:txBody>
      </p:sp>
    </p:spTree>
    <p:extLst>
      <p:ext uri="{BB962C8B-B14F-4D97-AF65-F5344CB8AC3E}">
        <p14:creationId xmlns="" xmlns:p14="http://schemas.microsoft.com/office/powerpoint/2010/main" val="265945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some of the most common ‘barrier’ to behaviour change, and in TTC we create</a:t>
            </a:r>
            <a:r>
              <a:rPr lang="en-GB" baseline="0" dirty="0" smtClean="0"/>
              <a:t> a space for exploring the common barriers to each of the 7-11 behaviours. If you want to learn more about identifying </a:t>
            </a:r>
            <a:r>
              <a:rPr lang="en-GB" baseline="0" dirty="0" err="1" smtClean="0"/>
              <a:t>abrriers</a:t>
            </a:r>
            <a:r>
              <a:rPr lang="en-GB" baseline="0" dirty="0" smtClean="0"/>
              <a:t> – read the Designing for behaviour change curriculum by Core group, which covers these in more depth. Click this link to access on the core group website. Many of these concepts have been used in the TTC approach. </a:t>
            </a:r>
            <a:endParaRPr lang="en-GB" dirty="0"/>
          </a:p>
        </p:txBody>
      </p:sp>
      <p:sp>
        <p:nvSpPr>
          <p:cNvPr id="4" name="Slide Number Placeholder 3"/>
          <p:cNvSpPr>
            <a:spLocks noGrp="1"/>
          </p:cNvSpPr>
          <p:nvPr>
            <p:ph type="sldNum" sz="quarter" idx="10"/>
          </p:nvPr>
        </p:nvSpPr>
        <p:spPr/>
        <p:txBody>
          <a:bodyPr/>
          <a:lstStyle/>
          <a:p>
            <a:fld id="{2BC9C2AF-2D13-0949-B6FD-D389D266059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Gill Sans MT Light"/>
              </a:rPr>
              <a:t>When you speak to mothers about health practices you need to aim to get to the </a:t>
            </a:r>
            <a:r>
              <a:rPr kumimoji="0" lang="en-GB" sz="1200" b="0" i="1" u="none" strike="noStrike" cap="none" normalizeH="0" baseline="0" dirty="0" smtClean="0">
                <a:ln>
                  <a:noFill/>
                </a:ln>
                <a:solidFill>
                  <a:schemeClr val="tx1"/>
                </a:solidFill>
                <a:effectLst/>
                <a:latin typeface="Arial" pitchFamily="34" charset="0"/>
                <a:ea typeface="Times New Roman" pitchFamily="18" charset="0"/>
                <a:cs typeface="Gill Sans MT Light"/>
              </a:rPr>
              <a:t>root cause</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Gill Sans MT Light"/>
              </a:rPr>
              <a:t> of the barrier, this means the </a:t>
            </a:r>
            <a:r>
              <a:rPr kumimoji="0" lang="en-GB" sz="1200" b="0" i="1" u="none" strike="noStrike" cap="none" normalizeH="0" baseline="0" dirty="0" smtClean="0">
                <a:ln>
                  <a:noFill/>
                </a:ln>
                <a:solidFill>
                  <a:schemeClr val="tx1"/>
                </a:solidFill>
                <a:effectLst/>
                <a:latin typeface="Arial" pitchFamily="34" charset="0"/>
                <a:ea typeface="Times New Roman" pitchFamily="18" charset="0"/>
                <a:cs typeface="Gill Sans MT Light"/>
              </a:rPr>
              <a:t>real</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Gill Sans MT Light"/>
              </a:rPr>
              <a:t> reason the woman cannot currently do that behaviour. Draw a diagram like the one shown below. When we have identified an issue it often takes at least two steps to get to the root cause of the problem. A common way to do this in conversation would be to follow a WHY-WHY route of questioning.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2BC9C2AF-2D13-0949-B6FD-D389D266059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you start a dialogue</a:t>
            </a:r>
            <a:r>
              <a:rPr lang="en-GB" baseline="0" dirty="0" smtClean="0"/>
              <a:t> by hearing what the problem is, and then jumping straight in to tell people what to do, its like you are trying to tunnel through the mountain to get quickly to the solution on the other side. It probably wont work, because that person may have already considered many of the options you suggest, and they could even feel offended that you’ve given them advice without trying to understand their circumstances first. They may even feel judged or criticised, and be more likely to give up.</a:t>
            </a:r>
            <a:endParaRPr lang="en-GB" dirty="0"/>
          </a:p>
        </p:txBody>
      </p:sp>
      <p:sp>
        <p:nvSpPr>
          <p:cNvPr id="4" name="Slide Number Placeholder 3"/>
          <p:cNvSpPr>
            <a:spLocks noGrp="1"/>
          </p:cNvSpPr>
          <p:nvPr>
            <p:ph type="sldNum" sz="quarter" idx="10"/>
          </p:nvPr>
        </p:nvSpPr>
        <p:spPr/>
        <p:txBody>
          <a:bodyPr/>
          <a:lstStyle/>
          <a:p>
            <a:fld id="{2BC9C2AF-2D13-0949-B6FD-D389D266059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Empowering to find a solution is very different. You are asking neutral questions to help the person understand their own challenges, and then motivate them towards finding the solution. This</a:t>
            </a:r>
            <a:r>
              <a:rPr lang="en-GB" sz="1200" baseline="0" dirty="0" smtClean="0"/>
              <a:t> is a technique used extensively in really challenging behaviour change settings such as drug and alcohol counselling, often known as ‘motivational interviewing’ </a:t>
            </a:r>
          </a:p>
          <a:p>
            <a:r>
              <a:rPr lang="en-GB" sz="1200" baseline="0" dirty="0" smtClean="0"/>
              <a:t>Try it out for yourself and see what you think. You can even try it out with your staff – you never know they might come away from the conversation thinking “Hey, my boss is really supportive, I feel like they really listened to me!”</a:t>
            </a:r>
          </a:p>
        </p:txBody>
      </p:sp>
      <p:sp>
        <p:nvSpPr>
          <p:cNvPr id="4" name="Slide Number Placeholder 3"/>
          <p:cNvSpPr>
            <a:spLocks noGrp="1"/>
          </p:cNvSpPr>
          <p:nvPr>
            <p:ph type="sldNum" sz="quarter" idx="10"/>
          </p:nvPr>
        </p:nvSpPr>
        <p:spPr/>
        <p:txBody>
          <a:bodyPr/>
          <a:lstStyle/>
          <a:p>
            <a:fld id="{2BC9C2AF-2D13-0949-B6FD-D389D266059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negotaition</a:t>
            </a:r>
            <a:r>
              <a:rPr lang="en-US" baseline="0" dirty="0" smtClean="0"/>
              <a:t> steps is very simple</a:t>
            </a:r>
            <a:endParaRPr lang="en-US" dirty="0"/>
          </a:p>
        </p:txBody>
      </p:sp>
      <p:sp>
        <p:nvSpPr>
          <p:cNvPr id="4" name="Slide Number Placeholder 3"/>
          <p:cNvSpPr>
            <a:spLocks noGrp="1"/>
          </p:cNvSpPr>
          <p:nvPr>
            <p:ph type="sldNum" sz="quarter" idx="10"/>
          </p:nvPr>
        </p:nvSpPr>
        <p:spPr/>
        <p:txBody>
          <a:bodyPr/>
          <a:lstStyle/>
          <a:p>
            <a:fld id="{6C6A675E-6EEF-4DDD-B816-32C790DDC9B6}" type="slidenum">
              <a:rPr lang="en-US" smtClean="0"/>
              <a:pPr/>
              <a:t>9</a:t>
            </a:fld>
            <a:endParaRPr lang="en-US"/>
          </a:p>
        </p:txBody>
      </p:sp>
    </p:spTree>
    <p:extLst>
      <p:ext uri="{BB962C8B-B14F-4D97-AF65-F5344CB8AC3E}">
        <p14:creationId xmlns="" xmlns:p14="http://schemas.microsoft.com/office/powerpoint/2010/main" val="265945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0248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Gill Sans M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Gill Sans MT"/>
              </a:defRPr>
            </a:lvl1pPr>
            <a:lvl2pPr>
              <a:defRPr>
                <a:latin typeface="Gill Sans MT"/>
              </a:defRPr>
            </a:lvl2pPr>
            <a:lvl3pPr>
              <a:defRPr>
                <a:latin typeface="Gill Sans MT"/>
              </a:defRPr>
            </a:lvl3pPr>
            <a:lvl4pPr>
              <a:defRPr>
                <a:latin typeface="Gill Sans MT"/>
              </a:defRPr>
            </a:lvl4pPr>
            <a:lvl5pPr>
              <a:defRPr>
                <a:latin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Gill Sans MT"/>
              </a:defRPr>
            </a:lvl1pPr>
          </a:lstStyle>
          <a:p>
            <a:fld id="{00655FE7-0938-974B-8C43-D7556BD73439}" type="datetimeFigureOut">
              <a:rPr lang="en-US" smtClean="0"/>
              <a:pPr/>
              <a:t>4/19/2015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Gill Sans MT"/>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Gill Sans MT"/>
              </a:defRPr>
            </a:lvl1pPr>
          </a:lstStyle>
          <a:p>
            <a:fld id="{12512FFB-C946-5744-BFD4-8B2EC3627C01}" type="slidenum">
              <a:rPr lang="en-US" smtClean="0"/>
              <a:pPr/>
              <a:t>‹#›</a:t>
            </a:fld>
            <a:endParaRPr lang="en-US" dirty="0"/>
          </a:p>
        </p:txBody>
      </p:sp>
    </p:spTree>
    <p:extLst>
      <p:ext uri="{BB962C8B-B14F-4D97-AF65-F5344CB8AC3E}">
        <p14:creationId xmlns="" xmlns:p14="http://schemas.microsoft.com/office/powerpoint/2010/main" val="133420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59191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Gill Sans M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Gill Sans MT"/>
              </a:defRPr>
            </a:lvl1pPr>
          </a:lstStyle>
          <a:p>
            <a:fld id="{00655FE7-0938-974B-8C43-D7556BD73439}" type="datetimeFigureOut">
              <a:rPr lang="en-US" smtClean="0"/>
              <a:pPr/>
              <a:t>4/19/2015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Gill Sans MT"/>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Gill Sans MT"/>
              </a:defRPr>
            </a:lvl1pPr>
          </a:lstStyle>
          <a:p>
            <a:fld id="{12512FFB-C946-5744-BFD4-8B2EC3627C01}" type="slidenum">
              <a:rPr lang="en-US" smtClean="0"/>
              <a:pPr/>
              <a:t>‹#›</a:t>
            </a:fld>
            <a:endParaRPr lang="en-US" dirty="0"/>
          </a:p>
        </p:txBody>
      </p:sp>
    </p:spTree>
    <p:extLst>
      <p:ext uri="{BB962C8B-B14F-4D97-AF65-F5344CB8AC3E}">
        <p14:creationId xmlns="" xmlns:p14="http://schemas.microsoft.com/office/powerpoint/2010/main" val="343770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274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91700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85891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47243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Gill Sans M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Gill Sans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Gill Sans MT"/>
              </a:defRPr>
            </a:lvl1pPr>
          </a:lstStyle>
          <a:p>
            <a:fld id="{00655FE7-0938-974B-8C43-D7556BD73439}" type="datetimeFigureOut">
              <a:rPr lang="en-US" smtClean="0"/>
              <a:pPr/>
              <a:t>4/19/2015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Gill Sans MT"/>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Gill Sans MT"/>
              </a:defRPr>
            </a:lvl1pPr>
          </a:lstStyle>
          <a:p>
            <a:fld id="{12512FFB-C946-5744-BFD4-8B2EC3627C01}" type="slidenum">
              <a:rPr lang="en-US" smtClean="0"/>
              <a:pPr/>
              <a:t>‹#›</a:t>
            </a:fld>
            <a:endParaRPr lang="en-US" dirty="0"/>
          </a:p>
        </p:txBody>
      </p:sp>
    </p:spTree>
    <p:extLst>
      <p:ext uri="{BB962C8B-B14F-4D97-AF65-F5344CB8AC3E}">
        <p14:creationId xmlns="" xmlns:p14="http://schemas.microsoft.com/office/powerpoint/2010/main" val="127212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Gill Sans M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Gill Sans MT"/>
              </a:defRPr>
            </a:lvl1pPr>
            <a:lvl2pPr>
              <a:defRPr>
                <a:latin typeface="Gill Sans MT"/>
              </a:defRPr>
            </a:lvl2pPr>
            <a:lvl3pPr>
              <a:defRPr>
                <a:latin typeface="Gill Sans MT"/>
              </a:defRPr>
            </a:lvl3pPr>
            <a:lvl4pPr>
              <a:defRPr>
                <a:latin typeface="Gill Sans MT"/>
              </a:defRPr>
            </a:lvl4pPr>
            <a:lvl5pPr>
              <a:defRPr>
                <a:latin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Gill Sans MT"/>
              </a:defRPr>
            </a:lvl1pPr>
          </a:lstStyle>
          <a:p>
            <a:fld id="{00655FE7-0938-974B-8C43-D7556BD73439}" type="datetimeFigureOut">
              <a:rPr lang="en-US" smtClean="0"/>
              <a:pPr/>
              <a:t>4/19/2015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Gill Sans MT"/>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Gill Sans MT"/>
              </a:defRPr>
            </a:lvl1pPr>
          </a:lstStyle>
          <a:p>
            <a:fld id="{12512FFB-C946-5744-BFD4-8B2EC3627C01}" type="slidenum">
              <a:rPr lang="en-US" smtClean="0"/>
              <a:pPr/>
              <a:t>‹#›</a:t>
            </a:fld>
            <a:endParaRPr lang="en-US" dirty="0"/>
          </a:p>
        </p:txBody>
      </p:sp>
    </p:spTree>
    <p:extLst>
      <p:ext uri="{BB962C8B-B14F-4D97-AF65-F5344CB8AC3E}">
        <p14:creationId xmlns="" xmlns:p14="http://schemas.microsoft.com/office/powerpoint/2010/main" val="1334204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Gill Sans M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Gill Sans MT"/>
              </a:defRPr>
            </a:lvl1pPr>
          </a:lstStyle>
          <a:p>
            <a:fld id="{00655FE7-0938-974B-8C43-D7556BD73439}" type="datetimeFigureOut">
              <a:rPr lang="en-US" smtClean="0"/>
              <a:pPr/>
              <a:t>4/19/2015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Gill Sans MT"/>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Gill Sans MT"/>
              </a:defRPr>
            </a:lvl1pPr>
          </a:lstStyle>
          <a:p>
            <a:fld id="{12512FFB-C946-5744-BFD4-8B2EC3627C01}" type="slidenum">
              <a:rPr lang="en-US" smtClean="0"/>
              <a:pPr/>
              <a:t>‹#›</a:t>
            </a:fld>
            <a:endParaRPr lang="en-US" dirty="0"/>
          </a:p>
        </p:txBody>
      </p:sp>
    </p:spTree>
    <p:extLst>
      <p:ext uri="{BB962C8B-B14F-4D97-AF65-F5344CB8AC3E}">
        <p14:creationId xmlns="" xmlns:p14="http://schemas.microsoft.com/office/powerpoint/2010/main" val="127212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5919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Gill Sans M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Gill Sans MT"/>
              </a:defRPr>
            </a:lvl1pPr>
          </a:lstStyle>
          <a:p>
            <a:fld id="{00655FE7-0938-974B-8C43-D7556BD73439}" type="datetimeFigureOut">
              <a:rPr lang="en-US" smtClean="0"/>
              <a:pPr/>
              <a:t>4/19/2015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Gill Sans MT"/>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Gill Sans MT"/>
              </a:defRPr>
            </a:lvl1pPr>
          </a:lstStyle>
          <a:p>
            <a:fld id="{12512FFB-C946-5744-BFD4-8B2EC3627C01}" type="slidenum">
              <a:rPr lang="en-US" smtClean="0"/>
              <a:pPr/>
              <a:t>‹#›</a:t>
            </a:fld>
            <a:endParaRPr lang="en-US" dirty="0"/>
          </a:p>
        </p:txBody>
      </p:sp>
    </p:spTree>
    <p:extLst>
      <p:ext uri="{BB962C8B-B14F-4D97-AF65-F5344CB8AC3E}">
        <p14:creationId xmlns="" xmlns:p14="http://schemas.microsoft.com/office/powerpoint/2010/main" val="343770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274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9170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8589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4724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Gill Sans M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Gill Sans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Gill Sans MT"/>
              </a:defRPr>
            </a:lvl1pPr>
          </a:lstStyle>
          <a:p>
            <a:fld id="{00655FE7-0938-974B-8C43-D7556BD73439}" type="datetimeFigureOut">
              <a:rPr lang="en-US" smtClean="0"/>
              <a:pPr/>
              <a:t>4/19/2015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Gill Sans MT"/>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Gill Sans MT"/>
              </a:defRPr>
            </a:lvl1pPr>
          </a:lstStyle>
          <a:p>
            <a:fld id="{12512FFB-C946-5744-BFD4-8B2EC3627C01}" type="slidenum">
              <a:rPr lang="en-US" smtClean="0"/>
              <a:pPr/>
              <a:t>‹#›</a:t>
            </a:fld>
            <a:endParaRPr lang="en-US" dirty="0"/>
          </a:p>
        </p:txBody>
      </p:sp>
    </p:spTree>
    <p:extLst>
      <p:ext uri="{BB962C8B-B14F-4D97-AF65-F5344CB8AC3E}">
        <p14:creationId xmlns="" xmlns:p14="http://schemas.microsoft.com/office/powerpoint/2010/main" val="1272126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theme" Target="../theme/theme7.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Placeholder 2"/>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Lst>
  <p:txStyles>
    <p:titleStyle>
      <a:lvl1pPr algn="ctr" defTabSz="457200" rtl="0" eaLnBrk="1" fontAlgn="base" hangingPunct="1">
        <a:spcBef>
          <a:spcPct val="0"/>
        </a:spcBef>
        <a:spcAft>
          <a:spcPct val="0"/>
        </a:spcAft>
        <a:defRPr sz="4400" b="0" i="0" u="none"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Health and nutrition powerpoint pngs3.png"/>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Lst>
  <p:txStyles>
    <p:titleStyle>
      <a:lvl1pPr algn="l" defTabSz="457200" rtl="0" eaLnBrk="1" fontAlgn="base" hangingPunct="1">
        <a:spcBef>
          <a:spcPct val="0"/>
        </a:spcBef>
        <a:spcAft>
          <a:spcPct val="0"/>
        </a:spcAft>
        <a:defRPr sz="3600" b="1" kern="1200">
          <a:solidFill>
            <a:srgbClr val="E87A2E"/>
          </a:solidFill>
          <a:latin typeface="Gill Sans MT"/>
          <a:ea typeface="ＭＳ Ｐゴシック" pitchFamily="-1" charset="-128"/>
          <a:cs typeface="Gill Sans MT"/>
        </a:defRPr>
      </a:lvl1pPr>
      <a:lvl2pPr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cs typeface="Gill Sans MT" charset="0"/>
        </a:defRPr>
      </a:lvl2pPr>
      <a:lvl3pPr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cs typeface="Gill Sans MT" charset="0"/>
        </a:defRPr>
      </a:lvl3pPr>
      <a:lvl4pPr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cs typeface="Gill Sans MT" charset="0"/>
        </a:defRPr>
      </a:lvl4pPr>
      <a:lvl5pPr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cs typeface="Gill Sans MT" charset="0"/>
        </a:defRPr>
      </a:lvl5pPr>
      <a:lvl6pPr marL="457200"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defRPr>
      </a:lvl6pPr>
      <a:lvl7pPr marL="914400"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defRPr>
      </a:lvl7pPr>
      <a:lvl8pPr marL="1371600"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defRPr>
      </a:lvl8pPr>
      <a:lvl9pPr marL="1828800"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p:cNvPicPr>
            <a:picLocks noChangeAspect="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Health and nutrition powerpoint pngs3.png"/>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457200" rtl="0" eaLnBrk="1" fontAlgn="base" hangingPunct="1">
        <a:spcBef>
          <a:spcPct val="0"/>
        </a:spcBef>
        <a:spcAft>
          <a:spcPct val="0"/>
        </a:spcAft>
        <a:defRPr sz="3600" b="1" kern="1200">
          <a:solidFill>
            <a:srgbClr val="E87A2E"/>
          </a:solidFill>
          <a:latin typeface="Gill Sans MT"/>
          <a:ea typeface="ＭＳ Ｐゴシック" pitchFamily="-1" charset="-128"/>
          <a:cs typeface="Gill Sans MT"/>
        </a:defRPr>
      </a:lvl1pPr>
      <a:lvl2pPr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cs typeface="Gill Sans MT" charset="0"/>
        </a:defRPr>
      </a:lvl2pPr>
      <a:lvl3pPr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cs typeface="Gill Sans MT" charset="0"/>
        </a:defRPr>
      </a:lvl3pPr>
      <a:lvl4pPr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cs typeface="Gill Sans MT" charset="0"/>
        </a:defRPr>
      </a:lvl4pPr>
      <a:lvl5pPr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cs typeface="Gill Sans MT" charset="0"/>
        </a:defRPr>
      </a:lvl5pPr>
      <a:lvl6pPr marL="457200"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defRPr>
      </a:lvl6pPr>
      <a:lvl7pPr marL="914400"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defRPr>
      </a:lvl7pPr>
      <a:lvl8pPr marL="1371600"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defRPr>
      </a:lvl8pPr>
      <a:lvl9pPr marL="1828800" algn="l" defTabSz="457200" rtl="0" eaLnBrk="1" fontAlgn="base" hangingPunct="1">
        <a:spcBef>
          <a:spcPct val="0"/>
        </a:spcBef>
        <a:spcAft>
          <a:spcPct val="0"/>
        </a:spcAft>
        <a:defRPr sz="3600" b="1">
          <a:solidFill>
            <a:srgbClr val="E87A2E"/>
          </a:solidFill>
          <a:latin typeface="Gill Sans MT" pitchFamily="-1"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p:cNvPicPr>
            <a:picLocks noChangeAspect="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hyperlink" Target="http://www.coregroup.org/resources/386-designing-for-behavior-change-curriculum"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74700" y="2235200"/>
            <a:ext cx="7772400" cy="1470025"/>
          </a:xfrm>
          <a:prstGeom prst="rect">
            <a:avLst/>
          </a:prstGeom>
        </p:spPr>
        <p:txBody>
          <a:bodyPr/>
          <a:lstStyle/>
          <a:p>
            <a:r>
              <a:rPr lang="en-US" b="1" dirty="0" smtClean="0">
                <a:solidFill>
                  <a:srgbClr val="FBCE0B"/>
                </a:solidFill>
              </a:rPr>
              <a:t>The  TTC </a:t>
            </a:r>
            <a:r>
              <a:rPr lang="en-US" b="1" dirty="0" err="1" smtClean="0">
                <a:solidFill>
                  <a:srgbClr val="FBCE0B"/>
                </a:solidFill>
              </a:rPr>
              <a:t>Behaviour</a:t>
            </a:r>
            <a:r>
              <a:rPr lang="en-US" b="1" dirty="0" smtClean="0">
                <a:solidFill>
                  <a:srgbClr val="FBCE0B"/>
                </a:solidFill>
              </a:rPr>
              <a:t> Change Methodology</a:t>
            </a:r>
            <a:endParaRPr lang="en-US" b="1" dirty="0">
              <a:solidFill>
                <a:srgbClr val="FBCE0B"/>
              </a:solidFill>
            </a:endParaRPr>
          </a:p>
        </p:txBody>
      </p:sp>
    </p:spTree>
    <p:extLst>
      <p:ext uri="{BB962C8B-B14F-4D97-AF65-F5344CB8AC3E}">
        <p14:creationId xmlns="" xmlns:p14="http://schemas.microsoft.com/office/powerpoint/2010/main" val="3094100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Not all problems have solutions</a:t>
            </a:r>
            <a:endParaRPr lang="en-GB" dirty="0"/>
          </a:p>
        </p:txBody>
      </p:sp>
      <p:sp>
        <p:nvSpPr>
          <p:cNvPr id="3" name="Subtitle 2"/>
          <p:cNvSpPr>
            <a:spLocks noGrp="1"/>
          </p:cNvSpPr>
          <p:nvPr>
            <p:ph type="subTitle" idx="1"/>
          </p:nvPr>
        </p:nvSpPr>
        <p:spPr>
          <a:xfrm>
            <a:off x="1371600" y="3600450"/>
            <a:ext cx="6400800" cy="1752600"/>
          </a:xfrm>
        </p:spPr>
        <p:txBody>
          <a:bodyPr/>
          <a:lstStyle/>
          <a:p>
            <a:pPr>
              <a:buFont typeface="Arial" pitchFamily="34" charset="0"/>
              <a:buChar char="•"/>
            </a:pPr>
            <a:r>
              <a:rPr lang="en-GB" dirty="0" smtClean="0"/>
              <a:t> Link to COMM</a:t>
            </a:r>
          </a:p>
          <a:p>
            <a:pPr>
              <a:buFont typeface="Arial" pitchFamily="34" charset="0"/>
              <a:buChar char="•"/>
            </a:pPr>
            <a:r>
              <a:rPr lang="en-GB" dirty="0" smtClean="0"/>
              <a:t> Link to CVA</a:t>
            </a:r>
          </a:p>
          <a:p>
            <a:pPr>
              <a:buFont typeface="Arial" pitchFamily="34" charset="0"/>
              <a:buChar char="•"/>
            </a:pPr>
            <a:r>
              <a:rPr lang="en-GB" dirty="0" smtClean="0"/>
              <a:t> Enable them to be heard</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51" y="0"/>
            <a:ext cx="8229600" cy="1143000"/>
          </a:xfrm>
        </p:spPr>
        <p:txBody>
          <a:bodyPr/>
          <a:lstStyle/>
          <a:p>
            <a:r>
              <a:rPr lang="en-US" sz="3200" b="1" dirty="0" smtClean="0"/>
              <a:t>Process of </a:t>
            </a:r>
            <a:r>
              <a:rPr lang="en-US" sz="3200" b="1" dirty="0" err="1" smtClean="0"/>
              <a:t>Behaviour</a:t>
            </a:r>
            <a:r>
              <a:rPr lang="en-US" sz="3200" b="1" dirty="0" smtClean="0"/>
              <a:t> Change</a:t>
            </a:r>
            <a:endParaRPr lang="en-US" sz="3200" b="1" dirty="0"/>
          </a:p>
        </p:txBody>
      </p:sp>
      <p:pic>
        <p:nvPicPr>
          <p:cNvPr id="50179" name="Picture 3"/>
          <p:cNvPicPr>
            <a:picLocks noChangeAspect="1" noChangeArrowheads="1"/>
          </p:cNvPicPr>
          <p:nvPr/>
        </p:nvPicPr>
        <p:blipFill>
          <a:blip r:embed="rId3" cstate="email"/>
          <a:srcRect/>
          <a:stretch>
            <a:fillRect/>
          </a:stretch>
        </p:blipFill>
        <p:spPr bwMode="auto">
          <a:xfrm>
            <a:off x="1763487" y="1492331"/>
            <a:ext cx="7380514" cy="4453174"/>
          </a:xfrm>
          <a:prstGeom prst="rect">
            <a:avLst/>
          </a:prstGeom>
          <a:noFill/>
          <a:ln w="9525">
            <a:noFill/>
            <a:miter lim="800000"/>
            <a:headEnd/>
            <a:tailEnd/>
          </a:ln>
        </p:spPr>
      </p:pic>
      <p:pic>
        <p:nvPicPr>
          <p:cNvPr id="50178" name="Picture 2" descr="http://blogs.worldbank.org/health/files/health/u32/bangladesh_mother_feed_child.jpg"/>
          <p:cNvPicPr>
            <a:picLocks noChangeAspect="1" noChangeArrowheads="1"/>
          </p:cNvPicPr>
          <p:nvPr/>
        </p:nvPicPr>
        <p:blipFill>
          <a:blip r:embed="rId4" cstate="email"/>
          <a:srcRect/>
          <a:stretch>
            <a:fillRect/>
          </a:stretch>
        </p:blipFill>
        <p:spPr bwMode="auto">
          <a:xfrm>
            <a:off x="0" y="894807"/>
            <a:ext cx="3788531" cy="2527662"/>
          </a:xfrm>
          <a:prstGeom prst="rect">
            <a:avLst/>
          </a:prstGeom>
          <a:noFill/>
        </p:spPr>
      </p:pic>
    </p:spTree>
    <p:extLst>
      <p:ext uri="{BB962C8B-B14F-4D97-AF65-F5344CB8AC3E}">
        <p14:creationId xmlns="" xmlns:p14="http://schemas.microsoft.com/office/powerpoint/2010/main" val="303565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835"/>
            <a:ext cx="8229600" cy="1143000"/>
          </a:xfrm>
        </p:spPr>
        <p:txBody>
          <a:bodyPr>
            <a:normAutofit fontScale="90000"/>
          </a:bodyPr>
          <a:lstStyle/>
          <a:p>
            <a:r>
              <a:rPr lang="en-US" dirty="0" smtClean="0"/>
              <a:t>TTC Methodology: </a:t>
            </a:r>
            <a:br>
              <a:rPr lang="en-US" dirty="0" smtClean="0"/>
            </a:br>
            <a:r>
              <a:rPr lang="en-US" dirty="0" smtClean="0"/>
              <a:t>Household </a:t>
            </a:r>
            <a:r>
              <a:rPr lang="en-US" dirty="0" err="1" smtClean="0"/>
              <a:t>Counselling</a:t>
            </a:r>
            <a:r>
              <a:rPr lang="en-US" dirty="0" smtClean="0"/>
              <a:t> Steps</a:t>
            </a:r>
            <a:endParaRPr lang="en-US" dirty="0"/>
          </a:p>
        </p:txBody>
      </p:sp>
      <p:sp>
        <p:nvSpPr>
          <p:cNvPr id="4" name="Rectangle 3"/>
          <p:cNvSpPr>
            <a:spLocks noChangeArrowheads="1"/>
          </p:cNvSpPr>
          <p:nvPr/>
        </p:nvSpPr>
        <p:spPr bwMode="auto">
          <a:xfrm>
            <a:off x="0" y="2139078"/>
            <a:ext cx="8438045" cy="4458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a:lnSpc>
                <a:spcPct val="90000"/>
              </a:lnSpc>
              <a:spcBef>
                <a:spcPts val="300"/>
              </a:spcBef>
            </a:pPr>
            <a:r>
              <a:rPr lang="en-US" sz="1600" b="1" dirty="0" smtClean="0">
                <a:latin typeface="Gill Sans MT" pitchFamily="34" charset="0"/>
              </a:rPr>
              <a:t>Pre-step: </a:t>
            </a:r>
          </a:p>
          <a:p>
            <a:pPr marL="342900">
              <a:lnSpc>
                <a:spcPct val="90000"/>
              </a:lnSpc>
              <a:spcBef>
                <a:spcPts val="300"/>
              </a:spcBef>
            </a:pPr>
            <a:r>
              <a:rPr lang="en-US" sz="1600" dirty="0" smtClean="0">
                <a:latin typeface="Gill Sans MT" pitchFamily="34" charset="0"/>
              </a:rPr>
              <a:t>Open dialogue – mother and family to raise worries, health problems (apply PFA)</a:t>
            </a:r>
          </a:p>
          <a:p>
            <a:pPr marL="342900">
              <a:lnSpc>
                <a:spcPct val="90000"/>
              </a:lnSpc>
              <a:spcBef>
                <a:spcPts val="300"/>
              </a:spcBef>
            </a:pPr>
            <a:endParaRPr lang="en-US" sz="1600" b="1" dirty="0" smtClean="0">
              <a:latin typeface="Gill Sans MT" pitchFamily="34" charset="0"/>
            </a:endParaRPr>
          </a:p>
          <a:p>
            <a:pPr marL="342900">
              <a:lnSpc>
                <a:spcPct val="90000"/>
              </a:lnSpc>
              <a:spcBef>
                <a:spcPts val="300"/>
              </a:spcBef>
            </a:pPr>
            <a:r>
              <a:rPr lang="en-US" sz="1600" b="1" dirty="0" smtClean="0">
                <a:latin typeface="Gill Sans MT" pitchFamily="34" charset="0"/>
              </a:rPr>
              <a:t>Step </a:t>
            </a:r>
            <a:r>
              <a:rPr lang="en-US" sz="1600" b="1" dirty="0">
                <a:latin typeface="Gill Sans MT" pitchFamily="34" charset="0"/>
              </a:rPr>
              <a:t>1: </a:t>
            </a:r>
          </a:p>
          <a:p>
            <a:pPr marL="342900">
              <a:lnSpc>
                <a:spcPct val="90000"/>
              </a:lnSpc>
              <a:spcBef>
                <a:spcPts val="300"/>
              </a:spcBef>
            </a:pPr>
            <a:r>
              <a:rPr lang="en-US" sz="1600" dirty="0">
                <a:latin typeface="Gill Sans MT" pitchFamily="34" charset="0"/>
              </a:rPr>
              <a:t>Review previous meeting and actions that the household agreed to try</a:t>
            </a:r>
          </a:p>
          <a:p>
            <a:pPr marL="342900">
              <a:lnSpc>
                <a:spcPct val="90000"/>
              </a:lnSpc>
              <a:spcBef>
                <a:spcPts val="300"/>
              </a:spcBef>
            </a:pPr>
            <a:endParaRPr lang="en-US" sz="1600" dirty="0">
              <a:latin typeface="Gill Sans MT" pitchFamily="34" charset="0"/>
            </a:endParaRPr>
          </a:p>
          <a:p>
            <a:pPr marL="342900">
              <a:lnSpc>
                <a:spcPct val="90000"/>
              </a:lnSpc>
              <a:spcBef>
                <a:spcPts val="300"/>
              </a:spcBef>
            </a:pPr>
            <a:r>
              <a:rPr lang="en-US" sz="1600" b="1" dirty="0">
                <a:latin typeface="Gill Sans MT" pitchFamily="34" charset="0"/>
              </a:rPr>
              <a:t>Step 2: </a:t>
            </a:r>
          </a:p>
          <a:p>
            <a:pPr marL="342900">
              <a:lnSpc>
                <a:spcPct val="90000"/>
              </a:lnSpc>
              <a:spcBef>
                <a:spcPts val="300"/>
              </a:spcBef>
            </a:pPr>
            <a:r>
              <a:rPr lang="en-US" sz="1600" dirty="0">
                <a:latin typeface="Gill Sans MT" pitchFamily="34" charset="0"/>
              </a:rPr>
              <a:t>Problem Story and Guiding Questions </a:t>
            </a:r>
            <a:r>
              <a:rPr lang="en-US" sz="1600" i="1" dirty="0">
                <a:latin typeface="Gill Sans MT" pitchFamily="34" charset="0"/>
              </a:rPr>
              <a:t>(Guiding Qs lead users from analyzing as outsiders, to personalizing the issues)</a:t>
            </a:r>
          </a:p>
          <a:p>
            <a:pPr marL="342900">
              <a:lnSpc>
                <a:spcPct val="90000"/>
              </a:lnSpc>
              <a:spcBef>
                <a:spcPts val="300"/>
              </a:spcBef>
            </a:pPr>
            <a:endParaRPr lang="en-US" sz="1600" i="1" dirty="0">
              <a:latin typeface="Gill Sans MT" pitchFamily="34" charset="0"/>
            </a:endParaRPr>
          </a:p>
          <a:p>
            <a:pPr marL="342900">
              <a:lnSpc>
                <a:spcPct val="90000"/>
              </a:lnSpc>
              <a:spcBef>
                <a:spcPts val="300"/>
              </a:spcBef>
            </a:pPr>
            <a:r>
              <a:rPr lang="en-US" sz="1600" b="1" dirty="0">
                <a:latin typeface="Gill Sans MT" pitchFamily="34" charset="0"/>
              </a:rPr>
              <a:t>Step 3: </a:t>
            </a:r>
          </a:p>
          <a:p>
            <a:pPr marL="342900">
              <a:lnSpc>
                <a:spcPct val="90000"/>
              </a:lnSpc>
              <a:spcBef>
                <a:spcPts val="300"/>
              </a:spcBef>
            </a:pPr>
            <a:r>
              <a:rPr lang="en-US" sz="1600" dirty="0">
                <a:latin typeface="Gill Sans MT" pitchFamily="34" charset="0"/>
              </a:rPr>
              <a:t>Positive Story and Guiding Questions </a:t>
            </a:r>
            <a:r>
              <a:rPr lang="en-US" sz="1600" i="1" dirty="0">
                <a:latin typeface="Gill Sans MT" pitchFamily="34" charset="0"/>
              </a:rPr>
              <a:t>(Guiding Qs lead users from understanding the benefits of the actions, to personalizing)</a:t>
            </a:r>
          </a:p>
          <a:p>
            <a:pPr marL="342900">
              <a:lnSpc>
                <a:spcPct val="90000"/>
              </a:lnSpc>
              <a:spcBef>
                <a:spcPts val="300"/>
              </a:spcBef>
            </a:pPr>
            <a:endParaRPr lang="en-US" sz="1600" i="1" dirty="0">
              <a:latin typeface="Gill Sans MT" pitchFamily="34" charset="0"/>
            </a:endParaRPr>
          </a:p>
          <a:p>
            <a:pPr marL="342900">
              <a:lnSpc>
                <a:spcPct val="90000"/>
              </a:lnSpc>
              <a:spcBef>
                <a:spcPts val="300"/>
              </a:spcBef>
            </a:pPr>
            <a:r>
              <a:rPr lang="en-US" sz="1600" b="1" dirty="0">
                <a:latin typeface="Gill Sans MT" pitchFamily="34" charset="0"/>
              </a:rPr>
              <a:t>Step 4: </a:t>
            </a:r>
          </a:p>
          <a:p>
            <a:pPr marL="342900">
              <a:lnSpc>
                <a:spcPct val="90000"/>
              </a:lnSpc>
              <a:spcBef>
                <a:spcPts val="300"/>
              </a:spcBef>
            </a:pPr>
            <a:r>
              <a:rPr lang="en-US" sz="1600" dirty="0">
                <a:latin typeface="Gill Sans MT" pitchFamily="34" charset="0"/>
              </a:rPr>
              <a:t>Dialogue and “Negotiation”, using Household </a:t>
            </a:r>
            <a:r>
              <a:rPr lang="en-US" sz="1600" dirty="0" smtClean="0">
                <a:latin typeface="Gill Sans MT" pitchFamily="34" charset="0"/>
              </a:rPr>
              <a:t>Handbook (</a:t>
            </a:r>
            <a:r>
              <a:rPr lang="en-US" sz="1600" i="1" dirty="0" smtClean="0">
                <a:latin typeface="Gill Sans MT" pitchFamily="34" charset="0"/>
              </a:rPr>
              <a:t>mark the actions)</a:t>
            </a:r>
          </a:p>
          <a:p>
            <a:pPr marL="342900">
              <a:lnSpc>
                <a:spcPct val="90000"/>
              </a:lnSpc>
              <a:spcBef>
                <a:spcPts val="300"/>
              </a:spcBef>
            </a:pPr>
            <a:endParaRPr lang="en-US" sz="1600" b="1" dirty="0" smtClean="0">
              <a:latin typeface="Gill Sans MT" pitchFamily="34" charset="0"/>
            </a:endParaRPr>
          </a:p>
        </p:txBody>
      </p:sp>
    </p:spTree>
    <p:extLst>
      <p:ext uri="{BB962C8B-B14F-4D97-AF65-F5344CB8AC3E}">
        <p14:creationId xmlns="" xmlns:p14="http://schemas.microsoft.com/office/powerpoint/2010/main" val="2583660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51520" y="303312"/>
            <a:ext cx="7416824"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3200" b="1" dirty="0" smtClean="0">
                <a:latin typeface="Gill Sans MT" pitchFamily="34" charset="0"/>
              </a:rPr>
              <a:t>Stories at heart of counseling/ dialogue</a:t>
            </a:r>
          </a:p>
        </p:txBody>
      </p:sp>
      <p:sp>
        <p:nvSpPr>
          <p:cNvPr id="3" name="Rectangle 3"/>
          <p:cNvSpPr txBox="1">
            <a:spLocks noChangeArrowheads="1"/>
          </p:cNvSpPr>
          <p:nvPr/>
        </p:nvSpPr>
        <p:spPr bwMode="auto">
          <a:xfrm>
            <a:off x="304800" y="1196752"/>
            <a:ext cx="8534400" cy="5165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Stories cover all health messages, with guiding questions to enable discussion</a:t>
            </a:r>
          </a:p>
          <a:p>
            <a:r>
              <a:rPr lang="en-US" sz="2000" dirty="0" smtClean="0"/>
              <a:t>The stories link</a:t>
            </a:r>
            <a:r>
              <a:rPr lang="en-US" sz="2000" b="1" dirty="0" smtClean="0"/>
              <a:t> cause and consequence </a:t>
            </a:r>
            <a:r>
              <a:rPr lang="en-US" sz="2000" dirty="0" smtClean="0"/>
              <a:t>without over-personalizing</a:t>
            </a:r>
          </a:p>
          <a:p>
            <a:r>
              <a:rPr lang="en-US" sz="2000" dirty="0" smtClean="0"/>
              <a:t>Stories show </a:t>
            </a:r>
            <a:r>
              <a:rPr lang="en-US" sz="2000" b="1" u="sng" dirty="0" smtClean="0"/>
              <a:t>positive and negative male role models</a:t>
            </a:r>
            <a:r>
              <a:rPr lang="en-US" sz="2000" u="sng" dirty="0" smtClean="0"/>
              <a:t> </a:t>
            </a:r>
            <a:r>
              <a:rPr lang="en-US" sz="2000" dirty="0" smtClean="0"/>
              <a:t>influencing the outcome for the family</a:t>
            </a:r>
          </a:p>
          <a:p>
            <a:r>
              <a:rPr lang="en-US" sz="2000" b="1" dirty="0" smtClean="0"/>
              <a:t>Useful for </a:t>
            </a:r>
            <a:r>
              <a:rPr lang="en-US" sz="2000" b="1" u="sng" dirty="0" smtClean="0"/>
              <a:t>addressing difficult issues</a:t>
            </a:r>
            <a:r>
              <a:rPr lang="en-US" sz="2000" b="1" dirty="0" smtClean="0"/>
              <a:t>, </a:t>
            </a:r>
            <a:r>
              <a:rPr lang="en-US" sz="2000" dirty="0" smtClean="0"/>
              <a:t> e.g. HIV, male </a:t>
            </a:r>
            <a:r>
              <a:rPr lang="en-US" sz="2000" dirty="0" err="1" smtClean="0"/>
              <a:t>behaviour</a:t>
            </a:r>
            <a:r>
              <a:rPr lang="en-US" sz="2000" dirty="0" smtClean="0"/>
              <a:t>,  financial issues</a:t>
            </a:r>
            <a:endParaRPr lang="en-US" sz="2000" b="1" dirty="0" smtClean="0"/>
          </a:p>
          <a:p>
            <a:endParaRPr lang="en-US" sz="2800" b="1" dirty="0" smtClean="0"/>
          </a:p>
          <a:p>
            <a:pPr lvl="1">
              <a:buFontTx/>
              <a:buNone/>
            </a:pPr>
            <a:endParaRPr lang="en-US" sz="3200" dirty="0" smtClean="0"/>
          </a:p>
        </p:txBody>
      </p:sp>
      <p:pic>
        <p:nvPicPr>
          <p:cNvPr id="4" name="Picture 4"/>
          <p:cNvPicPr>
            <a:picLocks noChangeAspect="1" noChangeArrowheads="1"/>
          </p:cNvPicPr>
          <p:nvPr/>
        </p:nvPicPr>
        <p:blipFill>
          <a:blip r:embed="rId3" cstate="email"/>
          <a:srcRect/>
          <a:stretch>
            <a:fillRect/>
          </a:stretch>
        </p:blipFill>
        <p:spPr bwMode="auto">
          <a:xfrm>
            <a:off x="467544" y="3501008"/>
            <a:ext cx="3600400" cy="2786128"/>
          </a:xfrm>
          <a:prstGeom prst="rect">
            <a:avLst/>
          </a:prstGeom>
          <a:noFill/>
          <a:ln w="9525">
            <a:noFill/>
            <a:miter lim="800000"/>
            <a:headEnd/>
            <a:tailEnd/>
          </a:ln>
        </p:spPr>
      </p:pic>
      <p:pic>
        <p:nvPicPr>
          <p:cNvPr id="5" name="Picture 5"/>
          <p:cNvPicPr>
            <a:picLocks noChangeAspect="1" noChangeArrowheads="1"/>
          </p:cNvPicPr>
          <p:nvPr/>
        </p:nvPicPr>
        <p:blipFill>
          <a:blip r:embed="rId4" cstate="email"/>
          <a:srcRect/>
          <a:stretch>
            <a:fillRect/>
          </a:stretch>
        </p:blipFill>
        <p:spPr bwMode="auto">
          <a:xfrm>
            <a:off x="4716016" y="3544303"/>
            <a:ext cx="3528392" cy="2765017"/>
          </a:xfrm>
          <a:prstGeom prst="rect">
            <a:avLst/>
          </a:prstGeom>
          <a:noFill/>
          <a:ln w="9525">
            <a:noFill/>
            <a:miter lim="800000"/>
            <a:headEnd/>
            <a:tailEnd/>
          </a:ln>
        </p:spPr>
      </p:pic>
      <p:sp>
        <p:nvSpPr>
          <p:cNvPr id="6" name="Right Arrow 5"/>
          <p:cNvSpPr/>
          <p:nvPr/>
        </p:nvSpPr>
        <p:spPr>
          <a:xfrm>
            <a:off x="4139952" y="4725144"/>
            <a:ext cx="576064"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2579463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t>Most common barriers</a:t>
            </a:r>
            <a:br>
              <a:rPr lang="en-GB" sz="3600" b="1" dirty="0" smtClean="0"/>
            </a:br>
            <a:r>
              <a:rPr lang="en-GB" sz="3600" b="1" dirty="0" smtClean="0"/>
              <a:t>to behaviour change</a:t>
            </a:r>
            <a:endParaRPr lang="en-GB" sz="3600" dirty="0"/>
          </a:p>
        </p:txBody>
      </p:sp>
      <p:sp>
        <p:nvSpPr>
          <p:cNvPr id="3" name="Content Placeholder 2"/>
          <p:cNvSpPr>
            <a:spLocks noGrp="1"/>
          </p:cNvSpPr>
          <p:nvPr>
            <p:ph idx="1"/>
          </p:nvPr>
        </p:nvSpPr>
        <p:spPr>
          <a:xfrm>
            <a:off x="457200" y="1600200"/>
            <a:ext cx="6352674" cy="4525963"/>
          </a:xfrm>
        </p:spPr>
        <p:txBody>
          <a:bodyPr/>
          <a:lstStyle/>
          <a:p>
            <a:pPr marL="528638" indent="-528638"/>
            <a:r>
              <a:rPr lang="en-GB" sz="1800" b="1" dirty="0" smtClean="0"/>
              <a:t>Knowledge &amp; skills:</a:t>
            </a:r>
            <a:r>
              <a:rPr lang="en-GB" sz="1800" dirty="0" smtClean="0"/>
              <a:t> I don’t think I can do it, I don’t know how to do it (I don’t have the knowledge or skills)</a:t>
            </a:r>
          </a:p>
          <a:p>
            <a:pPr marL="528638" lvl="0" indent="-528638"/>
            <a:r>
              <a:rPr lang="en-GB" sz="1800" b="1" dirty="0" smtClean="0"/>
              <a:t>Family / community influence – </a:t>
            </a:r>
            <a:r>
              <a:rPr lang="en-GB" sz="1800" dirty="0" smtClean="0"/>
              <a:t>Other people don’t think I should do it (my family or community won’t approve). This is against my culture. </a:t>
            </a:r>
          </a:p>
          <a:p>
            <a:pPr marL="528638" lvl="0" indent="-528638"/>
            <a:r>
              <a:rPr lang="en-GB" sz="1800" b="1" dirty="0" smtClean="0"/>
              <a:t>Access –</a:t>
            </a:r>
            <a:r>
              <a:rPr lang="en-GB" sz="1800" dirty="0" smtClean="0"/>
              <a:t> I cannot get there, it is too expensive or if I get there the facility won’t have it.</a:t>
            </a:r>
          </a:p>
          <a:p>
            <a:pPr marL="528638" lvl="0" indent="-528638"/>
            <a:r>
              <a:rPr lang="en-GB" sz="1800" b="1" dirty="0" smtClean="0"/>
              <a:t>Fear </a:t>
            </a:r>
            <a:r>
              <a:rPr lang="en-GB" sz="1800" dirty="0" smtClean="0"/>
              <a:t>– I think it might be dangerous to do it, e.g. if I deliver in the facility it will be more dangerous, if I go for HIV testing, I’m afraid my husband will reject / blame me.</a:t>
            </a:r>
          </a:p>
          <a:p>
            <a:pPr marL="528638" lvl="0" indent="-528638"/>
            <a:r>
              <a:rPr lang="en-GB" sz="1800" b="1" dirty="0" smtClean="0"/>
              <a:t>Beliefs about behaviour and risks – </a:t>
            </a:r>
            <a:r>
              <a:rPr lang="en-GB" sz="1800" dirty="0" smtClean="0"/>
              <a:t>If I do X it won’t be effective, it won’t happen to me. E.g. if my child gets diarrhoea, it won’t be a serious problem.  </a:t>
            </a:r>
          </a:p>
          <a:p>
            <a:pPr marL="528638" lvl="0" indent="-528638"/>
            <a:r>
              <a:rPr lang="en-GB" sz="1800" b="1" dirty="0" smtClean="0"/>
              <a:t>Reminders / cues – </a:t>
            </a:r>
            <a:r>
              <a:rPr lang="en-GB" sz="1800" dirty="0" smtClean="0"/>
              <a:t>people forget to do the behaviour unless they are reminded, e.g. forget to wash hands with soap unless they are reminded e.g. forget to attend a clinic on a date.</a:t>
            </a:r>
          </a:p>
        </p:txBody>
      </p:sp>
      <p:pic>
        <p:nvPicPr>
          <p:cNvPr id="54273" name="Picture 1"/>
          <p:cNvPicPr>
            <a:picLocks noChangeAspect="1" noChangeArrowheads="1"/>
          </p:cNvPicPr>
          <p:nvPr/>
        </p:nvPicPr>
        <p:blipFill>
          <a:blip r:embed="rId3" cstate="email"/>
          <a:srcRect/>
          <a:stretch>
            <a:fillRect/>
          </a:stretch>
        </p:blipFill>
        <p:spPr bwMode="auto">
          <a:xfrm rot="2482555">
            <a:off x="6892986" y="3086591"/>
            <a:ext cx="2072042" cy="2690562"/>
          </a:xfrm>
          <a:prstGeom prst="rect">
            <a:avLst/>
          </a:prstGeom>
          <a:noFill/>
          <a:ln w="9525">
            <a:noFill/>
            <a:miter lim="800000"/>
            <a:headEnd/>
            <a:tailEnd/>
          </a:ln>
        </p:spPr>
      </p:pic>
      <p:pic>
        <p:nvPicPr>
          <p:cNvPr id="5" name="Picture 4" descr="https://cdn4.iconfinder.com/data/icons/meBaze-Freebies/512/download.png">
            <a:hlinkClick r:id="rId4"/>
          </p:cNvPr>
          <p:cNvPicPr/>
          <p:nvPr/>
        </p:nvPicPr>
        <p:blipFill>
          <a:blip r:embed="rId5" cstate="email"/>
          <a:srcRect/>
          <a:stretch>
            <a:fillRect/>
          </a:stretch>
        </p:blipFill>
        <p:spPr bwMode="auto">
          <a:xfrm>
            <a:off x="6809874" y="809625"/>
            <a:ext cx="1708484" cy="1581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06" y="0"/>
            <a:ext cx="7254694" cy="1143000"/>
          </a:xfrm>
        </p:spPr>
        <p:txBody>
          <a:bodyPr/>
          <a:lstStyle/>
          <a:p>
            <a:pPr algn="l"/>
            <a:r>
              <a:rPr lang="en-GB" sz="3200" b="1" dirty="0" smtClean="0"/>
              <a:t>Using dialogue – to get to the root causes</a:t>
            </a:r>
            <a:endParaRPr lang="en-GB" sz="3200" b="1" dirty="0"/>
          </a:p>
        </p:txBody>
      </p:sp>
      <p:graphicFrame>
        <p:nvGraphicFramePr>
          <p:cNvPr id="4" name="Diagram 3"/>
          <p:cNvGraphicFramePr/>
          <p:nvPr/>
        </p:nvGraphicFramePr>
        <p:xfrm>
          <a:off x="692332" y="2740418"/>
          <a:ext cx="7609206" cy="1932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1" name="Text Box 125"/>
          <p:cNvSpPr txBox="1">
            <a:spLocks noChangeArrowheads="1"/>
          </p:cNvSpPr>
          <p:nvPr/>
        </p:nvSpPr>
        <p:spPr bwMode="auto">
          <a:xfrm>
            <a:off x="3100705" y="3043646"/>
            <a:ext cx="938212" cy="481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Gill Sans MT Light"/>
              </a:rPr>
              <a:t>Why?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Text Box 126"/>
          <p:cNvSpPr txBox="1">
            <a:spLocks noChangeArrowheads="1"/>
          </p:cNvSpPr>
          <p:nvPr/>
        </p:nvSpPr>
        <p:spPr bwMode="auto">
          <a:xfrm>
            <a:off x="5032194" y="2740418"/>
            <a:ext cx="938212"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Gill Sans MT Light"/>
              </a:rPr>
              <a:t>Why?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85906" y="1232384"/>
            <a:ext cx="8686800" cy="507759"/>
          </a:xfrm>
          <a:prstGeom prst="rect">
            <a:avLst/>
          </a:prstGeom>
          <a:noFill/>
          <a:ln w="9525">
            <a:noFill/>
            <a:miter lim="800000"/>
            <a:headEnd/>
            <a:tailEnd/>
          </a:ln>
          <a:effectLst/>
        </p:spPr>
        <p:txBody>
          <a:bodyPr vert="horz" wrap="square" lIns="91440" tIns="152352"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A6A6A6"/>
                </a:solidFill>
                <a:effectLst/>
                <a:latin typeface="Gill Sans MT" pitchFamily="34" charset="0"/>
                <a:ea typeface="Times New Roman" pitchFamily="18" charset="0"/>
                <a:cs typeface="Times New Roman" pitchFamily="18" charset="0"/>
              </a:rPr>
              <a:t>WHY-WHY question – getting to the underlying causes</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56" name="Rectangle 8"/>
          <p:cNvSpPr>
            <a:spLocks noChangeArrowheads="1"/>
          </p:cNvSpPr>
          <p:nvPr/>
        </p:nvSpPr>
        <p:spPr bwMode="auto">
          <a:xfrm>
            <a:off x="0" y="1763226"/>
            <a:ext cx="8686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cs typeface="Arial" pitchFamily="34" charset="0"/>
              </a:rPr>
              <a:t/>
            </a:r>
            <a:br>
              <a:rPr kumimoji="0" lang="en-GB" sz="800" b="0" i="0" u="none" strike="noStrike" cap="none" normalizeH="0" baseline="0" dirty="0" smtClean="0">
                <a:ln>
                  <a:noFill/>
                </a:ln>
                <a:solidFill>
                  <a:schemeClr val="tx1"/>
                </a:solidFill>
                <a:effectLst/>
                <a:latin typeface="Arial" pitchFamily="34" charset="0"/>
                <a:cs typeface="Arial" pitchFamily="34"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Gill Sans MT Light"/>
              </a:rPr>
              <a:t>However – remember that </a:t>
            </a:r>
            <a:r>
              <a:rPr kumimoji="0" lang="en-GB" sz="1100" b="0" i="1" u="none" strike="noStrike" cap="none" normalizeH="0" baseline="0" dirty="0" smtClean="0">
                <a:ln>
                  <a:noFill/>
                </a:ln>
                <a:solidFill>
                  <a:schemeClr val="tx1"/>
                </a:solidFill>
                <a:effectLst/>
                <a:latin typeface="Arial" pitchFamily="34" charset="0"/>
                <a:ea typeface="Times New Roman" pitchFamily="18" charset="0"/>
                <a:cs typeface="Gill Sans MT Light"/>
              </a:rPr>
              <a:t>judgmental questions</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Gill Sans MT Light"/>
              </a:rPr>
              <a:t> can often be taken badly. For this reason we recommend the question: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1" i="1" u="sng" strike="noStrike" cap="none" normalizeH="0" baseline="0" dirty="0" smtClean="0">
                <a:ln>
                  <a:noFill/>
                </a:ln>
                <a:solidFill>
                  <a:schemeClr val="tx1"/>
                </a:solidFill>
                <a:effectLst/>
                <a:latin typeface="Arial" pitchFamily="34" charset="0"/>
                <a:ea typeface="Times New Roman" pitchFamily="18" charset="0"/>
                <a:cs typeface="Gill Sans MT Light"/>
              </a:rPr>
              <a:t>“What makes this difficult?”</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Gill Sans MT Light"/>
              </a:rPr>
              <a:t> followed by </a:t>
            </a:r>
            <a:r>
              <a:rPr kumimoji="0" lang="en-GB" sz="1100" b="1" i="1" u="sng" strike="noStrike" cap="none" normalizeH="0" baseline="0" dirty="0" smtClean="0">
                <a:ln>
                  <a:noFill/>
                </a:ln>
                <a:solidFill>
                  <a:schemeClr val="tx1"/>
                </a:solidFill>
                <a:effectLst/>
                <a:latin typeface="Arial" pitchFamily="34" charset="0"/>
                <a:ea typeface="Times New Roman" pitchFamily="18" charset="0"/>
                <a:cs typeface="Gill Sans MT Light"/>
              </a:rPr>
              <a:t>“and why do you think that is?”</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Gill Sans MT Light"/>
              </a:rPr>
              <a:t> (repeat until you get to the root).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12380"/>
            <a:ext cx="8229600" cy="1143000"/>
          </a:xfrm>
        </p:spPr>
        <p:txBody>
          <a:bodyPr/>
          <a:lstStyle/>
          <a:p>
            <a:r>
              <a:rPr lang="en-GB" dirty="0" smtClean="0">
                <a:solidFill>
                  <a:schemeClr val="accent6">
                    <a:lumMod val="75000"/>
                  </a:schemeClr>
                </a:solidFill>
              </a:rPr>
              <a:t>Giving unsolicited advice…. </a:t>
            </a:r>
            <a:endParaRPr lang="en-GB" dirty="0">
              <a:solidFill>
                <a:schemeClr val="accent6">
                  <a:lumMod val="75000"/>
                </a:schemeClr>
              </a:solidFill>
            </a:endParaRPr>
          </a:p>
        </p:txBody>
      </p:sp>
      <p:pic>
        <p:nvPicPr>
          <p:cNvPr id="41986" name="Picture 2"/>
          <p:cNvPicPr>
            <a:picLocks noChangeAspect="1" noChangeArrowheads="1"/>
          </p:cNvPicPr>
          <p:nvPr/>
        </p:nvPicPr>
        <p:blipFill>
          <a:blip r:embed="rId3" cstate="email"/>
          <a:srcRect/>
          <a:stretch>
            <a:fillRect/>
          </a:stretch>
        </p:blipFill>
        <p:spPr bwMode="auto">
          <a:xfrm>
            <a:off x="800101" y="1122720"/>
            <a:ext cx="7695950" cy="4706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smtClean="0"/>
              <a:t>Empowering to find a solution</a:t>
            </a:r>
            <a:endParaRPr lang="en-GB" sz="3200" dirty="0"/>
          </a:p>
        </p:txBody>
      </p:sp>
      <p:pic>
        <p:nvPicPr>
          <p:cNvPr id="4" name="Content Placeholder 3" descr="the what why what how technicque.png"/>
          <p:cNvPicPr>
            <a:picLocks noGrp="1" noChangeAspect="1"/>
          </p:cNvPicPr>
          <p:nvPr>
            <p:ph idx="1"/>
          </p:nvPr>
        </p:nvPicPr>
        <p:blipFill>
          <a:blip r:embed="rId3" cstate="email"/>
          <a:stretch>
            <a:fillRect/>
          </a:stretch>
        </p:blipFill>
        <p:spPr>
          <a:xfrm>
            <a:off x="0" y="1417638"/>
            <a:ext cx="8686800" cy="6819861"/>
          </a:xfrm>
          <a:ln>
            <a:solidFill>
              <a:schemeClr val="bg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30200" y="226864"/>
            <a:ext cx="8001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accent6">
                    <a:lumMod val="75000"/>
                  </a:schemeClr>
                </a:solidFill>
                <a:latin typeface="Gill Sans MT" pitchFamily="34" charset="0"/>
              </a:rPr>
              <a:t>Household Counseling Steps</a:t>
            </a:r>
          </a:p>
        </p:txBody>
      </p:sp>
      <p:sp>
        <p:nvSpPr>
          <p:cNvPr id="3" name="Rectangle 3"/>
          <p:cNvSpPr txBox="1">
            <a:spLocks noChangeArrowheads="1"/>
          </p:cNvSpPr>
          <p:nvPr/>
        </p:nvSpPr>
        <p:spPr bwMode="auto">
          <a:xfrm>
            <a:off x="383931" y="1447800"/>
            <a:ext cx="84582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sz="2800" smtClean="0"/>
          </a:p>
          <a:p>
            <a:endParaRPr lang="en-US" sz="2800" smtClean="0"/>
          </a:p>
          <a:p>
            <a:pPr>
              <a:buFontTx/>
              <a:buNone/>
            </a:pPr>
            <a:endParaRPr lang="en-US" smtClean="0">
              <a:solidFill>
                <a:srgbClr val="F73D03"/>
              </a:solidFill>
              <a:latin typeface="Times New Roman" pitchFamily="18" charset="0"/>
            </a:endParaRPr>
          </a:p>
          <a:p>
            <a:endParaRPr lang="en-US" sz="2800" smtClean="0">
              <a:solidFill>
                <a:srgbClr val="F73D03"/>
              </a:solidFill>
              <a:latin typeface="Times New Roman" pitchFamily="18" charset="0"/>
            </a:endParaRPr>
          </a:p>
        </p:txBody>
      </p:sp>
      <p:sp>
        <p:nvSpPr>
          <p:cNvPr id="4" name="Rectangle 3"/>
          <p:cNvSpPr>
            <a:spLocks noChangeArrowheads="1"/>
          </p:cNvSpPr>
          <p:nvPr/>
        </p:nvSpPr>
        <p:spPr bwMode="auto">
          <a:xfrm>
            <a:off x="0" y="1124744"/>
            <a:ext cx="7721600" cy="5472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a:lnSpc>
                <a:spcPct val="90000"/>
              </a:lnSpc>
              <a:spcBef>
                <a:spcPts val="300"/>
              </a:spcBef>
            </a:pPr>
            <a:r>
              <a:rPr lang="en-US" dirty="0" smtClean="0">
                <a:latin typeface="Gill Sans MT" pitchFamily="34" charset="0"/>
              </a:rPr>
              <a:t>Record what they are already doing </a:t>
            </a:r>
          </a:p>
          <a:p>
            <a:pPr marL="342900">
              <a:lnSpc>
                <a:spcPct val="90000"/>
              </a:lnSpc>
              <a:spcBef>
                <a:spcPts val="300"/>
              </a:spcBef>
            </a:pPr>
            <a:r>
              <a:rPr lang="en-US" dirty="0" smtClean="0">
                <a:latin typeface="Gill Sans MT" pitchFamily="34" charset="0"/>
              </a:rPr>
              <a:t>– and praise their efforts</a:t>
            </a:r>
          </a:p>
          <a:p>
            <a:pPr marL="342900">
              <a:lnSpc>
                <a:spcPct val="90000"/>
              </a:lnSpc>
              <a:spcBef>
                <a:spcPts val="300"/>
              </a:spcBef>
            </a:pPr>
            <a:endParaRPr lang="en-US" dirty="0" smtClean="0">
              <a:latin typeface="Gill Sans MT" pitchFamily="34" charset="0"/>
            </a:endParaRPr>
          </a:p>
          <a:p>
            <a:pPr marL="342900">
              <a:lnSpc>
                <a:spcPct val="90000"/>
              </a:lnSpc>
              <a:spcBef>
                <a:spcPts val="300"/>
              </a:spcBef>
            </a:pPr>
            <a:r>
              <a:rPr lang="en-US" dirty="0" smtClean="0">
                <a:latin typeface="Gill Sans MT" pitchFamily="34" charset="0"/>
              </a:rPr>
              <a:t>If they are not doing a practice, begin the dialogue </a:t>
            </a:r>
          </a:p>
          <a:p>
            <a:pPr marL="342900">
              <a:lnSpc>
                <a:spcPct val="90000"/>
              </a:lnSpc>
              <a:spcBef>
                <a:spcPts val="300"/>
              </a:spcBef>
            </a:pPr>
            <a:endParaRPr lang="en-US" sz="1600" b="1" dirty="0" smtClean="0">
              <a:latin typeface="Gill Sans MT" pitchFamily="34" charset="0"/>
            </a:endParaRPr>
          </a:p>
          <a:p>
            <a:pPr marL="723900" indent="-381000">
              <a:lnSpc>
                <a:spcPct val="90000"/>
              </a:lnSpc>
              <a:spcBef>
                <a:spcPts val="300"/>
              </a:spcBef>
              <a:buFontTx/>
              <a:buChar char="-"/>
            </a:pPr>
            <a:r>
              <a:rPr lang="en-US" sz="2400" b="1" dirty="0" smtClean="0">
                <a:solidFill>
                  <a:srgbClr val="EB9803"/>
                </a:solidFill>
                <a:effectLst>
                  <a:outerShdw blurRad="38100" dist="38100" dir="2700000" algn="tl">
                    <a:srgbClr val="000000">
                      <a:alpha val="43137"/>
                    </a:srgbClr>
                  </a:outerShdw>
                </a:effectLst>
                <a:latin typeface="Gill Sans MT" pitchFamily="34" charset="0"/>
              </a:rPr>
              <a:t>What</a:t>
            </a:r>
            <a:r>
              <a:rPr lang="en-US" dirty="0" smtClean="0">
                <a:latin typeface="Gill Sans MT" pitchFamily="34" charset="0"/>
              </a:rPr>
              <a:t> </a:t>
            </a:r>
            <a:r>
              <a:rPr lang="en-US" sz="2000" dirty="0" smtClean="0">
                <a:latin typeface="Gill Sans MT" pitchFamily="34" charset="0"/>
              </a:rPr>
              <a:t>makes it difficult to do this</a:t>
            </a:r>
            <a:r>
              <a:rPr lang="en-US" dirty="0" smtClean="0">
                <a:latin typeface="Gill Sans MT" pitchFamily="34" charset="0"/>
              </a:rPr>
              <a:t>? </a:t>
            </a:r>
          </a:p>
          <a:p>
            <a:pPr marL="723900" indent="-381000">
              <a:lnSpc>
                <a:spcPct val="90000"/>
              </a:lnSpc>
              <a:spcBef>
                <a:spcPts val="300"/>
              </a:spcBef>
              <a:buFontTx/>
              <a:buChar char="-"/>
            </a:pPr>
            <a:endParaRPr lang="en-US" dirty="0" smtClean="0">
              <a:latin typeface="Gill Sans MT" pitchFamily="34" charset="0"/>
            </a:endParaRPr>
          </a:p>
          <a:p>
            <a:pPr marL="723900" indent="-381000">
              <a:lnSpc>
                <a:spcPct val="90000"/>
              </a:lnSpc>
              <a:spcBef>
                <a:spcPts val="300"/>
              </a:spcBef>
              <a:buFontTx/>
              <a:buChar char="-"/>
            </a:pPr>
            <a:r>
              <a:rPr lang="en-US" sz="2400" b="1" dirty="0" smtClean="0">
                <a:solidFill>
                  <a:srgbClr val="EB9803"/>
                </a:solidFill>
                <a:effectLst>
                  <a:outerShdw blurRad="38100" dist="38100" dir="2700000" algn="tl">
                    <a:srgbClr val="000000">
                      <a:alpha val="43137"/>
                    </a:srgbClr>
                  </a:outerShdw>
                </a:effectLst>
                <a:latin typeface="Gill Sans MT" pitchFamily="34" charset="0"/>
              </a:rPr>
              <a:t>Why</a:t>
            </a:r>
            <a:r>
              <a:rPr lang="en-US" dirty="0" smtClean="0">
                <a:latin typeface="Gill Sans MT" pitchFamily="34" charset="0"/>
              </a:rPr>
              <a:t> </a:t>
            </a:r>
            <a:r>
              <a:rPr lang="en-US" sz="2000" dirty="0" smtClean="0">
                <a:latin typeface="Gill Sans MT" pitchFamily="34" charset="0"/>
              </a:rPr>
              <a:t>is that</a:t>
            </a:r>
            <a:endParaRPr lang="en-US" dirty="0" smtClean="0">
              <a:latin typeface="Gill Sans MT" pitchFamily="34" charset="0"/>
            </a:endParaRPr>
          </a:p>
          <a:p>
            <a:pPr marL="723900" indent="-381000">
              <a:lnSpc>
                <a:spcPct val="90000"/>
              </a:lnSpc>
              <a:spcBef>
                <a:spcPts val="300"/>
              </a:spcBef>
              <a:buFontTx/>
              <a:buChar char="-"/>
            </a:pPr>
            <a:endParaRPr lang="en-US" sz="2400" b="1" dirty="0" smtClean="0">
              <a:solidFill>
                <a:srgbClr val="EB9803"/>
              </a:solidFill>
              <a:effectLst>
                <a:outerShdw blurRad="38100" dist="38100" dir="2700000" algn="tl">
                  <a:srgbClr val="000000">
                    <a:alpha val="43137"/>
                  </a:srgbClr>
                </a:outerShdw>
              </a:effectLst>
              <a:latin typeface="Gill Sans MT" pitchFamily="34" charset="0"/>
            </a:endParaRPr>
          </a:p>
          <a:p>
            <a:pPr marL="723900" indent="-381000">
              <a:lnSpc>
                <a:spcPct val="90000"/>
              </a:lnSpc>
              <a:spcBef>
                <a:spcPts val="300"/>
              </a:spcBef>
              <a:buFontTx/>
              <a:buChar char="-"/>
            </a:pPr>
            <a:r>
              <a:rPr lang="en-US" sz="2400" b="1" dirty="0" smtClean="0">
                <a:solidFill>
                  <a:srgbClr val="EB9803"/>
                </a:solidFill>
                <a:effectLst>
                  <a:outerShdw blurRad="38100" dist="38100" dir="2700000" algn="tl">
                    <a:srgbClr val="000000">
                      <a:alpha val="43137"/>
                    </a:srgbClr>
                  </a:outerShdw>
                </a:effectLst>
                <a:latin typeface="Gill Sans MT" pitchFamily="34" charset="0"/>
              </a:rPr>
              <a:t>What</a:t>
            </a:r>
            <a:r>
              <a:rPr lang="en-US" dirty="0" smtClean="0">
                <a:latin typeface="Gill Sans MT" pitchFamily="34" charset="0"/>
              </a:rPr>
              <a:t> might make is easier for you to do?</a:t>
            </a:r>
          </a:p>
          <a:p>
            <a:pPr marL="723900" indent="-381000">
              <a:lnSpc>
                <a:spcPct val="90000"/>
              </a:lnSpc>
              <a:spcBef>
                <a:spcPts val="300"/>
              </a:spcBef>
              <a:buFontTx/>
              <a:buChar char="-"/>
            </a:pPr>
            <a:endParaRPr lang="en-US" sz="2400" b="1" dirty="0" smtClean="0">
              <a:solidFill>
                <a:srgbClr val="EB9803"/>
              </a:solidFill>
              <a:effectLst>
                <a:outerShdw blurRad="38100" dist="38100" dir="2700000" algn="tl">
                  <a:srgbClr val="000000">
                    <a:alpha val="43137"/>
                  </a:srgbClr>
                </a:outerShdw>
              </a:effectLst>
              <a:latin typeface="Gill Sans MT" pitchFamily="34" charset="0"/>
            </a:endParaRPr>
          </a:p>
          <a:p>
            <a:pPr marL="723900" indent="-381000">
              <a:lnSpc>
                <a:spcPct val="90000"/>
              </a:lnSpc>
              <a:spcBef>
                <a:spcPts val="300"/>
              </a:spcBef>
              <a:buFontTx/>
              <a:buChar char="-"/>
            </a:pPr>
            <a:r>
              <a:rPr lang="en-US" sz="2400" b="1" dirty="0" smtClean="0">
                <a:solidFill>
                  <a:srgbClr val="EB9803"/>
                </a:solidFill>
                <a:effectLst>
                  <a:outerShdw blurRad="38100" dist="38100" dir="2700000" algn="tl">
                    <a:srgbClr val="000000">
                      <a:alpha val="43137"/>
                    </a:srgbClr>
                  </a:outerShdw>
                </a:effectLst>
                <a:latin typeface="Gill Sans MT" pitchFamily="34" charset="0"/>
              </a:rPr>
              <a:t>How</a:t>
            </a:r>
            <a:r>
              <a:rPr lang="en-US" dirty="0" smtClean="0">
                <a:latin typeface="Gill Sans MT" pitchFamily="34" charset="0"/>
              </a:rPr>
              <a:t> can </a:t>
            </a:r>
            <a:r>
              <a:rPr lang="en-US" dirty="0" err="1" smtClean="0">
                <a:latin typeface="Gill Sans MT" pitchFamily="34" charset="0"/>
              </a:rPr>
              <a:t>i</a:t>
            </a:r>
            <a:r>
              <a:rPr lang="en-US" dirty="0" smtClean="0">
                <a:latin typeface="Gill Sans MT" pitchFamily="34" charset="0"/>
              </a:rPr>
              <a:t>/we/ your family or community support you to help that to happen</a:t>
            </a:r>
            <a:r>
              <a:rPr lang="en-US" b="1" dirty="0" smtClean="0">
                <a:latin typeface="Gill Sans MT" pitchFamily="34" charset="0"/>
              </a:rPr>
              <a:t>?</a:t>
            </a:r>
          </a:p>
          <a:p>
            <a:pPr marL="723900" indent="-381000">
              <a:lnSpc>
                <a:spcPct val="90000"/>
              </a:lnSpc>
              <a:spcBef>
                <a:spcPts val="300"/>
              </a:spcBef>
            </a:pPr>
            <a:endParaRPr lang="en-US" b="1" dirty="0" smtClean="0">
              <a:latin typeface="Gill Sans MT" pitchFamily="34" charset="0"/>
            </a:endParaRPr>
          </a:p>
          <a:p>
            <a:pPr marL="723900" indent="-381000">
              <a:lnSpc>
                <a:spcPct val="90000"/>
              </a:lnSpc>
              <a:spcBef>
                <a:spcPts val="300"/>
              </a:spcBef>
            </a:pPr>
            <a:r>
              <a:rPr lang="en-US" b="1" dirty="0" smtClean="0">
                <a:latin typeface="Gill Sans MT" pitchFamily="34" charset="0"/>
              </a:rPr>
              <a:t>Agree the action to be taken and record – praise their decision</a:t>
            </a:r>
          </a:p>
          <a:p>
            <a:pPr marL="342900">
              <a:lnSpc>
                <a:spcPct val="90000"/>
              </a:lnSpc>
              <a:spcBef>
                <a:spcPts val="300"/>
              </a:spcBef>
            </a:pPr>
            <a:endParaRPr lang="en-US" sz="1600" dirty="0" smtClean="0">
              <a:latin typeface="Gill Sans MT" pitchFamily="34" charset="0"/>
            </a:endParaRPr>
          </a:p>
          <a:p>
            <a:pPr marL="342900">
              <a:lnSpc>
                <a:spcPct val="90000"/>
              </a:lnSpc>
              <a:spcBef>
                <a:spcPts val="300"/>
              </a:spcBef>
            </a:pPr>
            <a:endParaRPr lang="en-US" sz="1600" dirty="0">
              <a:latin typeface="Gill Sans MT" pitchFamily="34" charset="0"/>
            </a:endParaRPr>
          </a:p>
        </p:txBody>
      </p:sp>
      <p:sp>
        <p:nvSpPr>
          <p:cNvPr id="6" name="Right Arrow 5"/>
          <p:cNvSpPr/>
          <p:nvPr/>
        </p:nvSpPr>
        <p:spPr>
          <a:xfrm flipH="1">
            <a:off x="2746132" y="3136900"/>
            <a:ext cx="6095999" cy="520700"/>
          </a:xfrm>
          <a:prstGeom prst="rightArrow">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dirty="0" smtClean="0">
                <a:latin typeface="Gill Sans MT" pitchFamily="34" charset="0"/>
              </a:rPr>
              <a:t>ROOT CAUSE DISCOVERY</a:t>
            </a:r>
            <a:endParaRPr lang="en-GB" b="1" dirty="0">
              <a:latin typeface="Gill Sans MT" pitchFamily="34" charset="0"/>
            </a:endParaRPr>
          </a:p>
        </p:txBody>
      </p:sp>
      <p:sp>
        <p:nvSpPr>
          <p:cNvPr id="7" name="Right Arrow 6"/>
          <p:cNvSpPr/>
          <p:nvPr/>
        </p:nvSpPr>
        <p:spPr>
          <a:xfrm flipH="1">
            <a:off x="5108329" y="2508250"/>
            <a:ext cx="3733802" cy="520700"/>
          </a:xfrm>
          <a:prstGeom prst="rightArrow">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GB" b="1" dirty="0" smtClean="0">
                <a:latin typeface="Gill Sans MT" pitchFamily="34" charset="0"/>
              </a:rPr>
              <a:t>BARRIER ANALYSIS</a:t>
            </a:r>
            <a:endParaRPr lang="en-GB" b="1" dirty="0">
              <a:latin typeface="Gill Sans MT" pitchFamily="34" charset="0"/>
            </a:endParaRPr>
          </a:p>
        </p:txBody>
      </p:sp>
      <p:sp>
        <p:nvSpPr>
          <p:cNvPr id="8" name="Right Arrow 7"/>
          <p:cNvSpPr/>
          <p:nvPr/>
        </p:nvSpPr>
        <p:spPr>
          <a:xfrm flipH="1">
            <a:off x="5108328" y="3822700"/>
            <a:ext cx="3733801" cy="520700"/>
          </a:xfrm>
          <a:prstGeom prst="rightArrow">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smtClean="0">
                <a:latin typeface="Gill Sans MT" pitchFamily="34" charset="0"/>
              </a:rPr>
              <a:t>EMPOWER</a:t>
            </a:r>
            <a:endParaRPr lang="en-GB" b="1" dirty="0">
              <a:latin typeface="Gill Sans MT" pitchFamily="34" charset="0"/>
            </a:endParaRPr>
          </a:p>
        </p:txBody>
      </p:sp>
      <p:sp>
        <p:nvSpPr>
          <p:cNvPr id="9" name="Right Arrow 8"/>
          <p:cNvSpPr/>
          <p:nvPr/>
        </p:nvSpPr>
        <p:spPr>
          <a:xfrm flipH="1">
            <a:off x="5118099" y="4995324"/>
            <a:ext cx="3733801" cy="520700"/>
          </a:xfrm>
          <a:prstGeom prst="rightArrow">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smtClean="0">
                <a:latin typeface="Gill Sans MT" pitchFamily="34" charset="0"/>
              </a:rPr>
              <a:t>SUPPORT</a:t>
            </a:r>
            <a:endParaRPr lang="en-GB" b="1" dirty="0">
              <a:latin typeface="Gill Sans MT" pitchFamily="34" charset="0"/>
            </a:endParaRPr>
          </a:p>
        </p:txBody>
      </p:sp>
      <p:sp>
        <p:nvSpPr>
          <p:cNvPr id="10" name="Right Arrow 9"/>
          <p:cNvSpPr/>
          <p:nvPr/>
        </p:nvSpPr>
        <p:spPr>
          <a:xfrm flipH="1">
            <a:off x="5156198" y="1124744"/>
            <a:ext cx="3733802" cy="520700"/>
          </a:xfrm>
          <a:prstGeom prst="rightArrow">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GB" b="1" dirty="0" smtClean="0">
                <a:latin typeface="Gill Sans MT" pitchFamily="34" charset="0"/>
              </a:rPr>
              <a:t>ENCOURAGE</a:t>
            </a:r>
            <a:endParaRPr lang="en-GB" b="1" dirty="0">
              <a:latin typeface="Gill Sans MT" pitchFamily="34" charset="0"/>
            </a:endParaRPr>
          </a:p>
        </p:txBody>
      </p:sp>
      <p:sp>
        <p:nvSpPr>
          <p:cNvPr id="11" name="Right Arrow 10"/>
          <p:cNvSpPr/>
          <p:nvPr/>
        </p:nvSpPr>
        <p:spPr>
          <a:xfrm flipH="1">
            <a:off x="5118099" y="5854700"/>
            <a:ext cx="3733801" cy="520700"/>
          </a:xfrm>
          <a:prstGeom prst="rightArrow">
            <a:avLst/>
          </a:prstGeom>
          <a:solidFill>
            <a:schemeClr val="accent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smtClean="0">
                <a:latin typeface="Gill Sans MT" pitchFamily="34" charset="0"/>
              </a:rPr>
              <a:t>AFFIRM</a:t>
            </a:r>
            <a:endParaRPr lang="en-GB" b="1" dirty="0">
              <a:latin typeface="Gill Sans MT" pitchFamily="34" charset="0"/>
            </a:endParaRPr>
          </a:p>
        </p:txBody>
      </p:sp>
    </p:spTree>
    <p:extLst>
      <p:ext uri="{BB962C8B-B14F-4D97-AF65-F5344CB8AC3E}">
        <p14:creationId xmlns="" xmlns:p14="http://schemas.microsoft.com/office/powerpoint/2010/main" val="25794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The  TTC Behaviour Change Methodology&amp;quot;&quot;/&gt;&lt;property id=&quot;20307&quot; value=&quot;256&quot;/&gt;&lt;/object&gt;&lt;object type=&quot;3&quot; unique_id=&quot;10009&quot;&gt;&lt;property id=&quot;20148&quot; value=&quot;5&quot;/&gt;&lt;property id=&quot;20300&quot; value=&quot;Slide 2 - &amp;quot;Process of Behaviour Change&amp;quot;&quot;/&gt;&lt;property id=&quot;20307&quot; value=&quot;266&quot;/&gt;&lt;/object&gt;&lt;object type=&quot;3&quot; unique_id=&quot;10012&quot;&gt;&lt;property id=&quot;20148&quot; value=&quot;5&quot;/&gt;&lt;property id=&quot;20300&quot; value=&quot;Slide 3 - &amp;quot;TTC Methodology:  Household Counselling Steps&amp;quot;&quot;/&gt;&lt;property id=&quot;20307&quot; value=&quot;264&quot;/&gt;&lt;/object&gt;&lt;object type=&quot;3&quot; unique_id=&quot;10138&quot;&gt;&lt;property id=&quot;20148&quot; value=&quot;5&quot;/&gt;&lt;property id=&quot;20300&quot; value=&quot;Slide 5 - &amp;quot;Most common barriers to behaviour change&amp;quot;&quot;/&gt;&lt;property id=&quot;20307&quot; value=&quot;268&quot;/&gt;&lt;/object&gt;&lt;object type=&quot;3&quot; unique_id=&quot;14019&quot;&gt;&lt;property id=&quot;20148&quot; value=&quot;5&quot;/&gt;&lt;property id=&quot;20300&quot; value=&quot;Slide 6 - &amp;quot;Using dialogue – to get to the root causes&amp;quot;&quot;/&gt;&lt;property id=&quot;20307&quot; value=&quot;272&quot;/&gt;&lt;/object&gt;&lt;object type=&quot;3&quot; unique_id=&quot;14115&quot;&gt;&lt;property id=&quot;20148&quot; value=&quot;5&quot;/&gt;&lt;property id=&quot;20300&quot; value=&quot;Slide 7 - &amp;quot;Giving unsolicited advice…. &amp;quot;&quot;/&gt;&lt;property id=&quot;20307&quot; value=&quot;273&quot;/&gt;&lt;/object&gt;&lt;object type=&quot;3&quot; unique_id=&quot;14116&quot;&gt;&lt;property id=&quot;20148&quot; value=&quot;5&quot;/&gt;&lt;property id=&quot;20300&quot; value=&quot;Slide 8 - &amp;quot;Empowering to find a solution&amp;quot;&quot;/&gt;&lt;property id=&quot;20307&quot; value=&quot;274&quot;/&gt;&lt;/object&gt;&lt;object type=&quot;3&quot; unique_id=&quot;20036&quot;&gt;&lt;property id=&quot;20148&quot; value=&quot;5&quot;/&gt;&lt;property id=&quot;20300&quot; value=&quot;Slide 9&quot;/&gt;&lt;property id=&quot;20307&quot; value=&quot;275&quot;/&gt;&lt;/object&gt;&lt;object type=&quot;3&quot; unique_id=&quot;20037&quot;&gt;&lt;property id=&quot;20148&quot; value=&quot;5&quot;/&gt;&lt;property id=&quot;20300&quot; value=&quot;Slide 4&quot;/&gt;&lt;property id=&quot;20307&quot; value=&quot;276&quot;/&gt;&lt;/object&gt;&lt;object type=&quot;3&quot; unique_id=&quot;26937&quot;&gt;&lt;property id=&quot;20148&quot; value=&quot;5&quot;/&gt;&lt;property id=&quot;20300&quot; value=&quot;Slide 10 - &amp;quot;Not all problems have solutions&amp;quot;&quot;/&gt;&lt;property id=&quot;20307&quot; value=&quot;277&quot;/&gt;&lt;/object&gt;&lt;/object&gt;&lt;object type=&quot;8&quot; unique_id=&quot;10026&quot;&gt;&lt;/object&gt;&lt;/object&gt;&lt;/database&gt;"/>
  <p:tag name="SECTOMILLISECCONVERTED" val="1"/>
</p:tagLst>
</file>

<file path=ppt/theme/theme1.xml><?xml version="1.0" encoding="utf-8"?>
<a:theme xmlns:a="http://schemas.openxmlformats.org/drawingml/2006/main" name="WV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WV Powerpoint template.thmx</Template>
  <TotalTime>1190</TotalTime>
  <Words>1466</Words>
  <Application>Microsoft Office PowerPoint</Application>
  <PresentationFormat>On-screen Show (4:3)</PresentationFormat>
  <Paragraphs>103</Paragraphs>
  <Slides>10</Slides>
  <Notes>9</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WV Powerpoint template</vt:lpstr>
      <vt:lpstr>1_Office Theme</vt:lpstr>
      <vt:lpstr>2_Office Theme</vt:lpstr>
      <vt:lpstr>3_Office Theme</vt:lpstr>
      <vt:lpstr>4_Office Theme</vt:lpstr>
      <vt:lpstr>5_Office Theme</vt:lpstr>
      <vt:lpstr>6_Office Theme</vt:lpstr>
      <vt:lpstr>The  TTC Behaviour Change Methodology</vt:lpstr>
      <vt:lpstr>Process of Behaviour Change</vt:lpstr>
      <vt:lpstr>TTC Methodology:  Household Counselling Steps</vt:lpstr>
      <vt:lpstr>Slide 4</vt:lpstr>
      <vt:lpstr>Most common barriers to behaviour change</vt:lpstr>
      <vt:lpstr>Using dialogue – to get to the root causes</vt:lpstr>
      <vt:lpstr>Giving unsolicited advice…. </vt:lpstr>
      <vt:lpstr>Empowering to find a solution</vt:lpstr>
      <vt:lpstr>Slide 9</vt:lpstr>
      <vt:lpstr>Not all problems have solutions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TTC Methodology</dc:title>
  <dc:creator>Kristy Haines</dc:creator>
  <cp:lastModifiedBy>walkerp</cp:lastModifiedBy>
  <cp:revision>60</cp:revision>
  <dcterms:created xsi:type="dcterms:W3CDTF">2015-03-16T19:54:28Z</dcterms:created>
  <dcterms:modified xsi:type="dcterms:W3CDTF">2015-04-19T14:43:18Z</dcterms:modified>
</cp:coreProperties>
</file>