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  <p:sldMasterId id="2147483659" r:id="rId4"/>
  </p:sldMasterIdLst>
  <p:notesMasterIdLst>
    <p:notesMasterId r:id="rId12"/>
  </p:notesMasterIdLst>
  <p:sldIdLst>
    <p:sldId id="265" r:id="rId5"/>
    <p:sldId id="266" r:id="rId6"/>
    <p:sldId id="267" r:id="rId7"/>
    <p:sldId id="272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97D"/>
    <a:srgbClr val="E87A2E"/>
    <a:srgbClr val="000000"/>
    <a:srgbClr val="695433"/>
    <a:srgbClr val="89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56" autoAdjust="0"/>
  </p:normalViewPr>
  <p:slideViewPr>
    <p:cSldViewPr snapToGrid="0" snapToObjects="1">
      <p:cViewPr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6000">
                <a:latin typeface="Gill Sans MT" panose="020B0502020104020203" pitchFamily="34" charset="0"/>
              </a:defRPr>
            </a:pPr>
            <a:r>
              <a:rPr lang="en-US" sz="4400" dirty="0" smtClean="0">
                <a:latin typeface="Gill Sans MT" panose="020B0502020104020203" pitchFamily="34" charset="0"/>
              </a:rPr>
              <a:t>Perceived</a:t>
            </a:r>
            <a:r>
              <a:rPr lang="en-US" sz="4400" baseline="0" dirty="0" smtClean="0">
                <a:latin typeface="Gill Sans MT" panose="020B0502020104020203" pitchFamily="34" charset="0"/>
              </a:rPr>
              <a:t> d</a:t>
            </a:r>
            <a:r>
              <a:rPr lang="en-US" sz="4400" dirty="0" smtClean="0">
                <a:latin typeface="Gill Sans MT" panose="020B0502020104020203" pitchFamily="34" charset="0"/>
              </a:rPr>
              <a:t>egree </a:t>
            </a:r>
            <a:r>
              <a:rPr lang="en-US" sz="4400" dirty="0">
                <a:latin typeface="Gill Sans MT" panose="020B0502020104020203" pitchFamily="34" charset="0"/>
              </a:rPr>
              <a:t>of </a:t>
            </a:r>
            <a:r>
              <a:rPr lang="en-US" sz="4400" dirty="0" smtClean="0">
                <a:latin typeface="Gill Sans MT" panose="020B0502020104020203" pitchFamily="34" charset="0"/>
              </a:rPr>
              <a:t>impact of DBC </a:t>
            </a:r>
            <a:r>
              <a:rPr lang="en-US" sz="4400" baseline="0" dirty="0" smtClean="0">
                <a:latin typeface="Gill Sans MT" panose="020B0502020104020203" pitchFamily="34" charset="0"/>
              </a:rPr>
              <a:t>on organisations’ </a:t>
            </a:r>
            <a:r>
              <a:rPr lang="en-US" sz="4400" baseline="0" dirty="0">
                <a:latin typeface="Gill Sans MT" panose="020B0502020104020203" pitchFamily="34" charset="0"/>
              </a:rPr>
              <a:t>BC </a:t>
            </a:r>
            <a:r>
              <a:rPr lang="en-US" sz="4400" baseline="0" dirty="0" smtClean="0">
                <a:latin typeface="Gill Sans MT" panose="020B0502020104020203" pitchFamily="34" charset="0"/>
              </a:rPr>
              <a:t>programming</a:t>
            </a:r>
            <a:endParaRPr lang="en-US" sz="4400" dirty="0">
              <a:latin typeface="Gill Sans MT" panose="020B0502020104020203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95897D"/>
              </a:solidFill>
            </a:ln>
          </c:spPr>
          <c:dPt>
            <c:idx val="0"/>
            <c:bubble3D val="0"/>
            <c:spPr>
              <a:solidFill>
                <a:srgbClr val="9FA81E"/>
              </a:solidFill>
              <a:ln>
                <a:solidFill>
                  <a:srgbClr val="95897D"/>
                </a:solidFill>
              </a:ln>
            </c:spPr>
          </c:dPt>
          <c:dPt>
            <c:idx val="1"/>
            <c:bubble3D val="0"/>
            <c:spPr>
              <a:solidFill>
                <a:srgbClr val="95897D"/>
              </a:solidFill>
              <a:ln>
                <a:solidFill>
                  <a:srgbClr val="95897D"/>
                </a:solidFill>
              </a:ln>
            </c:spPr>
          </c:dPt>
          <c:dPt>
            <c:idx val="2"/>
            <c:bubble3D val="0"/>
            <c:spPr>
              <a:solidFill>
                <a:srgbClr val="F1AB00"/>
              </a:solidFill>
              <a:ln>
                <a:solidFill>
                  <a:srgbClr val="95897D"/>
                </a:solidFill>
              </a:ln>
            </c:spPr>
          </c:dPt>
          <c:dPt>
            <c:idx val="3"/>
            <c:bubble3D val="0"/>
            <c:spPr>
              <a:solidFill>
                <a:srgbClr val="2E77AA"/>
              </a:solidFill>
              <a:ln w="12700">
                <a:solidFill>
                  <a:srgbClr val="95897D"/>
                </a:solidFill>
              </a:ln>
            </c:spPr>
          </c:dPt>
          <c:dLbls>
            <c:dLbl>
              <c:idx val="0"/>
              <c:layout>
                <c:manualLayout>
                  <c:x val="9.0178538729170477E-2"/>
                  <c:y val="0.15644845515234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603545923038692E-2"/>
                  <c:y val="9.8317678021225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315039108483529E-2"/>
                  <c:y val="-0.131725543478260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38243911371544E-2"/>
                  <c:y val="4.16901318041766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>
                    <a:latin typeface="Gill Sans MT" panose="020B05020201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Sheet1!$C$3:$F$3</c:f>
              <c:strCache>
                <c:ptCount val="4"/>
                <c:pt idx="0">
                  <c:v>too early to know</c:v>
                </c:pt>
                <c:pt idx="1">
                  <c:v>no impact</c:v>
                </c:pt>
                <c:pt idx="2">
                  <c:v>some impact</c:v>
                </c:pt>
                <c:pt idx="3">
                  <c:v>high impact</c:v>
                </c:pt>
              </c:strCache>
            </c:strRef>
          </c:cat>
          <c:val>
            <c:numRef>
              <c:f>Sheet1!$C$4:$F$4</c:f>
              <c:numCache>
                <c:formatCode>0.00%</c:formatCode>
                <c:ptCount val="4"/>
                <c:pt idx="0">
                  <c:v>0.1852</c:v>
                </c:pt>
                <c:pt idx="1">
                  <c:v>7.4099999999999999E-2</c:v>
                </c:pt>
                <c:pt idx="2">
                  <c:v>0.44440000000000002</c:v>
                </c:pt>
                <c:pt idx="3">
                  <c:v>0.29630000000000001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D9D9D9">
        <a:alpha val="50196"/>
      </a:srgbClr>
    </a:solidFill>
    <a:ln w="57150" cmpd="sng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05E8F-8BD8-41D1-81A3-BC84DBB84071}" type="datetimeFigureOut">
              <a:rPr lang="en-GB" smtClean="0"/>
              <a:t>31/03/2016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7BA5-8EDE-4884-B521-85845C21D0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90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7BA5-8EDE-4884-B521-85845C21D08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91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12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4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5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2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group.org/storage/Tools/DBC_Curriculum_11111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snnetwork.org/behavior-bank" TargetMode="External"/><Relationship Id="rId4" Type="http://schemas.openxmlformats.org/officeDocument/2006/relationships/hyperlink" Target="http://www.coregroup.org/resources/404-a-practical-guide-to-conducting-a-barrier-analys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779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Document existing DBC strategies and Barrier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Understand </a:t>
            </a:r>
            <a:r>
              <a:rPr lang="en-US" sz="2800" b="1" dirty="0">
                <a:latin typeface="Gill Sans MT" panose="020B0502020104020203" pitchFamily="34" charset="0"/>
              </a:rPr>
              <a:t>how organisations are equipped, utilising, monitoring and evaluating their current DBC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Provide </a:t>
            </a:r>
            <a:r>
              <a:rPr lang="en-US" sz="2800" b="1" dirty="0">
                <a:latin typeface="Gill Sans MT" panose="020B0502020104020203" pitchFamily="34" charset="0"/>
              </a:rPr>
              <a:t>key recommendations to strengthen </a:t>
            </a:r>
            <a:r>
              <a:rPr lang="en-US" sz="2800" b="1" dirty="0" smtClean="0">
                <a:latin typeface="Gill Sans MT" panose="020B0502020104020203" pitchFamily="34" charset="0"/>
              </a:rPr>
              <a:t>the DBC framework </a:t>
            </a:r>
            <a:endParaRPr lang="en-US" sz="2800" b="1" dirty="0">
              <a:latin typeface="Gill Sans MT" panose="020B05020201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2932" y="840162"/>
            <a:ext cx="5167204" cy="75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87A2E"/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DBC Desk Review</a:t>
            </a:r>
            <a:endParaRPr lang="en-US" sz="4000" b="1" i="1" dirty="0" smtClean="0">
              <a:solidFill>
                <a:srgbClr val="E87A2E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75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195" y="3019288"/>
            <a:ext cx="398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Literature review, online survey and key informant interviews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08160" y="1728741"/>
            <a:ext cx="3485473" cy="75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87A2E"/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Method</a:t>
            </a:r>
            <a:endParaRPr lang="en-US" sz="4000" b="1" i="1" dirty="0" smtClean="0">
              <a:solidFill>
                <a:srgbClr val="E87A2E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  <p:pic>
        <p:nvPicPr>
          <p:cNvPr id="1026" name="Picture 2" descr="Image result for research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" y="824573"/>
            <a:ext cx="4614712" cy="48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4197679"/>
              </p:ext>
            </p:extLst>
          </p:nvPr>
        </p:nvGraphicFramePr>
        <p:xfrm>
          <a:off x="-914400" y="0"/>
          <a:ext cx="11020926" cy="707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5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57854"/>
              </p:ext>
            </p:extLst>
          </p:nvPr>
        </p:nvGraphicFramePr>
        <p:xfrm>
          <a:off x="1207696" y="345055"/>
          <a:ext cx="6642341" cy="6141765"/>
        </p:xfrm>
        <a:graphic>
          <a:graphicData uri="http://schemas.openxmlformats.org/drawingml/2006/table">
            <a:tbl>
              <a:tblPr firstRow="1" firstCol="1" bandRow="1"/>
              <a:tblGrid>
                <a:gridCol w="2213584"/>
                <a:gridCol w="2213584"/>
                <a:gridCol w="2215173"/>
              </a:tblGrid>
              <a:tr h="52977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en-GB" sz="2800" b="1" dirty="0" smtClean="0">
                          <a:solidFill>
                            <a:srgbClr val="95897D"/>
                          </a:solidFill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COUNTRIES</a:t>
                      </a:r>
                      <a:r>
                        <a:rPr lang="en-GB" sz="2800" b="1" baseline="0" dirty="0" smtClean="0">
                          <a:solidFill>
                            <a:srgbClr val="95897D"/>
                          </a:solidFill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USING THE DBC FRAMEWORK</a:t>
                      </a:r>
                      <a:endParaRPr lang="en-US" sz="2800" b="1" dirty="0">
                        <a:solidFill>
                          <a:srgbClr val="95897D"/>
                        </a:solidFill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Afghanistan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Kenya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Lebanon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Rwanda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Bolivia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Senegal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Burkina Faso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Madagascar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Sierra Leone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Burundi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Malawi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Somalia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Cambodia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Mali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Sudan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7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DRC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Mozambique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Ethiopia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Nepal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Tajikistan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Nicaragua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Tanzania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Guatemala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Niger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Timor L’Este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Haiti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Nigeria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Uganda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Honduras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Zambia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Peru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Zimbabwe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6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9288" y="1839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6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6564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Gill Sans MT" panose="020B0502020104020203" pitchFamily="34" charset="0"/>
              </a:rPr>
              <a:t>Training updates </a:t>
            </a:r>
            <a:r>
              <a:rPr lang="en-US" sz="2800" b="1" dirty="0" smtClean="0">
                <a:latin typeface="Gill Sans MT" panose="020B0502020104020203" pitchFamily="34" charset="0"/>
              </a:rPr>
              <a:t>and </a:t>
            </a:r>
            <a:r>
              <a:rPr lang="en-US" sz="2800" b="1" dirty="0">
                <a:latin typeface="Gill Sans MT" panose="020B0502020104020203" pitchFamily="34" charset="0"/>
              </a:rPr>
              <a:t>modifications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E-learning, </a:t>
            </a:r>
            <a:r>
              <a:rPr lang="en-US" sz="2800" b="1" dirty="0" smtClean="0">
                <a:latin typeface="Gill Sans MT" panose="020B0502020104020203" pitchFamily="34" charset="0"/>
              </a:rPr>
              <a:t>mentors</a:t>
            </a:r>
            <a:r>
              <a:rPr lang="en-US" sz="2800" b="1" dirty="0">
                <a:latin typeface="Gill Sans MT" panose="020B0502020104020203" pitchFamily="34" charset="0"/>
              </a:rPr>
              <a:t>, field guide, enhanced </a:t>
            </a:r>
            <a:r>
              <a:rPr lang="en-US" sz="2800" b="1" dirty="0" smtClean="0">
                <a:latin typeface="Gill Sans MT" panose="020B0502020104020203" pitchFamily="34" charset="0"/>
              </a:rPr>
              <a:t>participation</a:t>
            </a:r>
          </a:p>
          <a:p>
            <a:pPr lvl="1"/>
            <a:endParaRPr lang="en-US" sz="2800" b="1" dirty="0">
              <a:latin typeface="Gill Sans MT" panose="020B05020201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Gill Sans MT" panose="020B0502020104020203" pitchFamily="34" charset="0"/>
              </a:rPr>
              <a:t>Timing and funding 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Clearer funding guidelines, ensure adequate planning </a:t>
            </a:r>
            <a:r>
              <a:rPr lang="en-US" sz="2800" b="1" dirty="0" smtClean="0">
                <a:latin typeface="Gill Sans MT" panose="020B0502020104020203" pitchFamily="34" charset="0"/>
              </a:rPr>
              <a:t>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b="1" dirty="0">
              <a:latin typeface="Gill Sans MT" panose="020B05020201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Gill Sans MT" panose="020B0502020104020203" pitchFamily="34" charset="0"/>
              </a:rPr>
              <a:t>Bolster leadership endorsement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Leadership training, project </a:t>
            </a:r>
            <a:r>
              <a:rPr lang="en-US" sz="2800" b="1" dirty="0" smtClean="0">
                <a:latin typeface="Gill Sans MT" panose="020B0502020104020203" pitchFamily="34" charset="0"/>
              </a:rPr>
              <a:t>leaders</a:t>
            </a:r>
          </a:p>
          <a:p>
            <a:pPr lvl="1" algn="r"/>
            <a:r>
              <a:rPr lang="en-US" sz="2800" b="1" dirty="0" smtClean="0">
                <a:latin typeface="Gill Sans MT" panose="020B0502020104020203" pitchFamily="34" charset="0"/>
              </a:rPr>
              <a:t>Cont …</a:t>
            </a:r>
            <a:endParaRPr lang="en-US" sz="2800" b="1" dirty="0">
              <a:latin typeface="Gill Sans MT" panose="020B05020201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2206"/>
            <a:ext cx="9144000" cy="75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87A2E"/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Recommendations</a:t>
            </a:r>
            <a:endParaRPr lang="en-US" sz="4000" b="1" i="1" dirty="0" smtClean="0">
              <a:solidFill>
                <a:srgbClr val="E87A2E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971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839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Gill Sans MT" panose="020B0502020104020203" pitchFamily="34" charset="0"/>
              </a:rPr>
              <a:t>Ensure </a:t>
            </a:r>
            <a:r>
              <a:rPr lang="en-US" sz="2800" b="1" dirty="0">
                <a:latin typeface="Gill Sans MT" panose="020B0502020104020203" pitchFamily="34" charset="0"/>
              </a:rPr>
              <a:t>continuing capacity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Behaviour change specialist, </a:t>
            </a:r>
            <a:r>
              <a:rPr lang="en-US" sz="2800" b="1" dirty="0" smtClean="0">
                <a:latin typeface="Gill Sans MT" panose="020B0502020104020203" pitchFamily="34" charset="0"/>
              </a:rPr>
              <a:t>DBC champions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b="1" dirty="0">
              <a:latin typeface="Gill Sans MT" panose="020B05020201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Gill Sans MT" panose="020B0502020104020203" pitchFamily="34" charset="0"/>
              </a:rPr>
              <a:t>Strengthen monitoring </a:t>
            </a:r>
            <a:r>
              <a:rPr lang="en-US" sz="2800" b="1" dirty="0" smtClean="0">
                <a:latin typeface="Gill Sans MT" panose="020B0502020104020203" pitchFamily="34" charset="0"/>
              </a:rPr>
              <a:t>and </a:t>
            </a:r>
            <a:r>
              <a:rPr lang="en-US" sz="2800" b="1" dirty="0">
                <a:latin typeface="Gill Sans MT" panose="020B0502020104020203" pitchFamily="34" charset="0"/>
              </a:rPr>
              <a:t>evaluation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Invest in evaluations, </a:t>
            </a:r>
            <a:r>
              <a:rPr lang="en-US" sz="2800" b="1" dirty="0" smtClean="0">
                <a:latin typeface="Gill Sans MT" panose="020B0502020104020203" pitchFamily="34" charset="0"/>
              </a:rPr>
              <a:t>promote </a:t>
            </a:r>
            <a:r>
              <a:rPr lang="en-US" sz="2800" b="1" dirty="0">
                <a:latin typeface="Gill Sans MT" panose="020B0502020104020203" pitchFamily="34" charset="0"/>
              </a:rPr>
              <a:t>sharing of outcomes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2206"/>
            <a:ext cx="9144000" cy="75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87A2E"/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Recommendations cont.</a:t>
            </a:r>
            <a:endParaRPr lang="en-US" sz="4000" b="1" i="1" dirty="0" smtClean="0">
              <a:solidFill>
                <a:srgbClr val="E87A2E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149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34234"/>
            <a:ext cx="9144000" cy="75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87A2E"/>
                </a:solidFill>
                <a:latin typeface="Gill Sans MT" panose="020B0502020104020203" pitchFamily="34" charset="0"/>
                <a:ea typeface="+mj-ea"/>
                <a:cs typeface="Gill Sans MT Std Light"/>
              </a:rPr>
              <a:t>Key Resources</a:t>
            </a:r>
          </a:p>
          <a:p>
            <a:pPr fontAlgn="auto">
              <a:spcAft>
                <a:spcPts val="0"/>
              </a:spcAft>
              <a:defRPr/>
            </a:pPr>
            <a:endParaRPr lang="en-US" sz="2600" b="1" dirty="0" smtClean="0"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600" b="1" dirty="0" smtClean="0">
                <a:latin typeface="Gill Sans MT" panose="020B0502020104020203" pitchFamily="34" charset="0"/>
                <a:ea typeface="+mj-ea"/>
                <a:cs typeface="Gill Sans MT Std Light"/>
              </a:rPr>
              <a:t>Designing </a:t>
            </a:r>
            <a:r>
              <a:rPr lang="en-US" sz="2600" b="1" dirty="0">
                <a:latin typeface="Gill Sans MT" panose="020B0502020104020203" pitchFamily="34" charset="0"/>
                <a:ea typeface="+mj-ea"/>
                <a:cs typeface="Gill Sans MT Std Light"/>
              </a:rPr>
              <a:t>for Behavior Change </a:t>
            </a:r>
            <a:r>
              <a:rPr lang="en-US" sz="2600" b="1" dirty="0" smtClean="0">
                <a:latin typeface="Gill Sans MT" panose="020B0502020104020203" pitchFamily="34" charset="0"/>
                <a:ea typeface="+mj-ea"/>
                <a:cs typeface="Gill Sans MT Std Light"/>
              </a:rPr>
              <a:t>Curriculum for </a:t>
            </a:r>
            <a:r>
              <a:rPr lang="en-US" sz="2600" b="1" dirty="0">
                <a:latin typeface="Gill Sans MT" panose="020B0502020104020203" pitchFamily="34" charset="0"/>
                <a:ea typeface="+mj-ea"/>
                <a:cs typeface="Gill Sans MT Std Light"/>
              </a:rPr>
              <a:t>Agriculture, Natural Resource Management, Health and </a:t>
            </a:r>
            <a:r>
              <a:rPr lang="en-US" sz="2600" b="1" dirty="0" smtClean="0">
                <a:latin typeface="Gill Sans MT" panose="020B0502020104020203" pitchFamily="34" charset="0"/>
                <a:ea typeface="+mj-ea"/>
                <a:cs typeface="Gill Sans MT Std Light"/>
              </a:rPr>
              <a:t>Nutrition. TOPS, CORE Group, FSN Network. 2013 </a:t>
            </a:r>
            <a:r>
              <a:rPr lang="en-US" sz="2600" u="sng" dirty="0" smtClean="0">
                <a:hlinkClick r:id="rId3"/>
              </a:rPr>
              <a:t>http</a:t>
            </a:r>
            <a:r>
              <a:rPr lang="en-US" sz="2600" u="sng" dirty="0">
                <a:hlinkClick r:id="rId3"/>
              </a:rPr>
              <a:t>://</a:t>
            </a:r>
            <a:r>
              <a:rPr lang="en-US" sz="2600" u="sng" dirty="0" smtClean="0">
                <a:hlinkClick r:id="rId3"/>
              </a:rPr>
              <a:t>www.coregroup.org/storage/Tools/DBC_Curriculum_111113.pdf</a:t>
            </a:r>
            <a:r>
              <a:rPr lang="en-US" sz="2600" b="1" dirty="0" smtClean="0">
                <a:latin typeface="Gill Sans MT" panose="020B0502020104020203" pitchFamily="34" charset="0"/>
                <a:ea typeface="+mj-ea"/>
                <a:cs typeface="Gill Sans MT Std Ligh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600" b="1" i="1" dirty="0"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600" b="1" dirty="0" smtClean="0">
                <a:latin typeface="Gill Sans MT" panose="020B0502020104020203" pitchFamily="34" charset="0"/>
                <a:ea typeface="+mj-ea"/>
                <a:cs typeface="Gill Sans MT Std Light"/>
              </a:rPr>
              <a:t>A Practical Guide to Conducting a Barrier Analysis. TOPS, CORE Group. 2013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>
                <a:hlinkClick r:id="rId4"/>
              </a:rPr>
              <a:t>http://</a:t>
            </a:r>
            <a:r>
              <a:rPr lang="en-US" sz="2600" dirty="0" smtClean="0">
                <a:hlinkClick r:id="rId4"/>
              </a:rPr>
              <a:t>www.coregroup.org/resources/404-a-practical-guide-to-conducting-a-barrier-analysis</a:t>
            </a:r>
            <a:endParaRPr lang="en-US" sz="2600" dirty="0" smtClean="0"/>
          </a:p>
          <a:p>
            <a:pPr fontAlgn="auto">
              <a:spcAft>
                <a:spcPts val="0"/>
              </a:spcAft>
              <a:defRPr/>
            </a:pPr>
            <a:endParaRPr lang="en-US" sz="2600" dirty="0"/>
          </a:p>
          <a:p>
            <a:pPr fontAlgn="auto">
              <a:spcAft>
                <a:spcPts val="0"/>
              </a:spcAft>
              <a:defRPr/>
            </a:pPr>
            <a:r>
              <a:rPr lang="en-US" sz="2600" b="1" dirty="0">
                <a:latin typeface="Gill Sans MT" panose="020B0502020104020203" pitchFamily="34" charset="0"/>
                <a:ea typeface="+mj-ea"/>
                <a:cs typeface="Gill Sans MT Std Light"/>
              </a:rPr>
              <a:t>TOPS/ FSN Network Behaviour Bank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u="sng" dirty="0">
                <a:hlinkClick r:id="rId5"/>
              </a:rPr>
              <a:t>http://www.fsnnetwork.org/behavior-bank</a:t>
            </a:r>
            <a:endParaRPr lang="en-US" sz="2600" dirty="0"/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endParaRPr lang="en-US" sz="2800" b="1" dirty="0" smtClean="0"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6210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PPT Template_FINAL</Template>
  <TotalTime>1330</TotalTime>
  <Words>232</Words>
  <Application>Microsoft Office PowerPoint</Application>
  <PresentationFormat>On-screen Show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1_Office Theme</vt:lpstr>
      <vt:lpstr>2_Office Theme</vt:lpstr>
      <vt:lpstr>3_Office Theme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Vision 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Kristie Urich</dc:creator>
  <cp:lastModifiedBy>Kristie Urich</cp:lastModifiedBy>
  <cp:revision>78</cp:revision>
  <dcterms:created xsi:type="dcterms:W3CDTF">2014-11-27T04:16:44Z</dcterms:created>
  <dcterms:modified xsi:type="dcterms:W3CDTF">2016-03-31T16:26:54Z</dcterms:modified>
</cp:coreProperties>
</file>