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425" r:id="rId3"/>
    <p:sldId id="431" r:id="rId4"/>
    <p:sldId id="432" r:id="rId5"/>
    <p:sldId id="429" r:id="rId6"/>
    <p:sldId id="430" r:id="rId7"/>
  </p:sldIdLst>
  <p:sldSz cx="9144000" cy="6400800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3172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86344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29516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72688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158601" algn="l" defTabSz="86344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590322" algn="l" defTabSz="86344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022042" algn="l" defTabSz="86344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453763" algn="l" defTabSz="86344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6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loria Ekpo" initials="GE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21E"/>
    <a:srgbClr val="336600"/>
    <a:srgbClr val="0000FF"/>
    <a:srgbClr val="F7931E"/>
    <a:srgbClr val="074049"/>
    <a:srgbClr val="3C8689"/>
    <a:srgbClr val="9FA617"/>
    <a:srgbClr val="6A2C3E"/>
    <a:srgbClr val="F0AB1E"/>
    <a:srgbClr val="B8A8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85104" autoAdjust="0"/>
  </p:normalViewPr>
  <p:slideViewPr>
    <p:cSldViewPr snapToGrid="0">
      <p:cViewPr varScale="1">
        <p:scale>
          <a:sx n="79" d="100"/>
          <a:sy n="79" d="100"/>
        </p:scale>
        <p:origin x="-1008" y="-90"/>
      </p:cViewPr>
      <p:guideLst>
        <p:guide orient="horz" pos="86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028844" cy="350056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539" y="1"/>
            <a:ext cx="4028844" cy="350056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442B01BE-6988-4377-8249-37B669F6024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9186"/>
            <a:ext cx="4028844" cy="350056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539" y="6659186"/>
            <a:ext cx="4028844" cy="350056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85B71095-E3EF-4CB2-BDEA-EBA98BA3E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52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628FB608-D89F-447A-B301-8E86037ED3C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70188" y="527050"/>
            <a:ext cx="3756025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A05635DF-4CA3-45D6-81EC-526173EBB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99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6344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31720" algn="l" defTabSz="86344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63441" algn="l" defTabSz="86344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95160" algn="l" defTabSz="86344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726881" algn="l" defTabSz="86344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58601" algn="l" defTabSz="86344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90322" algn="l" defTabSz="86344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22042" algn="l" defTabSz="86344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53763" algn="l" defTabSz="86344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70188" y="527050"/>
            <a:ext cx="3756025" cy="2628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635DF-4CA3-45D6-81EC-526173EBBF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030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398"/>
            <a:ext cx="7772400" cy="13720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27120"/>
            <a:ext cx="6400800" cy="16357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1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3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9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26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58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90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220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53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42CE3-B19B-4036-ACB7-774EA5532770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FD4C4-6429-4E29-9222-101AFE8CF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F3B57-4B14-474B-B17D-515DB9547211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42BD0-8F3F-4D05-A8E3-6A7F6D0C4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56331"/>
            <a:ext cx="2057400" cy="54614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331"/>
            <a:ext cx="6019800" cy="54614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69C76-18AF-4BD1-907A-91314C5FD227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443AB-BCDD-4CC8-ACA8-00F523CB0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3DC6-343A-497C-9639-8F9120174793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1812B-5E76-4AC6-BB61-5C3ED8DF3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2" y="4113108"/>
            <a:ext cx="7772400" cy="1271270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2712935"/>
            <a:ext cx="7772400" cy="1400174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317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6344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9516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2688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5860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9032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02204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45376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451C1-946B-466F-ABF5-73EF4D820556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71FD-3A6C-40F5-8B6D-EEAA3C80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93521"/>
            <a:ext cx="4038600" cy="422423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93521"/>
            <a:ext cx="4038600" cy="422423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890DD-39DE-4167-B87D-540A1FDB4A1F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9C5A2-89E2-4615-9777-7CC7A816B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32772"/>
            <a:ext cx="4040189" cy="59711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31720" indent="0">
              <a:buNone/>
              <a:defRPr sz="1900" b="1"/>
            </a:lvl2pPr>
            <a:lvl3pPr marL="863441" indent="0">
              <a:buNone/>
              <a:defRPr sz="1700" b="1"/>
            </a:lvl3pPr>
            <a:lvl4pPr marL="1295160" indent="0">
              <a:buNone/>
              <a:defRPr sz="1500" b="1"/>
            </a:lvl4pPr>
            <a:lvl5pPr marL="1726881" indent="0">
              <a:buNone/>
              <a:defRPr sz="1500" b="1"/>
            </a:lvl5pPr>
            <a:lvl6pPr marL="2158601" indent="0">
              <a:buNone/>
              <a:defRPr sz="1500" b="1"/>
            </a:lvl6pPr>
            <a:lvl7pPr marL="2590322" indent="0">
              <a:buNone/>
              <a:defRPr sz="1500" b="1"/>
            </a:lvl7pPr>
            <a:lvl8pPr marL="3022042" indent="0">
              <a:buNone/>
              <a:defRPr sz="1500" b="1"/>
            </a:lvl8pPr>
            <a:lvl9pPr marL="3453763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9883"/>
            <a:ext cx="4040189" cy="3687869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432772"/>
            <a:ext cx="4041775" cy="59711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31720" indent="0">
              <a:buNone/>
              <a:defRPr sz="1900" b="1"/>
            </a:lvl2pPr>
            <a:lvl3pPr marL="863441" indent="0">
              <a:buNone/>
              <a:defRPr sz="1700" b="1"/>
            </a:lvl3pPr>
            <a:lvl4pPr marL="1295160" indent="0">
              <a:buNone/>
              <a:defRPr sz="1500" b="1"/>
            </a:lvl4pPr>
            <a:lvl5pPr marL="1726881" indent="0">
              <a:buNone/>
              <a:defRPr sz="1500" b="1"/>
            </a:lvl5pPr>
            <a:lvl6pPr marL="2158601" indent="0">
              <a:buNone/>
              <a:defRPr sz="1500" b="1"/>
            </a:lvl6pPr>
            <a:lvl7pPr marL="2590322" indent="0">
              <a:buNone/>
              <a:defRPr sz="1500" b="1"/>
            </a:lvl7pPr>
            <a:lvl8pPr marL="3022042" indent="0">
              <a:buNone/>
              <a:defRPr sz="1500" b="1"/>
            </a:lvl8pPr>
            <a:lvl9pPr marL="3453763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029883"/>
            <a:ext cx="4041775" cy="3687869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5D73A-BD39-4C77-BE62-A0D06629305F}" type="datetime1">
              <a:rPr lang="en-US" smtClean="0"/>
              <a:t>11/22/2017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264C9-7CDD-487C-8042-0DD746AE1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ECB8-BC28-4193-8AFD-CB44B156DC7E}" type="datetime1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DFC07-9EB2-4406-9695-DEBD44CF7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E5C9D-3B00-429C-8FBC-83CA1585502B}" type="datetime1">
              <a:rPr lang="en-US" smtClean="0"/>
              <a:t>11/22/2017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E7798-1EA1-45DB-9D41-C4D6E3DBB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54846"/>
            <a:ext cx="3008312" cy="108458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54849"/>
            <a:ext cx="5111750" cy="546290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339429"/>
            <a:ext cx="3008312" cy="4378326"/>
          </a:xfrm>
        </p:spPr>
        <p:txBody>
          <a:bodyPr/>
          <a:lstStyle>
            <a:lvl1pPr marL="0" indent="0">
              <a:buNone/>
              <a:defRPr sz="1300"/>
            </a:lvl1pPr>
            <a:lvl2pPr marL="431720" indent="0">
              <a:buNone/>
              <a:defRPr sz="1100"/>
            </a:lvl2pPr>
            <a:lvl3pPr marL="863441" indent="0">
              <a:buNone/>
              <a:defRPr sz="900"/>
            </a:lvl3pPr>
            <a:lvl4pPr marL="1295160" indent="0">
              <a:buNone/>
              <a:defRPr sz="800"/>
            </a:lvl4pPr>
            <a:lvl5pPr marL="1726881" indent="0">
              <a:buNone/>
              <a:defRPr sz="800"/>
            </a:lvl5pPr>
            <a:lvl6pPr marL="2158601" indent="0">
              <a:buNone/>
              <a:defRPr sz="800"/>
            </a:lvl6pPr>
            <a:lvl7pPr marL="2590322" indent="0">
              <a:buNone/>
              <a:defRPr sz="800"/>
            </a:lvl7pPr>
            <a:lvl8pPr marL="3022042" indent="0">
              <a:buNone/>
              <a:defRPr sz="800"/>
            </a:lvl8pPr>
            <a:lvl9pPr marL="3453763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11D6F-1A25-409F-ACEB-F1B708939C3F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9158E-366F-4595-AAB0-41FC34FFF4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480561"/>
            <a:ext cx="5486400" cy="528956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571924"/>
            <a:ext cx="5486400" cy="3840480"/>
          </a:xfrm>
        </p:spPr>
        <p:txBody>
          <a:bodyPr rtlCol="0">
            <a:normAutofit/>
          </a:bodyPr>
          <a:lstStyle>
            <a:lvl1pPr marL="0" indent="0">
              <a:buNone/>
              <a:defRPr sz="3100"/>
            </a:lvl1pPr>
            <a:lvl2pPr marL="431720" indent="0">
              <a:buNone/>
              <a:defRPr sz="2600"/>
            </a:lvl2pPr>
            <a:lvl3pPr marL="863441" indent="0">
              <a:buNone/>
              <a:defRPr sz="2200"/>
            </a:lvl3pPr>
            <a:lvl4pPr marL="1295160" indent="0">
              <a:buNone/>
              <a:defRPr sz="1900"/>
            </a:lvl4pPr>
            <a:lvl5pPr marL="1726881" indent="0">
              <a:buNone/>
              <a:defRPr sz="1900"/>
            </a:lvl5pPr>
            <a:lvl6pPr marL="2158601" indent="0">
              <a:buNone/>
              <a:defRPr sz="1900"/>
            </a:lvl6pPr>
            <a:lvl7pPr marL="2590322" indent="0">
              <a:buNone/>
              <a:defRPr sz="1900"/>
            </a:lvl7pPr>
            <a:lvl8pPr marL="3022042" indent="0">
              <a:buNone/>
              <a:defRPr sz="1900"/>
            </a:lvl8pPr>
            <a:lvl9pPr marL="3453763" indent="0">
              <a:buNone/>
              <a:defRPr sz="19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009517"/>
            <a:ext cx="5486400" cy="751204"/>
          </a:xfrm>
        </p:spPr>
        <p:txBody>
          <a:bodyPr/>
          <a:lstStyle>
            <a:lvl1pPr marL="0" indent="0">
              <a:buNone/>
              <a:defRPr sz="1300"/>
            </a:lvl1pPr>
            <a:lvl2pPr marL="431720" indent="0">
              <a:buNone/>
              <a:defRPr sz="1100"/>
            </a:lvl2pPr>
            <a:lvl3pPr marL="863441" indent="0">
              <a:buNone/>
              <a:defRPr sz="900"/>
            </a:lvl3pPr>
            <a:lvl4pPr marL="1295160" indent="0">
              <a:buNone/>
              <a:defRPr sz="800"/>
            </a:lvl4pPr>
            <a:lvl5pPr marL="1726881" indent="0">
              <a:buNone/>
              <a:defRPr sz="800"/>
            </a:lvl5pPr>
            <a:lvl6pPr marL="2158601" indent="0">
              <a:buNone/>
              <a:defRPr sz="800"/>
            </a:lvl6pPr>
            <a:lvl7pPr marL="2590322" indent="0">
              <a:buNone/>
              <a:defRPr sz="800"/>
            </a:lvl7pPr>
            <a:lvl8pPr marL="3022042" indent="0">
              <a:buNone/>
              <a:defRPr sz="800"/>
            </a:lvl8pPr>
            <a:lvl9pPr marL="3453763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0DB92-7C17-46A2-8CE8-5E52C113A6F1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7E371-378D-4E15-BCE2-0B0D96482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6329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344" tIns="43171" rIns="86344" bIns="4317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93521"/>
            <a:ext cx="8229600" cy="4224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344" tIns="43171" rIns="86344" bIns="431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32594"/>
            <a:ext cx="2133600" cy="340784"/>
          </a:xfrm>
          <a:prstGeom prst="rect">
            <a:avLst/>
          </a:prstGeom>
        </p:spPr>
        <p:txBody>
          <a:bodyPr vert="horz" lIns="86344" tIns="43171" rIns="86344" bIns="4317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13F107-97C1-43B2-88DE-1C8DB39FFC80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32594"/>
            <a:ext cx="2895600" cy="340784"/>
          </a:xfrm>
          <a:prstGeom prst="rect">
            <a:avLst/>
          </a:prstGeom>
        </p:spPr>
        <p:txBody>
          <a:bodyPr vert="horz" lIns="86344" tIns="43171" rIns="86344" bIns="4317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32594"/>
            <a:ext cx="2133600" cy="340784"/>
          </a:xfrm>
          <a:prstGeom prst="rect">
            <a:avLst/>
          </a:prstGeom>
        </p:spPr>
        <p:txBody>
          <a:bodyPr vert="horz" lIns="86344" tIns="43171" rIns="86344" bIns="43171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0D4A412-C18A-4BC6-9363-16757E414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Gill Sans MT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Gill Sans MT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Gill Sans MT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Gill Sans MT" pitchFamily="34" charset="0"/>
        </a:defRPr>
      </a:lvl5pPr>
      <a:lvl6pPr marL="431720" algn="ct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Gill Sans MT" pitchFamily="34" charset="0"/>
        </a:defRPr>
      </a:lvl6pPr>
      <a:lvl7pPr marL="863441" algn="ct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Gill Sans MT" pitchFamily="34" charset="0"/>
        </a:defRPr>
      </a:lvl7pPr>
      <a:lvl8pPr marL="1295160" algn="ct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Gill Sans MT" pitchFamily="34" charset="0"/>
        </a:defRPr>
      </a:lvl8pPr>
      <a:lvl9pPr marL="1726881" algn="ctr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Gill Sans MT" pitchFamily="34" charset="0"/>
        </a:defRPr>
      </a:lvl9pPr>
    </p:titleStyle>
    <p:bodyStyle>
      <a:lvl1pPr marL="323790" indent="-32379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01545" indent="-269825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79301" indent="-21586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022" indent="-21586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2741" indent="-21586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4461" indent="-215860" algn="l" defTabSz="863441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06182" indent="-215860" algn="l" defTabSz="863441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37902" indent="-215860" algn="l" defTabSz="863441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69622" indent="-215860" algn="l" defTabSz="863441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344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1720" algn="l" defTabSz="86344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3441" algn="l" defTabSz="86344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5160" algn="l" defTabSz="86344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6881" algn="l" defTabSz="86344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58601" algn="l" defTabSz="86344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0322" algn="l" defTabSz="86344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2042" algn="l" defTabSz="86344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3763" algn="l" defTabSz="86344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cid:49abdfa6-e30e-45f9-8693-a3cc66421141@namprd02.prod.outlook.com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6" name="Picture 38" descr="wv_logo_tag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928" y="1"/>
            <a:ext cx="2630488" cy="1220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73" name="Line 25"/>
          <p:cNvSpPr>
            <a:spLocks noChangeShapeType="1"/>
          </p:cNvSpPr>
          <p:nvPr/>
        </p:nvSpPr>
        <p:spPr bwMode="auto">
          <a:xfrm>
            <a:off x="0" y="3714776"/>
            <a:ext cx="9144000" cy="0"/>
          </a:xfrm>
          <a:prstGeom prst="line">
            <a:avLst/>
          </a:prstGeom>
          <a:noFill/>
          <a:ln w="101600">
            <a:solidFill>
              <a:srgbClr val="F793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44" tIns="43171" rIns="86344" bIns="43171" anchor="ctr"/>
          <a:lstStyle/>
          <a:p>
            <a:endParaRPr lang="en-US"/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0" y="759125"/>
            <a:ext cx="4080294" cy="2955651"/>
          </a:xfrm>
          <a:prstGeom prst="rect">
            <a:avLst/>
          </a:prstGeom>
          <a:solidFill>
            <a:srgbClr val="07404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44" tIns="43171" rIns="86344" bIns="43171" anchor="ctr"/>
          <a:lstStyle/>
          <a:p>
            <a:pPr>
              <a:spcAft>
                <a:spcPts val="567"/>
              </a:spcAft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Adolescent HIV and AIDS </a:t>
            </a:r>
          </a:p>
          <a:p>
            <a:pPr>
              <a:spcAft>
                <a:spcPts val="567"/>
              </a:spcAft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Programs In World Vision</a:t>
            </a:r>
          </a:p>
          <a:p>
            <a:pPr>
              <a:spcAft>
                <a:spcPts val="567"/>
              </a:spcAft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Controlling the Epidemic </a:t>
            </a:r>
          </a:p>
          <a:p>
            <a:pPr>
              <a:spcAft>
                <a:spcPts val="567"/>
              </a:spcAft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for an HIV-Free Generation </a:t>
            </a:r>
          </a:p>
          <a:p>
            <a:pPr lvl="0" algn="l"/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    </a:t>
            </a:r>
            <a:endParaRPr lang="en-US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  <a:sym typeface="Wingdings" pitchFamily="2" charset="2"/>
            </a:endParaRPr>
          </a:p>
        </p:txBody>
      </p:sp>
      <p:sp>
        <p:nvSpPr>
          <p:cNvPr id="2078" name="Line 30"/>
          <p:cNvSpPr>
            <a:spLocks noChangeShapeType="1"/>
          </p:cNvSpPr>
          <p:nvPr/>
        </p:nvSpPr>
        <p:spPr bwMode="auto">
          <a:xfrm>
            <a:off x="8629650" y="1395968"/>
            <a:ext cx="0" cy="2269914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44" tIns="43171" rIns="86344" bIns="43171" anchor="ctr"/>
          <a:lstStyle/>
          <a:p>
            <a:endParaRPr lang="en-US"/>
          </a:p>
        </p:txBody>
      </p:sp>
      <p:sp>
        <p:nvSpPr>
          <p:cNvPr id="2083" name="Line 35"/>
          <p:cNvSpPr>
            <a:spLocks noChangeShapeType="1"/>
          </p:cNvSpPr>
          <p:nvPr/>
        </p:nvSpPr>
        <p:spPr bwMode="auto">
          <a:xfrm>
            <a:off x="8316913" y="1391523"/>
            <a:ext cx="0" cy="2269914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44" tIns="43171" rIns="86344" bIns="43171" anchor="ctr"/>
          <a:lstStyle/>
          <a:p>
            <a:endParaRPr lang="en-US"/>
          </a:p>
        </p:txBody>
      </p:sp>
      <p:sp>
        <p:nvSpPr>
          <p:cNvPr id="2085" name="Line 37"/>
          <p:cNvSpPr>
            <a:spLocks noChangeShapeType="1"/>
          </p:cNvSpPr>
          <p:nvPr/>
        </p:nvSpPr>
        <p:spPr bwMode="auto">
          <a:xfrm>
            <a:off x="0" y="4603663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44" tIns="43171" rIns="86344" bIns="43171" anchor="ctr"/>
          <a:lstStyle/>
          <a:p>
            <a:endParaRPr lang="en-US"/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8642657" y="1407821"/>
            <a:ext cx="499758" cy="2242046"/>
          </a:xfrm>
          <a:prstGeom prst="rect">
            <a:avLst/>
          </a:prstGeom>
          <a:solidFill>
            <a:srgbClr val="3C8689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44" tIns="43171" rIns="86344" bIns="43171" anchor="ctr"/>
          <a:lstStyle/>
          <a:p>
            <a:endParaRPr lang="en-US"/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8316915" y="1407821"/>
            <a:ext cx="295276" cy="2242046"/>
          </a:xfrm>
          <a:prstGeom prst="rect">
            <a:avLst/>
          </a:prstGeom>
          <a:solidFill>
            <a:srgbClr val="3C8689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344" tIns="43171" rIns="86344" bIns="43171" anchor="ctr"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123756" y="4679516"/>
            <a:ext cx="4388172" cy="1626068"/>
          </a:xfrm>
          <a:prstGeom prst="rect">
            <a:avLst/>
          </a:prstGeom>
          <a:noFill/>
        </p:spPr>
        <p:txBody>
          <a:bodyPr wrap="square" lIns="86344" tIns="43171" rIns="86344" bIns="43171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+mn-lt"/>
              </a:rPr>
              <a:t>Dennis Cherian </a:t>
            </a:r>
          </a:p>
          <a:p>
            <a:pPr algn="ctr"/>
            <a:r>
              <a:rPr lang="en-US" sz="2000" b="1" dirty="0">
                <a:solidFill>
                  <a:srgbClr val="0000FF"/>
                </a:solidFill>
                <a:latin typeface="+mn-lt"/>
              </a:rPr>
              <a:t>Senior Director, Health</a:t>
            </a:r>
          </a:p>
          <a:p>
            <a:pPr algn="ctr"/>
            <a:r>
              <a:rPr lang="en-US" sz="2000" b="1" dirty="0">
                <a:solidFill>
                  <a:srgbClr val="0000FF"/>
                </a:solidFill>
                <a:latin typeface="+mn-lt"/>
              </a:rPr>
              <a:t>International Programs Group</a:t>
            </a:r>
          </a:p>
          <a:p>
            <a:pPr algn="ctr"/>
            <a:r>
              <a:rPr lang="en-US" sz="2000" b="1" dirty="0">
                <a:solidFill>
                  <a:srgbClr val="0000FF"/>
                </a:solidFill>
                <a:latin typeface="+mn-lt"/>
              </a:rPr>
              <a:t>World Vision, US</a:t>
            </a:r>
          </a:p>
          <a:p>
            <a:pPr algn="ctr"/>
            <a:endParaRPr lang="en-US" sz="2000" b="1" dirty="0">
              <a:solidFill>
                <a:srgbClr val="0000FF"/>
              </a:solidFill>
              <a:latin typeface="+mn-lt"/>
            </a:endParaRPr>
          </a:p>
        </p:txBody>
      </p:sp>
      <p:pic>
        <p:nvPicPr>
          <p:cNvPr id="13" name="Picture 12" descr="cid:49abdfa6-e30e-45f9-8693-a3cc66421141@namprd02.prod.outlook.com">
            <a:extLst>
              <a:ext uri="{FF2B5EF4-FFF2-40B4-BE49-F238E27FC236}">
                <a16:creationId xmlns:a16="http://schemas.microsoft.com/office/drawing/2014/main" xmlns="" id="{7770DBBD-2265-4C25-893C-E3781D437286}"/>
              </a:ext>
            </a:extLst>
          </p:cNvPr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0294" y="1112808"/>
            <a:ext cx="5001709" cy="33141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7397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7"/>
          <p:cNvSpPr>
            <a:spLocks noChangeArrowheads="1"/>
          </p:cNvSpPr>
          <p:nvPr/>
        </p:nvSpPr>
        <p:spPr bwMode="auto">
          <a:xfrm>
            <a:off x="0" y="1"/>
            <a:ext cx="9144000" cy="620529"/>
          </a:xfrm>
          <a:prstGeom prst="rect">
            <a:avLst/>
          </a:prstGeom>
          <a:solidFill>
            <a:srgbClr val="07404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 dirty="0">
              <a:ea typeface="ＭＳ Ｐゴシック" charset="0"/>
            </a:endParaRPr>
          </a:p>
        </p:txBody>
      </p:sp>
      <p:sp>
        <p:nvSpPr>
          <p:cNvPr id="11267" name="Line 28"/>
          <p:cNvSpPr>
            <a:spLocks noChangeShapeType="1"/>
          </p:cNvSpPr>
          <p:nvPr/>
        </p:nvSpPr>
        <p:spPr bwMode="auto">
          <a:xfrm>
            <a:off x="0" y="620530"/>
            <a:ext cx="9144000" cy="0"/>
          </a:xfrm>
          <a:prstGeom prst="line">
            <a:avLst/>
          </a:prstGeom>
          <a:noFill/>
          <a:ln w="101600">
            <a:solidFill>
              <a:srgbClr val="3C86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0"/>
            </a:endParaRPr>
          </a:p>
        </p:txBody>
      </p:sp>
      <p:sp>
        <p:nvSpPr>
          <p:cNvPr id="11268" name="Rectangle 24"/>
          <p:cNvSpPr>
            <a:spLocks noChangeArrowheads="1"/>
          </p:cNvSpPr>
          <p:nvPr/>
        </p:nvSpPr>
        <p:spPr bwMode="auto">
          <a:xfrm>
            <a:off x="2127805" y="1063463"/>
            <a:ext cx="6903309" cy="2204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US" sz="16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18.8 million women and girls are living with HIV</a:t>
            </a: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US" sz="16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870,000 new infections occur every year.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1600" dirty="0">
                <a:latin typeface="+mn-lt"/>
              </a:rPr>
              <a:t>Everyday, more than 1,000  AGYW are infected with HIV.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1600" dirty="0">
                <a:latin typeface="+mn-lt"/>
              </a:rPr>
              <a:t>Girls and young women account for 75% of new HIV infections in Sub-Saharan Africa.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16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Young men under 35 years of age who do not know their status and are not on treatment fuel the HIV epidemic in young women 15-24 years and young men 25-35 years.</a:t>
            </a:r>
            <a:endParaRPr lang="en-US" sz="1600" dirty="0">
              <a:latin typeface="+mn-lt"/>
              <a:ea typeface="ＭＳ Ｐゴシック" charset="0"/>
            </a:endParaRP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38099" y="5696"/>
            <a:ext cx="9058275" cy="791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  <a:latin typeface="Gill Sans MT" pitchFamily="34" charset="0"/>
                <a:ea typeface="+mn-ea"/>
              </a:rPr>
              <a:t>At a Glance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 pitchFamily="34" charset="0"/>
              <a:ea typeface="+mn-ea"/>
            </a:endParaRPr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2127805" y="3473180"/>
            <a:ext cx="696856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latin typeface="+mn-lt"/>
              </a:rPr>
              <a:t>Adolescent Girls Initiative: DREAMS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latin typeface="+mn-lt"/>
              </a:rPr>
              <a:t>UNAIDS Fast Track 90-90-90 targets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latin typeface="+mn-lt"/>
              </a:rPr>
              <a:t>Men are still missing in access to HIV care and treatment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latin typeface="+mn-lt"/>
              </a:rPr>
              <a:t>Potential PPP centered on men especially men under 35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latin typeface="+mn-lt"/>
              </a:rPr>
              <a:t>Focus on key and priority populations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latin typeface="+mn-lt"/>
              </a:rPr>
              <a:t>Engagement of faith based institutions to control the HIV Epidemic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8115" y="1114366"/>
            <a:ext cx="180601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4630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1.1 Billion adolescent girls in the world today</a:t>
            </a:r>
            <a:endParaRPr lang="en-US" sz="2000" b="1" spc="50" dirty="0">
              <a:solidFill>
                <a:srgbClr val="00B050"/>
              </a:solidFill>
              <a:latin typeface="Gill Sans MT Light" pitchFamily="34" charset="0"/>
            </a:endParaRPr>
          </a:p>
        </p:txBody>
      </p:sp>
      <p:sp>
        <p:nvSpPr>
          <p:cNvPr id="12296" name="TextBox 31"/>
          <p:cNvSpPr txBox="1">
            <a:spLocks noChangeArrowheads="1"/>
          </p:cNvSpPr>
          <p:nvPr/>
        </p:nvSpPr>
        <p:spPr bwMode="auto">
          <a:xfrm>
            <a:off x="38099" y="668373"/>
            <a:ext cx="25174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7931E"/>
                </a:solidFill>
                <a:latin typeface="Gill Sans MT" pitchFamily="34" charset="0"/>
              </a:rPr>
              <a:t>THE CHALLENGE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0" y="1037705"/>
            <a:ext cx="9144000" cy="0"/>
          </a:xfrm>
          <a:prstGeom prst="line">
            <a:avLst/>
          </a:prstGeom>
          <a:ln w="19050">
            <a:solidFill>
              <a:srgbClr val="F793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1" name="TextBox 27"/>
          <p:cNvSpPr txBox="1">
            <a:spLocks noChangeArrowheads="1"/>
          </p:cNvSpPr>
          <p:nvPr/>
        </p:nvSpPr>
        <p:spPr bwMode="auto">
          <a:xfrm>
            <a:off x="88106" y="3448764"/>
            <a:ext cx="190603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46208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146208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146208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146208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146208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146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146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146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1462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B050"/>
                </a:solidFill>
                <a:latin typeface="Gill Sans MT" pitchFamily="34" charset="0"/>
              </a:rPr>
              <a:t>Call for Accountability Transparency and Impact </a:t>
            </a:r>
            <a:endParaRPr lang="en-US" altLang="en-US" b="1" dirty="0">
              <a:solidFill>
                <a:srgbClr val="00B050"/>
              </a:solidFill>
              <a:latin typeface="Gill Sans MT Light" pitchFamily="34" charset="0"/>
            </a:endParaRPr>
          </a:p>
        </p:txBody>
      </p:sp>
      <p:sp>
        <p:nvSpPr>
          <p:cNvPr id="12302" name="TextBox 31"/>
          <p:cNvSpPr txBox="1">
            <a:spLocks noChangeArrowheads="1"/>
          </p:cNvSpPr>
          <p:nvPr/>
        </p:nvSpPr>
        <p:spPr bwMode="auto">
          <a:xfrm>
            <a:off x="0" y="3073927"/>
            <a:ext cx="24463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7931E"/>
                </a:solidFill>
                <a:latin typeface="Gill Sans MT" pitchFamily="34" charset="0"/>
              </a:rPr>
              <a:t>CURRENT TRENDS 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H="1" flipV="1">
            <a:off x="-10832" y="3422476"/>
            <a:ext cx="9153525" cy="26670"/>
          </a:xfrm>
          <a:prstGeom prst="line">
            <a:avLst/>
          </a:prstGeom>
          <a:ln w="19050">
            <a:solidFill>
              <a:srgbClr val="F793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1" name="Slide Number Placeholder 1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D51C4387-A8A9-4D8A-93EE-C878D8ECE344}" type="slidenum">
              <a:rPr lang="en-US" sz="1400" smtClean="0">
                <a:solidFill>
                  <a:srgbClr val="074049"/>
                </a:solidFill>
                <a:latin typeface="Gill Sans MT" pitchFamily="34" charset="0"/>
              </a:rPr>
              <a:pPr eaLnBrk="1" hangingPunct="1">
                <a:defRPr/>
              </a:pPr>
              <a:t>2</a:t>
            </a:fld>
            <a:endParaRPr lang="en-US" sz="1400">
              <a:solidFill>
                <a:srgbClr val="074049"/>
              </a:solidFill>
              <a:latin typeface="Gill Sans MT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7B511263-00BB-4999-B9E1-DE8E1DC128F6}"/>
              </a:ext>
            </a:extLst>
          </p:cNvPr>
          <p:cNvCxnSpPr/>
          <p:nvPr/>
        </p:nvCxnSpPr>
        <p:spPr>
          <a:xfrm flipH="1" flipV="1">
            <a:off x="38099" y="5012781"/>
            <a:ext cx="9153525" cy="26670"/>
          </a:xfrm>
          <a:prstGeom prst="line">
            <a:avLst/>
          </a:prstGeom>
          <a:ln w="19050">
            <a:solidFill>
              <a:srgbClr val="F793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31">
            <a:extLst>
              <a:ext uri="{FF2B5EF4-FFF2-40B4-BE49-F238E27FC236}">
                <a16:creationId xmlns:a16="http://schemas.microsoft.com/office/drawing/2014/main" xmlns="" id="{BE7633C4-EEF8-4454-9C86-5AA75A8AD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02951"/>
            <a:ext cx="24463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7931E"/>
                </a:solidFill>
                <a:latin typeface="Gill Sans MT" pitchFamily="34" charset="0"/>
              </a:rPr>
              <a:t>PROMISING PRACTICES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xmlns="" id="{97163024-8E68-4E98-BC4E-55ED2C1C6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7804" y="5036815"/>
            <a:ext cx="6968569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latin typeface="+mn-lt"/>
              </a:rPr>
              <a:t>Index Case Testing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latin typeface="+mn-lt"/>
              </a:rPr>
              <a:t>Self –Testing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latin typeface="+mn-lt"/>
              </a:rPr>
              <a:t>Same Day Initiation of Treatment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latin typeface="+mn-lt"/>
              </a:rPr>
              <a:t>Flexible service schedule and times for men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latin typeface="+mn-lt"/>
              </a:rPr>
              <a:t>Differentiated Service Delivery Model</a:t>
            </a:r>
          </a:p>
        </p:txBody>
      </p:sp>
    </p:spTree>
    <p:extLst>
      <p:ext uri="{BB962C8B-B14F-4D97-AF65-F5344CB8AC3E}">
        <p14:creationId xmlns:p14="http://schemas.microsoft.com/office/powerpoint/2010/main" val="946019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535" y="919011"/>
            <a:ext cx="7786932" cy="503857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1" y="-86393"/>
            <a:ext cx="8534400" cy="1011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987" b="1" dirty="0">
                <a:solidFill>
                  <a:schemeClr val="accent2"/>
                </a:solidFill>
              </a:rPr>
              <a:t>Infection Cycle for Adolescent Girls and Young Women (AGYW)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93915"/>
          <a:stretch/>
        </p:blipFill>
        <p:spPr>
          <a:xfrm>
            <a:off x="304800" y="6076196"/>
            <a:ext cx="8534400" cy="324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73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V logo only 200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8" t="8818" r="7281" b="22173"/>
          <a:stretch>
            <a:fillRect/>
          </a:stretch>
        </p:blipFill>
        <p:spPr bwMode="auto">
          <a:xfrm>
            <a:off x="7039093" y="20878"/>
            <a:ext cx="1700596" cy="680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693" y="749660"/>
            <a:ext cx="7698615" cy="527799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62797" y="116828"/>
            <a:ext cx="6192040" cy="494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13" b="1" dirty="0">
                <a:solidFill>
                  <a:schemeClr val="accent2"/>
                </a:solidFill>
                <a:latin typeface="Cambria" panose="02040503050406030204" pitchFamily="18" charset="0"/>
              </a:rPr>
              <a:t>DREAMS Core Package of Interventions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t="93915"/>
          <a:stretch/>
        </p:blipFill>
        <p:spPr>
          <a:xfrm>
            <a:off x="304800" y="6076196"/>
            <a:ext cx="8534400" cy="324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495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7"/>
          <p:cNvSpPr>
            <a:spLocks noChangeArrowheads="1"/>
          </p:cNvSpPr>
          <p:nvPr/>
        </p:nvSpPr>
        <p:spPr bwMode="auto">
          <a:xfrm>
            <a:off x="0" y="1"/>
            <a:ext cx="9144000" cy="568410"/>
          </a:xfrm>
          <a:prstGeom prst="rect">
            <a:avLst/>
          </a:prstGeom>
          <a:solidFill>
            <a:srgbClr val="07404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 dirty="0">
              <a:ea typeface="ＭＳ Ｐゴシック" charset="0"/>
            </a:endParaRPr>
          </a:p>
        </p:txBody>
      </p:sp>
      <p:sp>
        <p:nvSpPr>
          <p:cNvPr id="11267" name="Line 28"/>
          <p:cNvSpPr>
            <a:spLocks noChangeShapeType="1"/>
          </p:cNvSpPr>
          <p:nvPr/>
        </p:nvSpPr>
        <p:spPr bwMode="auto">
          <a:xfrm>
            <a:off x="0" y="581149"/>
            <a:ext cx="9144000" cy="0"/>
          </a:xfrm>
          <a:prstGeom prst="line">
            <a:avLst/>
          </a:prstGeom>
          <a:noFill/>
          <a:ln w="101600">
            <a:solidFill>
              <a:srgbClr val="3C86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0"/>
            </a:endParaRP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38099" y="5696"/>
            <a:ext cx="9058275" cy="562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2800" b="1" dirty="0">
                <a:solidFill>
                  <a:schemeClr val="bg1"/>
                </a:solidFill>
                <a:latin typeface="Gill Sans MT" pitchFamily="34" charset="0"/>
                <a:ea typeface="+mn-ea"/>
              </a:rPr>
              <a:t>Select Adolescent HIV Programs in World Vision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 pitchFamily="34" charset="0"/>
              <a:ea typeface="+mn-ea"/>
            </a:endParaRPr>
          </a:p>
        </p:txBody>
      </p:sp>
      <p:sp>
        <p:nvSpPr>
          <p:cNvPr id="11281" name="Slide Number Placeholder 1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D51C4387-A8A9-4D8A-93EE-C878D8ECE344}" type="slidenum">
              <a:rPr lang="en-US" sz="1400" smtClean="0">
                <a:solidFill>
                  <a:srgbClr val="074049"/>
                </a:solidFill>
                <a:latin typeface="Gill Sans MT" pitchFamily="34" charset="0"/>
              </a:rPr>
              <a:pPr eaLnBrk="1" hangingPunct="1">
                <a:defRPr/>
              </a:pPr>
              <a:t>5</a:t>
            </a:fld>
            <a:endParaRPr lang="en-US" sz="1400">
              <a:solidFill>
                <a:srgbClr val="074049"/>
              </a:solidFill>
              <a:latin typeface="Gill Sans MT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D6516041-D44E-4656-820B-D80EB41FD60C}"/>
              </a:ext>
            </a:extLst>
          </p:cNvPr>
          <p:cNvSpPr/>
          <p:nvPr/>
        </p:nvSpPr>
        <p:spPr>
          <a:xfrm>
            <a:off x="38102" y="593888"/>
            <a:ext cx="9058272" cy="5767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>
                <a:solidFill>
                  <a:srgbClr val="F7921E"/>
                </a:solidFill>
                <a:latin typeface="+mn-lt"/>
              </a:rPr>
              <a:t>World Vision is implementing DREAMS Initiative and Innovation Challenge programs in Kenya, Mozambique, Swaziland and Uganda</a:t>
            </a:r>
          </a:p>
          <a:p>
            <a:r>
              <a:rPr lang="en-US" sz="2000" b="1" i="1" dirty="0">
                <a:latin typeface="+mn-lt"/>
              </a:rPr>
              <a:t>Mozambique</a:t>
            </a:r>
          </a:p>
          <a:p>
            <a:pPr marL="717470" lvl="1" indent="-285750">
              <a:buFont typeface="Wingdings" panose="05000000000000000000" pitchFamily="2" charset="2"/>
              <a:buChar char="v"/>
            </a:pPr>
            <a:r>
              <a:rPr lang="en-US" dirty="0">
                <a:latin typeface="+mn-lt"/>
              </a:rPr>
              <a:t>DREAMS Project using Girls Roster, Girls Club and “Safe Spaces” to empower adolescent girls and young women for HIV prevention.  More than 3,278 AGYW ages 15-24 years served in </a:t>
            </a:r>
            <a:r>
              <a:rPr lang="en-US" dirty="0" err="1">
                <a:latin typeface="+mn-lt"/>
              </a:rPr>
              <a:t>Zambezia</a:t>
            </a:r>
            <a:r>
              <a:rPr lang="en-US" dirty="0">
                <a:latin typeface="+mn-lt"/>
              </a:rPr>
              <a:t> Province.</a:t>
            </a:r>
          </a:p>
          <a:p>
            <a:pPr marL="717470" lvl="1" indent="-285750">
              <a:buFont typeface="Wingdings" panose="05000000000000000000" pitchFamily="2" charset="2"/>
              <a:buChar char="v"/>
            </a:pPr>
            <a:r>
              <a:rPr lang="en-US" dirty="0" err="1">
                <a:latin typeface="+mn-lt"/>
              </a:rPr>
              <a:t>CoVIDA</a:t>
            </a:r>
            <a:r>
              <a:rPr lang="en-US" dirty="0">
                <a:latin typeface="+mn-lt"/>
              </a:rPr>
              <a:t> Project for OVCs in collaboration with other partners</a:t>
            </a:r>
          </a:p>
          <a:p>
            <a:r>
              <a:rPr lang="en-US" sz="2000" b="1">
                <a:latin typeface="+mn-lt"/>
              </a:rPr>
              <a:t>Uganda</a:t>
            </a:r>
            <a:endParaRPr lang="en-US" sz="2000" b="1" dirty="0">
              <a:latin typeface="+mn-lt"/>
            </a:endParaRPr>
          </a:p>
          <a:p>
            <a:pPr marL="742950" lvl="1" indent="-285750" algn="just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+mn-lt"/>
              </a:rPr>
              <a:t>DREAMS Innovation Challenge: School and Community Accountability for Girls Education (SAGE). Use of Early Warning System (EWS) and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Stay in School Committees (SISC) </a:t>
            </a:r>
            <a:r>
              <a:rPr lang="en-US" dirty="0">
                <a:latin typeface="+mn-lt"/>
              </a:rPr>
              <a:t>to improve Girls retention in school, reduce drop outs and prevent HIV infection. 45, 000 AGYW targeted in the project.</a:t>
            </a:r>
          </a:p>
          <a:p>
            <a:r>
              <a:rPr lang="en-US" b="1" dirty="0"/>
              <a:t>Kenya</a:t>
            </a:r>
          </a:p>
          <a:p>
            <a:pPr marL="717470" lvl="1" indent="-285750">
              <a:buFont typeface="Wingdings" panose="05000000000000000000" pitchFamily="2" charset="2"/>
              <a:buChar char="v"/>
            </a:pPr>
            <a:r>
              <a:rPr lang="en-US" dirty="0">
                <a:latin typeface="+mn-lt"/>
              </a:rPr>
              <a:t>DREAMS Project: </a:t>
            </a:r>
            <a:r>
              <a:rPr 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Strengthening Families to support Adolescent Girls and Young Women (AGYW). Reached 33,392 AGYW ages 10-24 in the project.</a:t>
            </a:r>
          </a:p>
          <a:p>
            <a:r>
              <a:rPr lang="en-US" b="1" dirty="0"/>
              <a:t>Swaziland: </a:t>
            </a:r>
          </a:p>
          <a:p>
            <a:pPr marL="742950" lvl="1" indent="-285750" algn="just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en-US" dirty="0"/>
              <a:t>DREAMS Project: Improve access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youth-friendly services (YFS) for HIV prevention, care, and treatment;  address SGBV; social-asset building; and safe space for AGYW.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8127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3E3D1D68-E8B9-454D-BAC4-BBA8125BA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4E7798-1EA1-45DB-9D41-C4D6E3DBBE2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" name="Picture 2" descr="\\10.156.1.30\Test\enabachwa\Desktop\20171108_152958.jpg">
            <a:extLst>
              <a:ext uri="{FF2B5EF4-FFF2-40B4-BE49-F238E27FC236}">
                <a16:creationId xmlns:a16="http://schemas.microsoft.com/office/drawing/2014/main" xmlns="" id="{FFDD9A38-AAD6-4AAB-A239-39521BB70B8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67" t="8790" r="15977"/>
          <a:stretch/>
        </p:blipFill>
        <p:spPr bwMode="auto">
          <a:xfrm>
            <a:off x="1371600" y="1162187"/>
            <a:ext cx="6116127" cy="477040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1698DDE-CB4E-4E46-9473-EA87B1F09D77}"/>
              </a:ext>
            </a:extLst>
          </p:cNvPr>
          <p:cNvSpPr txBox="1"/>
          <p:nvPr/>
        </p:nvSpPr>
        <p:spPr>
          <a:xfrm>
            <a:off x="3350393" y="349039"/>
            <a:ext cx="21585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7921E"/>
                </a:solidFill>
                <a:latin typeface="+mn-lt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797755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4173</TotalTime>
  <Words>403</Words>
  <Application>Microsoft Office PowerPoint</Application>
  <PresentationFormat>Custom</PresentationFormat>
  <Paragraphs>49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World Vision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Invest. Impact. Transform.</dc:title>
  <dc:creator>Amy Einck</dc:creator>
  <cp:lastModifiedBy>Sarah Crass</cp:lastModifiedBy>
  <cp:revision>415</cp:revision>
  <cp:lastPrinted>2017-09-21T17:43:46Z</cp:lastPrinted>
  <dcterms:created xsi:type="dcterms:W3CDTF">2011-12-29T20:48:07Z</dcterms:created>
  <dcterms:modified xsi:type="dcterms:W3CDTF">2017-11-22T12:49:45Z</dcterms:modified>
</cp:coreProperties>
</file>