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4" r:id="rId3"/>
    <p:sldId id="258" r:id="rId4"/>
    <p:sldId id="332" r:id="rId5"/>
    <p:sldId id="337" r:id="rId6"/>
    <p:sldId id="336" r:id="rId7"/>
    <p:sldId id="338" r:id="rId8"/>
    <p:sldId id="339" r:id="rId9"/>
    <p:sldId id="340" r:id="rId10"/>
    <p:sldId id="341" r:id="rId11"/>
    <p:sldId id="342" r:id="rId12"/>
    <p:sldId id="343" r:id="rId13"/>
    <p:sldId id="350" r:id="rId14"/>
    <p:sldId id="353" r:id="rId15"/>
    <p:sldId id="351" r:id="rId16"/>
    <p:sldId id="304" r:id="rId17"/>
    <p:sldId id="311" r:id="rId18"/>
    <p:sldId id="314" r:id="rId19"/>
    <p:sldId id="315" r:id="rId20"/>
    <p:sldId id="348" r:id="rId21"/>
    <p:sldId id="349" r:id="rId22"/>
    <p:sldId id="354" r:id="rId23"/>
    <p:sldId id="33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B2E7-70A9-4037-AB66-2690871B314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C551-C70B-4BF7-BF29-561E2E1A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8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B2E7-70A9-4037-AB66-2690871B314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C551-C70B-4BF7-BF29-561E2E1A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9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B2E7-70A9-4037-AB66-2690871B314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C551-C70B-4BF7-BF29-561E2E1A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3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B2E7-70A9-4037-AB66-2690871B314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C551-C70B-4BF7-BF29-561E2E1A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5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B2E7-70A9-4037-AB66-2690871B314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C551-C70B-4BF7-BF29-561E2E1A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0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B2E7-70A9-4037-AB66-2690871B314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C551-C70B-4BF7-BF29-561E2E1A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8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B2E7-70A9-4037-AB66-2690871B314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C551-C70B-4BF7-BF29-561E2E1A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8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B2E7-70A9-4037-AB66-2690871B314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C551-C70B-4BF7-BF29-561E2E1A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4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B2E7-70A9-4037-AB66-2690871B314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C551-C70B-4BF7-BF29-561E2E1A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7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B2E7-70A9-4037-AB66-2690871B314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C551-C70B-4BF7-BF29-561E2E1A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8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B2E7-70A9-4037-AB66-2690871B314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C551-C70B-4BF7-BF29-561E2E1A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2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2B2E7-70A9-4037-AB66-2690871B314C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7C551-C70B-4BF7-BF29-561E2E1AB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4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World Vision PNG </a:t>
            </a: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- CHWs 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at scale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0687" y="4171382"/>
            <a:ext cx="6190890" cy="165576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David </a:t>
            </a:r>
            <a:r>
              <a:rPr lang="en-US" sz="2000" dirty="0" err="1" smtClean="0"/>
              <a:t>Raminashvili</a:t>
            </a:r>
            <a:r>
              <a:rPr lang="en-US" sz="2000" dirty="0" smtClean="0"/>
              <a:t> MD, MPH</a:t>
            </a:r>
          </a:p>
          <a:p>
            <a:pPr algn="l"/>
            <a:r>
              <a:rPr lang="en-US" sz="2000" dirty="0" smtClean="0"/>
              <a:t>MNCHN Manager @ WV Papua New Guinea</a:t>
            </a:r>
          </a:p>
          <a:p>
            <a:pPr algn="l"/>
            <a:r>
              <a:rPr lang="en-US" sz="2000" dirty="0" smtClean="0"/>
              <a:t>Interim Health </a:t>
            </a:r>
            <a:r>
              <a:rPr lang="en-US" sz="2000" dirty="0"/>
              <a:t>&amp; Nutrition Manager @ WV Syria Crisis </a:t>
            </a:r>
            <a:r>
              <a:rPr lang="en-US" sz="2000" dirty="0" smtClean="0"/>
              <a:t>Response </a:t>
            </a:r>
            <a:endParaRPr lang="en-US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55" y="69850"/>
            <a:ext cx="1816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2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Established CHW (VHV) </a:t>
            </a:r>
            <a:r>
              <a:rPr lang="en-AU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Advisory </a:t>
            </a:r>
            <a:r>
              <a:rPr lang="en-AU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Committee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3743"/>
            <a:ext cx="10515600" cy="469322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August -September 2014 </a:t>
            </a:r>
            <a:r>
              <a:rPr lang="en-US" sz="2400" dirty="0">
                <a:latin typeface="Gill Sans MT" panose="020B0502020104020203" pitchFamily="34" charset="0"/>
              </a:rPr>
              <a:t>- </a:t>
            </a:r>
            <a:r>
              <a:rPr lang="en-AU" sz="2400" dirty="0">
                <a:latin typeface="Gill Sans MT" panose="020B0502020104020203" pitchFamily="34" charset="0"/>
              </a:rPr>
              <a:t>Establishment of a new </a:t>
            </a:r>
            <a:r>
              <a:rPr lang="en-AU" sz="2400" dirty="0" smtClean="0">
                <a:latin typeface="Gill Sans MT" panose="020B0502020104020203" pitchFamily="34" charset="0"/>
              </a:rPr>
              <a:t>CHW (VHV) </a:t>
            </a:r>
            <a:r>
              <a:rPr lang="en-AU" sz="2400" dirty="0">
                <a:latin typeface="Gill Sans MT" panose="020B0502020104020203" pitchFamily="34" charset="0"/>
              </a:rPr>
              <a:t>Advisory Committee that includes church, </a:t>
            </a:r>
            <a:r>
              <a:rPr lang="en-AU" sz="2400" dirty="0" smtClean="0">
                <a:latin typeface="Gill Sans MT" panose="020B0502020104020203" pitchFamily="34" charset="0"/>
              </a:rPr>
              <a:t>NGOs, technical specialists, partner organizations, medical associations </a:t>
            </a:r>
            <a:r>
              <a:rPr lang="en-AU" sz="2400" dirty="0">
                <a:latin typeface="Gill Sans MT" panose="020B0502020104020203" pitchFamily="34" charset="0"/>
              </a:rPr>
              <a:t>and provincial representation</a:t>
            </a:r>
            <a:r>
              <a:rPr lang="en-US" sz="2400" dirty="0">
                <a:latin typeface="Gill Sans MT" panose="020B0502020104020203" pitchFamily="34" charset="0"/>
              </a:rPr>
              <a:t> </a:t>
            </a:r>
          </a:p>
          <a:p>
            <a:r>
              <a:rPr lang="en-AU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October 2014– </a:t>
            </a:r>
            <a:r>
              <a:rPr lang="en-AU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March </a:t>
            </a:r>
            <a:r>
              <a:rPr lang="en-AU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2015 </a:t>
            </a:r>
            <a:r>
              <a:rPr lang="en-AU" sz="2400" dirty="0" smtClean="0">
                <a:latin typeface="Gill Sans MT" panose="020B0502020104020203" pitchFamily="34" charset="0"/>
              </a:rPr>
              <a:t>CHW (VHV) </a:t>
            </a:r>
            <a:r>
              <a:rPr lang="en-AU" sz="2400" dirty="0">
                <a:latin typeface="Gill Sans MT" panose="020B0502020104020203" pitchFamily="34" charset="0"/>
              </a:rPr>
              <a:t>Advisory Committee conducted regular monthly meetings to review the </a:t>
            </a:r>
            <a:r>
              <a:rPr lang="en-AU" sz="2400" dirty="0" smtClean="0">
                <a:latin typeface="Gill Sans MT" panose="020B0502020104020203" pitchFamily="34" charset="0"/>
              </a:rPr>
              <a:t>CHW (VHV)Trainers </a:t>
            </a:r>
            <a:r>
              <a:rPr lang="en-AU" sz="2400" dirty="0">
                <a:latin typeface="Gill Sans MT" panose="020B0502020104020203" pitchFamily="34" charset="0"/>
              </a:rPr>
              <a:t>Guide -  </a:t>
            </a:r>
            <a:endParaRPr lang="en-AU" sz="2400" dirty="0" smtClean="0">
              <a:latin typeface="Gill Sans MT" panose="020B0502020104020203" pitchFamily="34" charset="0"/>
            </a:endParaRPr>
          </a:p>
          <a:p>
            <a:r>
              <a:rPr lang="en-AU" sz="2400" dirty="0" smtClean="0">
                <a:latin typeface="Gill Sans MT" panose="020B0502020104020203" pitchFamily="34" charset="0"/>
              </a:rPr>
              <a:t>5 sub </a:t>
            </a:r>
            <a:r>
              <a:rPr lang="en-AU" sz="2400" dirty="0">
                <a:latin typeface="Gill Sans MT" panose="020B0502020104020203" pitchFamily="34" charset="0"/>
              </a:rPr>
              <a:t>groups were developed according on five modules of </a:t>
            </a:r>
            <a:r>
              <a:rPr lang="en-AU" sz="2400" dirty="0" smtClean="0">
                <a:latin typeface="Gill Sans MT" panose="020B0502020104020203" pitchFamily="34" charset="0"/>
              </a:rPr>
              <a:t>curriculum</a:t>
            </a:r>
          </a:p>
          <a:p>
            <a:pPr marL="0" indent="0">
              <a:buNone/>
            </a:pPr>
            <a:r>
              <a:rPr lang="en-AU" sz="2400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CHW (VHV) Trainers Guide:</a:t>
            </a:r>
            <a:endParaRPr lang="en-AU" sz="2400" dirty="0">
              <a:latin typeface="Gill Sans MT" panose="020B05020201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sz="2400" dirty="0">
                <a:latin typeface="Gill Sans MT" panose="020B0502020104020203" pitchFamily="34" charset="0"/>
              </a:rPr>
              <a:t>Being a volunteer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>
                <a:latin typeface="Gill Sans MT" panose="020B0502020104020203" pitchFamily="34" charset="0"/>
              </a:rPr>
              <a:t>Learning about health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>
                <a:latin typeface="Gill Sans MT" panose="020B0502020104020203" pitchFamily="34" charset="0"/>
              </a:rPr>
              <a:t>Safe Motherhood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>
                <a:latin typeface="Gill Sans MT" panose="020B0502020104020203" pitchFamily="34" charset="0"/>
              </a:rPr>
              <a:t>Child Health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>
                <a:latin typeface="Gill Sans MT" panose="020B0502020104020203" pitchFamily="34" charset="0"/>
              </a:rPr>
              <a:t>Self Help Health Care</a:t>
            </a:r>
          </a:p>
          <a:p>
            <a:endParaRPr lang="en-US" sz="2400" dirty="0">
              <a:latin typeface="Gill Sans MT" panose="020B0502020104020203" pitchFamily="34" charset="0"/>
            </a:endParaRPr>
          </a:p>
          <a:p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55" y="69850"/>
            <a:ext cx="1816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0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Gill Sans MT" panose="020B0502020104020203" pitchFamily="34" charset="0"/>
              </a:rPr>
              <a:t>Consultancy work</a:t>
            </a:r>
            <a:br>
              <a:rPr lang="en-US" sz="2400" dirty="0">
                <a:solidFill>
                  <a:schemeClr val="accent2"/>
                </a:solidFill>
                <a:latin typeface="Gill Sans MT" panose="020B0502020104020203" pitchFamily="34" charset="0"/>
              </a:rPr>
            </a:br>
            <a:endParaRPr lang="en-US" sz="24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238"/>
            <a:ext cx="10515600" cy="4727725"/>
          </a:xfrm>
        </p:spPr>
        <p:txBody>
          <a:bodyPr>
            <a:noAutofit/>
          </a:bodyPr>
          <a:lstStyle/>
          <a:p>
            <a:r>
              <a:rPr lang="en-AU" sz="2400" u="sng" dirty="0" smtClean="0">
                <a:latin typeface="Gill Sans MT" panose="020B0502020104020203" pitchFamily="34" charset="0"/>
              </a:rPr>
              <a:t>Coordination of Advisory committee was challenging in terms of timing and process was going slow</a:t>
            </a:r>
            <a:endParaRPr lang="en-AU" sz="2400" dirty="0" smtClean="0">
              <a:latin typeface="Gill Sans MT" panose="020B0502020104020203" pitchFamily="34" charset="0"/>
            </a:endParaRPr>
          </a:p>
          <a:p>
            <a:r>
              <a:rPr lang="en-AU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In March </a:t>
            </a:r>
            <a:r>
              <a:rPr lang="en-AU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2015 </a:t>
            </a:r>
            <a:r>
              <a:rPr lang="en-AU" sz="2400" dirty="0">
                <a:latin typeface="Gill Sans MT" panose="020B0502020104020203" pitchFamily="34" charset="0"/>
              </a:rPr>
              <a:t>World Vision </a:t>
            </a:r>
            <a:r>
              <a:rPr lang="en-AU" sz="2400" dirty="0" smtClean="0">
                <a:latin typeface="Gill Sans MT" panose="020B0502020104020203" pitchFamily="34" charset="0"/>
              </a:rPr>
              <a:t>contracted </a:t>
            </a:r>
            <a:r>
              <a:rPr lang="en-AU" sz="2400" dirty="0">
                <a:latin typeface="Gill Sans MT" panose="020B0502020104020203" pitchFamily="34" charset="0"/>
              </a:rPr>
              <a:t>the </a:t>
            </a:r>
            <a:r>
              <a:rPr lang="en-AU" sz="2400" dirty="0" smtClean="0">
                <a:latin typeface="Gill Sans MT" panose="020B0502020104020203" pitchFamily="34" charset="0"/>
              </a:rPr>
              <a:t>consultant to compile all reviews and contributions from all stakeholders and to put things together</a:t>
            </a:r>
            <a:endParaRPr lang="en-AU" sz="2400" dirty="0">
              <a:solidFill>
                <a:schemeClr val="accent2"/>
              </a:solidFill>
              <a:latin typeface="Gill Sans MT" panose="020B0502020104020203" pitchFamily="34" charset="0"/>
            </a:endParaRPr>
          </a:p>
          <a:p>
            <a:r>
              <a:rPr lang="en-AU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March – </a:t>
            </a:r>
            <a:r>
              <a:rPr lang="en-AU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June </a:t>
            </a:r>
            <a:r>
              <a:rPr lang="en-AU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2015 </a:t>
            </a:r>
            <a:r>
              <a:rPr lang="en-AU" sz="2400" dirty="0" smtClean="0">
                <a:latin typeface="Gill Sans MT" panose="020B0502020104020203" pitchFamily="34" charset="0"/>
              </a:rPr>
              <a:t>CHW (VHV) </a:t>
            </a:r>
            <a:r>
              <a:rPr lang="en-AU" sz="2400" dirty="0">
                <a:latin typeface="Gill Sans MT" panose="020B0502020104020203" pitchFamily="34" charset="0"/>
              </a:rPr>
              <a:t>Trainers </a:t>
            </a:r>
            <a:r>
              <a:rPr lang="en-AU" sz="2400" dirty="0" smtClean="0">
                <a:latin typeface="Gill Sans MT" panose="020B0502020104020203" pitchFamily="34" charset="0"/>
              </a:rPr>
              <a:t>Guide was revised </a:t>
            </a:r>
            <a:r>
              <a:rPr lang="en-AU" sz="2400" dirty="0">
                <a:latin typeface="Gill Sans MT" panose="020B0502020104020203" pitchFamily="34" charset="0"/>
              </a:rPr>
              <a:t>in coordination with technical advisors of RPHSDP , Burnett Institute, National department of Health and World Vision </a:t>
            </a:r>
            <a:r>
              <a:rPr lang="en-AU" sz="2400" dirty="0" smtClean="0">
                <a:latin typeface="Gill Sans MT" panose="020B0502020104020203" pitchFamily="34" charset="0"/>
              </a:rPr>
              <a:t>and in </a:t>
            </a:r>
            <a:r>
              <a:rPr lang="en-AU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July</a:t>
            </a:r>
            <a:r>
              <a:rPr lang="en-AU" sz="2400" dirty="0" smtClean="0">
                <a:latin typeface="Gill Sans MT" panose="020B0502020104020203" pitchFamily="34" charset="0"/>
              </a:rPr>
              <a:t> was presented and discussed with committee at the workshop</a:t>
            </a:r>
            <a:endParaRPr lang="en-AU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AU" sz="2400" dirty="0">
              <a:latin typeface="Gill Sans MT" panose="020B0502020104020203" pitchFamily="34" charset="0"/>
            </a:endParaRPr>
          </a:p>
          <a:p>
            <a:endParaRPr lang="en-AU" sz="2400" dirty="0" smtClean="0">
              <a:latin typeface="Gill Sans MT" panose="020B0502020104020203" pitchFamily="34" charset="0"/>
            </a:endParaRPr>
          </a:p>
          <a:p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55" y="69850"/>
            <a:ext cx="1816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1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295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Consultancy work</a:t>
            </a:r>
            <a:b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</a:b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238"/>
            <a:ext cx="10515600" cy="4727725"/>
          </a:xfrm>
        </p:spPr>
        <p:txBody>
          <a:bodyPr>
            <a:noAutofit/>
          </a:bodyPr>
          <a:lstStyle/>
          <a:p>
            <a:r>
              <a:rPr lang="en-AU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July </a:t>
            </a:r>
            <a:r>
              <a:rPr lang="en-AU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2015 -  December </a:t>
            </a:r>
            <a:r>
              <a:rPr lang="en-AU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2015</a:t>
            </a:r>
            <a:endParaRPr lang="en-AU" sz="24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AU" sz="2400" dirty="0" smtClean="0">
                <a:latin typeface="Gill Sans MT" panose="020B0502020104020203" pitchFamily="34" charset="0"/>
              </a:rPr>
              <a:t>CHW (VHV)program </a:t>
            </a:r>
            <a:r>
              <a:rPr lang="en-AU" sz="2400" dirty="0">
                <a:latin typeface="Gill Sans MT" panose="020B0502020104020203" pitchFamily="34" charset="0"/>
              </a:rPr>
              <a:t>documents </a:t>
            </a:r>
            <a:r>
              <a:rPr lang="en-AU" sz="2400" dirty="0" smtClean="0">
                <a:latin typeface="Gill Sans MT" panose="020B0502020104020203" pitchFamily="34" charset="0"/>
              </a:rPr>
              <a:t>was developed by WV consultant in coordination with </a:t>
            </a:r>
            <a:r>
              <a:rPr lang="en-AU" sz="2400" dirty="0">
                <a:latin typeface="Gill Sans MT" panose="020B0502020104020203" pitchFamily="34" charset="0"/>
              </a:rPr>
              <a:t>technical </a:t>
            </a:r>
            <a:r>
              <a:rPr lang="en-AU" sz="2400" dirty="0" smtClean="0">
                <a:latin typeface="Gill Sans MT" panose="020B0502020104020203" pitchFamily="34" charset="0"/>
              </a:rPr>
              <a:t>advisors of RPHSDP , Burnett Institute, National department of Health and World Vision :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>
                <a:latin typeface="Gill Sans MT" panose="020B0502020104020203" pitchFamily="34" charset="0"/>
              </a:rPr>
              <a:t>CHW (VHV)TRAINER </a:t>
            </a:r>
            <a:r>
              <a:rPr lang="en-AU" sz="2400" dirty="0">
                <a:latin typeface="Gill Sans MT" panose="020B0502020104020203" pitchFamily="34" charset="0"/>
              </a:rPr>
              <a:t>HANDBOOK/GUIDE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AU" sz="2400" dirty="0" smtClean="0">
                <a:latin typeface="Gill Sans MT" panose="020B0502020104020203" pitchFamily="34" charset="0"/>
              </a:rPr>
              <a:t>CHW (VHV)TRAINING </a:t>
            </a:r>
            <a:r>
              <a:rPr lang="en-AU" sz="2400" dirty="0">
                <a:latin typeface="Gill Sans MT" panose="020B0502020104020203" pitchFamily="34" charset="0"/>
              </a:rPr>
              <a:t>TRAINERS HANDBOOK/GUIDE REVIEW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AU" sz="2400" dirty="0" smtClean="0">
                <a:latin typeface="Gill Sans MT" panose="020B0502020104020203" pitchFamily="34" charset="0"/>
              </a:rPr>
              <a:t>CHW (VHV)PARTICIPANT </a:t>
            </a:r>
            <a:r>
              <a:rPr lang="en-AU" sz="2400" dirty="0">
                <a:latin typeface="Gill Sans MT" panose="020B0502020104020203" pitchFamily="34" charset="0"/>
              </a:rPr>
              <a:t>HANDBOOK REVIEW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AU" sz="2400" dirty="0" smtClean="0">
                <a:latin typeface="Gill Sans MT" panose="020B0502020104020203" pitchFamily="34" charset="0"/>
              </a:rPr>
              <a:t>CHW (VHV)MANAGEMENT </a:t>
            </a:r>
            <a:r>
              <a:rPr lang="en-AU" sz="2400" dirty="0">
                <a:latin typeface="Gill Sans MT" panose="020B0502020104020203" pitchFamily="34" charset="0"/>
              </a:rPr>
              <a:t>HANDBOOK </a:t>
            </a:r>
            <a:r>
              <a:rPr lang="en-AU" sz="2400" dirty="0" smtClean="0">
                <a:latin typeface="Gill Sans MT" panose="020B0502020104020203" pitchFamily="34" charset="0"/>
              </a:rPr>
              <a:t>REVIEW including M&amp;E framework and minimum standards</a:t>
            </a:r>
            <a:endParaRPr lang="en-AU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AU" sz="2400" dirty="0">
              <a:latin typeface="Gill Sans MT" panose="020B0502020104020203" pitchFamily="34" charset="0"/>
            </a:endParaRPr>
          </a:p>
          <a:p>
            <a:r>
              <a:rPr lang="en-AU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February </a:t>
            </a:r>
            <a:r>
              <a:rPr lang="en-AU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– </a:t>
            </a:r>
            <a:r>
              <a:rPr lang="en-AU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A</a:t>
            </a:r>
            <a:r>
              <a:rPr lang="en-AU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pril 2016 </a:t>
            </a:r>
            <a:endParaRPr lang="en-AU" sz="24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AU" sz="2400" dirty="0">
                <a:latin typeface="Gill Sans MT" panose="020B0502020104020203" pitchFamily="34" charset="0"/>
              </a:rPr>
              <a:t>Field Testing of </a:t>
            </a:r>
            <a:r>
              <a:rPr lang="en-AU" sz="2400" dirty="0" smtClean="0">
                <a:latin typeface="Gill Sans MT" panose="020B0502020104020203" pitchFamily="34" charset="0"/>
              </a:rPr>
              <a:t>training materials (4 weeks theory + 4 practical) </a:t>
            </a:r>
          </a:p>
          <a:p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55" y="69850"/>
            <a:ext cx="1816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3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VHV Policy </a:t>
            </a:r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development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>
                <a:latin typeface="Gill Sans MT" panose="020B0502020104020203" pitchFamily="34" charset="0"/>
              </a:rPr>
              <a:t>During the work on the program documents CHW (VHV) </a:t>
            </a:r>
            <a:r>
              <a:rPr lang="en-AU" sz="2400" dirty="0">
                <a:latin typeface="Gill Sans MT" panose="020B0502020104020203" pitchFamily="34" charset="0"/>
              </a:rPr>
              <a:t>Advisory Committee </a:t>
            </a:r>
            <a:r>
              <a:rPr lang="en-AU" sz="2400" dirty="0" smtClean="0">
                <a:latin typeface="Gill Sans MT" panose="020B0502020104020203" pitchFamily="34" charset="0"/>
              </a:rPr>
              <a:t>recognised the need for Policy update/development</a:t>
            </a:r>
          </a:p>
          <a:p>
            <a:r>
              <a:rPr lang="en-AU" sz="2400" dirty="0" smtClean="0">
                <a:latin typeface="Gill Sans MT" panose="020B0502020104020203" pitchFamily="34" charset="0"/>
              </a:rPr>
              <a:t>CHW (VHV) </a:t>
            </a:r>
            <a:r>
              <a:rPr lang="en-AU" sz="2400" dirty="0">
                <a:latin typeface="Gill Sans MT" panose="020B0502020104020203" pitchFamily="34" charset="0"/>
              </a:rPr>
              <a:t>Assessment and Improvement Matrix Workshops in 2 provinces -Madang and Bougainville</a:t>
            </a:r>
          </a:p>
          <a:p>
            <a:r>
              <a:rPr lang="en-AU" sz="2400" dirty="0">
                <a:latin typeface="Gill Sans MT" panose="020B0502020104020203" pitchFamily="34" charset="0"/>
              </a:rPr>
              <a:t>Policy  Provincial Group </a:t>
            </a:r>
            <a:r>
              <a:rPr lang="en-AU" sz="2400" dirty="0" smtClean="0">
                <a:latin typeface="Gill Sans MT" panose="020B0502020104020203" pitchFamily="34" charset="0"/>
              </a:rPr>
              <a:t>Discussions</a:t>
            </a:r>
            <a:endParaRPr lang="en-AU" sz="2400" dirty="0">
              <a:latin typeface="Gill Sans MT" panose="020B0502020104020203" pitchFamily="34" charset="0"/>
            </a:endParaRPr>
          </a:p>
          <a:p>
            <a:r>
              <a:rPr lang="en-AU" sz="2400" dirty="0" smtClean="0">
                <a:latin typeface="Gill Sans MT" panose="020B0502020104020203" pitchFamily="34" charset="0"/>
              </a:rPr>
              <a:t>CHW (VHV) </a:t>
            </a:r>
            <a:r>
              <a:rPr lang="en-AU" sz="2400" dirty="0">
                <a:latin typeface="Gill Sans MT" panose="020B0502020104020203" pitchFamily="34" charset="0"/>
              </a:rPr>
              <a:t>policy committee meeting 20 January 2016</a:t>
            </a:r>
          </a:p>
          <a:p>
            <a:endParaRPr lang="en-US" sz="2400" dirty="0" smtClean="0">
              <a:latin typeface="Gill Sans MT" panose="020B0502020104020203" pitchFamily="34" charset="0"/>
            </a:endParaRPr>
          </a:p>
          <a:p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55" y="69850"/>
            <a:ext cx="1816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0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820960" y="1454449"/>
            <a:ext cx="914400" cy="244475"/>
          </a:xfrm>
          <a:prstGeom prst="rect">
            <a:avLst/>
          </a:prstGeom>
          <a:solidFill>
            <a:srgbClr val="FFD966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65684" y="846388"/>
            <a:ext cx="6858000" cy="6035675"/>
            <a:chOff x="0" y="0"/>
            <a:chExt cx="6096000" cy="4913907"/>
          </a:xfrm>
        </p:grpSpPr>
        <p:sp>
          <p:nvSpPr>
            <p:cNvPr id="6" name="Rectangle 5"/>
            <p:cNvSpPr/>
            <p:nvPr/>
          </p:nvSpPr>
          <p:spPr>
            <a:xfrm>
              <a:off x="152400" y="9525"/>
              <a:ext cx="914400" cy="2571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Step 1</a:t>
              </a:r>
              <a:endParaRPr lang="en-A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47825" y="0"/>
              <a:ext cx="914400" cy="2571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Step 2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28975" y="9525"/>
              <a:ext cx="914400" cy="2571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Step 3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52975" y="9525"/>
              <a:ext cx="914400" cy="2571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Step 4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" y="400050"/>
              <a:ext cx="914400" cy="2571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Adapt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47825" y="400050"/>
              <a:ext cx="914400" cy="257175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Plan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52975" y="381000"/>
              <a:ext cx="914400" cy="2571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Follow up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809625"/>
              <a:ext cx="1362075" cy="131445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9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Align </a:t>
              </a:r>
              <a:r>
                <a:rPr lang="en-AU" sz="9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CHW (VHV)Intervention </a:t>
              </a:r>
              <a:r>
                <a:rPr lang="en-AU" sz="9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Matrices with minimum package of interventions for VHVs as outlined in the </a:t>
              </a:r>
              <a:r>
                <a:rPr lang="en-AU" sz="9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CHW (VHV)program </a:t>
              </a:r>
              <a:r>
                <a:rPr lang="en-AU" sz="9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and</a:t>
              </a:r>
              <a:r>
                <a:rPr lang="en-AU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health standards and guidelines</a:t>
              </a:r>
              <a:endParaRPr lang="en-A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2400" y="2333493"/>
              <a:ext cx="914400" cy="428601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Consult with Stakeholders 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2400" y="2885912"/>
              <a:ext cx="914400" cy="790531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Align tool within local context &amp; language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14475" y="809625"/>
              <a:ext cx="1152525" cy="1314450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9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Ensure effective participant selection, technical facilitation &amp; logistical arrangements in place  </a:t>
              </a:r>
              <a:endParaRPr lang="en-A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47825" y="2333493"/>
              <a:ext cx="914400" cy="428601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Arrange workshop 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647825" y="2886075"/>
              <a:ext cx="914400" cy="876300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Invite participants and conduct training &amp; assessments 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43225" y="809625"/>
              <a:ext cx="1400175" cy="1314450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9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Discuss &amp; agree on scores for 15 program functionality components, assess interventions, validate scores &amp; identify actions to improve program functionality </a:t>
              </a:r>
              <a:endParaRPr lang="en-A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09900" y="2276475"/>
              <a:ext cx="1333500" cy="523875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Discuss &amp; score each element in </a:t>
              </a:r>
              <a:r>
                <a:rPr lang="en-AU" sz="9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CHW (VHV)Program </a:t>
              </a:r>
              <a:r>
                <a:rPr lang="en-A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Functionality Matrix 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09900" y="2952750"/>
              <a:ext cx="1333500" cy="695325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Discuss &amp; rate Intervention Matrices, calculate overall functionality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09900" y="3762375"/>
              <a:ext cx="1333500" cy="523875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Develop an improvement action plan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10100" y="809625"/>
              <a:ext cx="1238250" cy="1314450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9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Ensure that scores are validated, the action plan has buy in from key stakeholders and that measures are in place to monitor action implementation and results  </a:t>
              </a:r>
              <a:endParaRPr lang="en-A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657725" y="2190627"/>
              <a:ext cx="1190625" cy="952269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Interview VHVs &amp; community members to verify</a:t>
              </a:r>
              <a:r>
                <a:rPr lang="en-AU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findings (if not already done as part of step 2) 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05350" y="3238500"/>
              <a:ext cx="1190625" cy="523875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Adjust the action plan &amp; score based on findings</a:t>
              </a:r>
              <a:endParaRPr lang="en-A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10100" y="3867150"/>
              <a:ext cx="1485900" cy="1046757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Develop strategies &amp; monitoring plan for action plan achievements and regularly discuss progress &amp; share effective interventions 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542925" y="295275"/>
              <a:ext cx="57150" cy="857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2028825" y="285750"/>
              <a:ext cx="57150" cy="85725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3657600" y="295275"/>
              <a:ext cx="57150" cy="85725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5162550" y="295275"/>
              <a:ext cx="57150" cy="8572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5210175" y="2162175"/>
              <a:ext cx="57150" cy="8572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5162550" y="657225"/>
              <a:ext cx="57150" cy="8572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3600450" y="2162175"/>
              <a:ext cx="57150" cy="85725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5219700" y="3143250"/>
              <a:ext cx="57150" cy="8572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542925" y="2162175"/>
              <a:ext cx="57150" cy="85725"/>
            </a:xfrm>
            <a:prstGeom prst="down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3657600" y="685800"/>
              <a:ext cx="57150" cy="85725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7" name="Down Arrow 36"/>
            <p:cNvSpPr/>
            <p:nvPr/>
          </p:nvSpPr>
          <p:spPr>
            <a:xfrm>
              <a:off x="5219700" y="3781425"/>
              <a:ext cx="57150" cy="85725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542925" y="704850"/>
              <a:ext cx="57150" cy="85725"/>
            </a:xfrm>
            <a:prstGeom prst="down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2019300" y="2762250"/>
              <a:ext cx="57150" cy="85725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3600450" y="3676650"/>
              <a:ext cx="57150" cy="85725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41" name="Down Arrow 40"/>
            <p:cNvSpPr/>
            <p:nvPr/>
          </p:nvSpPr>
          <p:spPr>
            <a:xfrm>
              <a:off x="3590925" y="2847975"/>
              <a:ext cx="57150" cy="85725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2028825" y="2190750"/>
              <a:ext cx="57150" cy="85725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2028825" y="685800"/>
              <a:ext cx="57150" cy="85725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44" name="Down Arrow 43"/>
            <p:cNvSpPr/>
            <p:nvPr/>
          </p:nvSpPr>
          <p:spPr>
            <a:xfrm>
              <a:off x="542925" y="2714625"/>
              <a:ext cx="57150" cy="85725"/>
            </a:xfrm>
            <a:prstGeom prst="down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</p:grpSp>
      <p:sp>
        <p:nvSpPr>
          <p:cNvPr id="46" name="Rectangle 65"/>
          <p:cNvSpPr>
            <a:spLocks noChangeArrowheads="1"/>
          </p:cNvSpPr>
          <p:nvPr/>
        </p:nvSpPr>
        <p:spPr bwMode="auto">
          <a:xfrm>
            <a:off x="1160060" y="-1438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19012" y="-1"/>
            <a:ext cx="10515600" cy="832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VHV Policy development - CHW AIM workshop</a:t>
            </a:r>
            <a:endParaRPr lang="en-US" sz="2400" dirty="0"/>
          </a:p>
        </p:txBody>
      </p:sp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55" y="69850"/>
            <a:ext cx="1816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9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38200" y="1370015"/>
            <a:ext cx="10515600" cy="32067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b="1" dirty="0" smtClean="0"/>
              <a:t>Functionality Model</a:t>
            </a:r>
          </a:p>
        </p:txBody>
      </p:sp>
      <p:pic>
        <p:nvPicPr>
          <p:cNvPr id="3075" name="Content Placeholder 4" descr="CHW functionality Model2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5025" y="2336801"/>
            <a:ext cx="5441950" cy="3052763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55" y="69850"/>
            <a:ext cx="1816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3683" y="146650"/>
            <a:ext cx="10515600" cy="115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VHV Policy development - CHW AIM workshop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07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>
                <a:latin typeface="Gill Sans MT" panose="020B0502020104020203" pitchFamily="34" charset="0"/>
              </a:rPr>
              <a:t>The framework is around two key resources: </a:t>
            </a:r>
          </a:p>
          <a:p>
            <a:pPr lvl="0"/>
            <a:r>
              <a:rPr lang="en-AU" dirty="0">
                <a:latin typeface="Gill Sans MT" panose="020B0502020104020203" pitchFamily="34" charset="0"/>
              </a:rPr>
              <a:t>a program functionality matrix with 15 key components used by participants to assess the current status of their programs, and </a:t>
            </a:r>
          </a:p>
          <a:p>
            <a:pPr lvl="0"/>
            <a:r>
              <a:rPr lang="en-AU" dirty="0">
                <a:latin typeface="Gill Sans MT" panose="020B0502020104020203" pitchFamily="34" charset="0"/>
              </a:rPr>
              <a:t>service intervention matrices to determine how </a:t>
            </a:r>
            <a:r>
              <a:rPr lang="en-AU" dirty="0" smtClean="0">
                <a:latin typeface="Gill Sans MT" panose="020B0502020104020203" pitchFamily="34" charset="0"/>
              </a:rPr>
              <a:t>CHW (VHV)service </a:t>
            </a:r>
            <a:r>
              <a:rPr lang="en-AU" dirty="0">
                <a:latin typeface="Gill Sans MT" panose="020B0502020104020203" pitchFamily="34" charset="0"/>
              </a:rPr>
              <a:t>delivery aligns with program and national guidelines. </a:t>
            </a:r>
            <a:endParaRPr lang="en-AU" dirty="0" smtClean="0">
              <a:latin typeface="Gill Sans MT" panose="020B0502020104020203" pitchFamily="34" charset="0"/>
            </a:endParaRPr>
          </a:p>
          <a:p>
            <a:pPr lvl="0"/>
            <a:endParaRPr lang="en-AU" dirty="0">
              <a:latin typeface="Gill Sans MT" panose="020B0502020104020203" pitchFamily="34" charset="0"/>
            </a:endParaRPr>
          </a:p>
          <a:p>
            <a:pPr lvl="0"/>
            <a:endParaRPr lang="en-AU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AU" dirty="0">
                <a:latin typeface="Gill Sans MT" panose="020B0502020104020203" pitchFamily="34" charset="0"/>
              </a:rPr>
              <a:t>The key health intervention matrices currently included address :</a:t>
            </a:r>
          </a:p>
          <a:p>
            <a:r>
              <a:rPr lang="en-AU" dirty="0">
                <a:latin typeface="Gill Sans MT" panose="020B0502020104020203" pitchFamily="34" charset="0"/>
              </a:rPr>
              <a:t>maternal, newborn, and child health (MNCH), </a:t>
            </a:r>
          </a:p>
          <a:p>
            <a:r>
              <a:rPr lang="en-AU" dirty="0">
                <a:latin typeface="Gill Sans MT" panose="020B0502020104020203" pitchFamily="34" charset="0"/>
              </a:rPr>
              <a:t>HIV/AIDS, and </a:t>
            </a:r>
          </a:p>
          <a:p>
            <a:r>
              <a:rPr lang="en-AU" dirty="0">
                <a:latin typeface="Gill Sans MT" panose="020B0502020104020203" pitchFamily="34" charset="0"/>
              </a:rPr>
              <a:t>Tuberculosis (TB); </a:t>
            </a:r>
          </a:p>
          <a:p>
            <a:r>
              <a:rPr lang="en-AU" dirty="0">
                <a:latin typeface="Gill Sans MT" panose="020B0502020104020203" pitchFamily="34" charset="0"/>
              </a:rPr>
              <a:t>additional services can be adapted for assessment.</a:t>
            </a:r>
          </a:p>
          <a:p>
            <a:endParaRPr lang="en-AU" dirty="0">
              <a:latin typeface="Gill Sans MT" panose="020B0502020104020203" pitchFamily="34" charset="0"/>
            </a:endParaRPr>
          </a:p>
          <a:p>
            <a:pPr lvl="0"/>
            <a:endParaRPr lang="en-AU" dirty="0">
              <a:latin typeface="Gill Sans MT" panose="020B0502020104020203" pitchFamily="34" charset="0"/>
            </a:endParaRPr>
          </a:p>
          <a:p>
            <a:endParaRPr lang="en-AU" dirty="0">
              <a:latin typeface="Gill Sans MT" panose="020B0502020104020203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3683" y="146650"/>
            <a:ext cx="10515600" cy="115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VHV Policy development - CHW AIM workshop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55" y="69850"/>
            <a:ext cx="1816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4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b="1" dirty="0">
                <a:latin typeface="Gill Sans MT" panose="020B0502020104020203" pitchFamily="34" charset="0"/>
              </a:rPr>
              <a:t>Audience: </a:t>
            </a:r>
            <a:r>
              <a:rPr lang="en-AU" sz="2400" dirty="0" smtClean="0">
                <a:latin typeface="Gill Sans MT" panose="020B0502020104020203" pitchFamily="34" charset="0"/>
              </a:rPr>
              <a:t>implementing </a:t>
            </a:r>
            <a:r>
              <a:rPr lang="en-AU" sz="2400" dirty="0">
                <a:latin typeface="Gill Sans MT" panose="020B0502020104020203" pitchFamily="34" charset="0"/>
              </a:rPr>
              <a:t>partners such as the NODH, PHA, non-governmental organisations, or other organizations that implement and manage </a:t>
            </a:r>
            <a:r>
              <a:rPr lang="en-AU" sz="2400" dirty="0" smtClean="0">
                <a:latin typeface="Gill Sans MT" panose="020B0502020104020203" pitchFamily="34" charset="0"/>
              </a:rPr>
              <a:t>CHW (VHV)programs.</a:t>
            </a:r>
          </a:p>
          <a:p>
            <a:endParaRPr lang="en-AU" sz="2400" dirty="0">
              <a:latin typeface="Gill Sans MT" panose="020B0502020104020203" pitchFamily="34" charset="0"/>
            </a:endParaRPr>
          </a:p>
          <a:p>
            <a:r>
              <a:rPr lang="en-AU" sz="2400" b="1" dirty="0">
                <a:latin typeface="Gill Sans MT" panose="020B0502020104020203" pitchFamily="34" charset="0"/>
              </a:rPr>
              <a:t>Objectives: </a:t>
            </a:r>
            <a:r>
              <a:rPr lang="en-AU" sz="2400" dirty="0">
                <a:latin typeface="Gill Sans MT" panose="020B0502020104020203" pitchFamily="34" charset="0"/>
              </a:rPr>
              <a:t>To provide a framework and process to enable governments and organizations to survey, assess, and improve the functionality of </a:t>
            </a:r>
            <a:r>
              <a:rPr lang="en-AU" sz="2400" dirty="0" smtClean="0">
                <a:latin typeface="Gill Sans MT" panose="020B0502020104020203" pitchFamily="34" charset="0"/>
              </a:rPr>
              <a:t>CHW (VHV)programs</a:t>
            </a:r>
            <a:r>
              <a:rPr lang="en-AU" sz="2400" dirty="0">
                <a:latin typeface="Gill Sans MT" panose="020B0502020104020203" pitchFamily="34" charset="0"/>
              </a:rPr>
              <a:t>.</a:t>
            </a:r>
          </a:p>
          <a:p>
            <a:endParaRPr lang="en-AU" sz="2400" dirty="0">
              <a:latin typeface="Gill Sans MT" panose="020B0502020104020203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3683" y="146650"/>
            <a:ext cx="10515600" cy="115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VHV Policy development - CHW AIM workshop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55" y="69850"/>
            <a:ext cx="1816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4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01799" y="1591733"/>
            <a:ext cx="8402609" cy="47651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142066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Madang</a:t>
            </a:r>
            <a:endParaRPr lang="en-AU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417" y="0"/>
            <a:ext cx="10515600" cy="115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VHV Policy development - CHW AIM workshop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55" y="69850"/>
            <a:ext cx="1816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0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55799" y="1422400"/>
            <a:ext cx="7874001" cy="5003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1250" y="2201334"/>
            <a:ext cx="1280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Bougainville</a:t>
            </a:r>
            <a:endParaRPr lang="en-AU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9683" y="0"/>
            <a:ext cx="10515600" cy="115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VHV Policy development - CHW AIM workshop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55" y="69850"/>
            <a:ext cx="1816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5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 descr="C:\Users\david.raminashvili\Desktop\PapGuinea-physical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37" y="28074"/>
            <a:ext cx="9144000" cy="682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55" y="69850"/>
            <a:ext cx="1816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6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CHW (VHV) Policy </a:t>
            </a:r>
            <a:r>
              <a:rPr lang="en-AU" sz="28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Development Concept </a:t>
            </a:r>
            <a:r>
              <a:rPr lang="en-AU" sz="28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note</a:t>
            </a:r>
            <a:br>
              <a:rPr lang="en-AU" sz="28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</a:br>
            <a:r>
              <a:rPr lang="en-AU" sz="28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/>
            </a:r>
            <a:br>
              <a:rPr lang="en-AU" sz="28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</a:br>
            <a:r>
              <a:rPr lang="en-US" sz="28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Key Issues: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8634"/>
            <a:ext cx="10515600" cy="51154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AU" dirty="0">
              <a:latin typeface="Gill Sans MT" panose="020B0502020104020203" pitchFamily="34" charset="0"/>
            </a:endParaRPr>
          </a:p>
          <a:p>
            <a:pPr marL="514350" lvl="0" indent="-514350"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Definition of Village Health Volunteer (VHV)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Rewards or Incentives for Volunteers.</a:t>
            </a:r>
            <a:endParaRPr lang="en-AU" dirty="0">
              <a:latin typeface="Gill Sans MT" panose="020B0502020104020203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Pathway </a:t>
            </a:r>
            <a:r>
              <a:rPr lang="en-US" dirty="0">
                <a:latin typeface="Gill Sans MT" panose="020B0502020104020203" pitchFamily="34" charset="0"/>
              </a:rPr>
              <a:t>into formal education and employment in the health sector</a:t>
            </a: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Scope of Health Promotion Practice and potential Insurance – Litigation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Scope of Practice and Remuneration (refer also point 2 and 4)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Linkages between NDOH Programs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Interface &amp; Collaboration between the Health Facility and the VHV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Supportive Supervision and Mentoring of VHV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NDOH Restructure and where the </a:t>
            </a:r>
            <a:r>
              <a:rPr lang="en-US" dirty="0" smtClean="0">
                <a:latin typeface="Gill Sans MT" panose="020B0502020104020203" pitchFamily="34" charset="0"/>
              </a:rPr>
              <a:t>CHW (VHV)will </a:t>
            </a:r>
            <a:r>
              <a:rPr lang="en-US" dirty="0">
                <a:latin typeface="Gill Sans MT" panose="020B0502020104020203" pitchFamily="34" charset="0"/>
              </a:rPr>
              <a:t>be situated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Provincial and District Responsibility for </a:t>
            </a:r>
            <a:r>
              <a:rPr lang="en-US" dirty="0" smtClean="0">
                <a:latin typeface="Gill Sans MT" panose="020B0502020104020203" pitchFamily="34" charset="0"/>
              </a:rPr>
              <a:t>CHW (VHV)Programs</a:t>
            </a:r>
            <a:endParaRPr lang="en-US" dirty="0">
              <a:latin typeface="Gill Sans MT" panose="020B0502020104020203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Health Science and potential conflict with church teaching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Expected Life-span of </a:t>
            </a:r>
            <a:r>
              <a:rPr lang="en-US" dirty="0" smtClean="0">
                <a:latin typeface="Gill Sans MT" panose="020B0502020104020203" pitchFamily="34" charset="0"/>
              </a:rPr>
              <a:t>CHW (VHV)</a:t>
            </a:r>
            <a:endParaRPr lang="en-US" dirty="0">
              <a:latin typeface="Gill Sans MT" panose="020B0502020104020203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CHW (VHV)Pre-requisites</a:t>
            </a:r>
            <a:endParaRPr lang="en-AU" dirty="0">
              <a:latin typeface="Gill Sans MT" panose="020B0502020104020203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CHW (VHV)Activities </a:t>
            </a:r>
            <a:r>
              <a:rPr lang="en-US" dirty="0">
                <a:latin typeface="Gill Sans MT" panose="020B0502020104020203" pitchFamily="34" charset="0"/>
              </a:rPr>
              <a:t>and Data Collection</a:t>
            </a:r>
            <a:endParaRPr lang="en-AU" dirty="0">
              <a:latin typeface="Gill Sans MT" panose="020B0502020104020203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55" y="69850"/>
            <a:ext cx="1816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6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076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Way forward</a:t>
            </a:r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/>
            </a:r>
            <a:b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</a:b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238"/>
            <a:ext cx="10515600" cy="4727725"/>
          </a:xfrm>
        </p:spPr>
        <p:txBody>
          <a:bodyPr>
            <a:noAutofit/>
          </a:bodyPr>
          <a:lstStyle/>
          <a:p>
            <a:r>
              <a:rPr lang="en-AU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May 2016</a:t>
            </a:r>
          </a:p>
          <a:p>
            <a:pPr lvl="1"/>
            <a:r>
              <a:rPr lang="en-AU" dirty="0" smtClean="0">
                <a:latin typeface="Gill Sans MT" panose="020B0502020104020203" pitchFamily="34" charset="0"/>
              </a:rPr>
              <a:t>Final </a:t>
            </a:r>
            <a:r>
              <a:rPr lang="en-AU" dirty="0">
                <a:latin typeface="Gill Sans MT" panose="020B0502020104020203" pitchFamily="34" charset="0"/>
              </a:rPr>
              <a:t>stage of editing and </a:t>
            </a:r>
            <a:r>
              <a:rPr lang="en-AU" dirty="0" smtClean="0">
                <a:latin typeface="Gill Sans MT" panose="020B0502020104020203" pitchFamily="34" charset="0"/>
              </a:rPr>
              <a:t>formatting based on field test</a:t>
            </a:r>
            <a:endParaRPr lang="en-AU" dirty="0">
              <a:latin typeface="Gill Sans MT" panose="020B0502020104020203" pitchFamily="34" charset="0"/>
            </a:endParaRPr>
          </a:p>
          <a:p>
            <a:pPr lvl="1"/>
            <a:r>
              <a:rPr lang="en-AU" dirty="0">
                <a:latin typeface="Gill Sans MT" panose="020B0502020104020203" pitchFamily="34" charset="0"/>
              </a:rPr>
              <a:t>Preparation for field </a:t>
            </a:r>
            <a:r>
              <a:rPr lang="en-AU" dirty="0" smtClean="0">
                <a:latin typeface="Gill Sans MT" panose="020B0502020104020203" pitchFamily="34" charset="0"/>
              </a:rPr>
              <a:t>testing</a:t>
            </a:r>
            <a:endParaRPr lang="en-AU" dirty="0">
              <a:latin typeface="Gill Sans MT" panose="020B0502020104020203" pitchFamily="34" charset="0"/>
            </a:endParaRPr>
          </a:p>
          <a:p>
            <a:r>
              <a:rPr lang="en-AU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June – July 2016</a:t>
            </a:r>
            <a:endParaRPr lang="en-AU" sz="24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AU" sz="2400" dirty="0">
                <a:latin typeface="Gill Sans MT" panose="020B0502020104020203" pitchFamily="34" charset="0"/>
              </a:rPr>
              <a:t>Training of trainers </a:t>
            </a:r>
            <a:r>
              <a:rPr lang="en-AU" sz="2400" dirty="0" smtClean="0">
                <a:latin typeface="Gill Sans MT" panose="020B0502020104020203" pitchFamily="34" charset="0"/>
              </a:rPr>
              <a:t>from </a:t>
            </a:r>
            <a:r>
              <a:rPr lang="en-AU" sz="2400" dirty="0">
                <a:latin typeface="Gill Sans MT" panose="020B0502020104020203" pitchFamily="34" charset="0"/>
              </a:rPr>
              <a:t>each </a:t>
            </a:r>
            <a:r>
              <a:rPr lang="en-AU" sz="2400" dirty="0" smtClean="0">
                <a:latin typeface="Gill Sans MT" panose="020B0502020104020203" pitchFamily="34" charset="0"/>
              </a:rPr>
              <a:t>province </a:t>
            </a:r>
            <a:endParaRPr lang="en-AU" sz="2400" dirty="0">
              <a:latin typeface="Gill Sans MT" panose="020B0502020104020203" pitchFamily="34" charset="0"/>
            </a:endParaRPr>
          </a:p>
          <a:p>
            <a:r>
              <a:rPr lang="en-AU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September- </a:t>
            </a:r>
            <a:r>
              <a:rPr lang="en-AU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December 2016</a:t>
            </a:r>
          </a:p>
          <a:p>
            <a:pPr marL="0" indent="0">
              <a:buNone/>
            </a:pPr>
            <a:r>
              <a:rPr lang="en-AU" sz="2400" dirty="0">
                <a:latin typeface="Gill Sans MT" panose="020B0502020104020203" pitchFamily="34" charset="0"/>
              </a:rPr>
              <a:t>Training of VHVs in all </a:t>
            </a:r>
            <a:r>
              <a:rPr lang="en-AU" sz="2400" dirty="0" smtClean="0">
                <a:latin typeface="Gill Sans MT" panose="020B0502020104020203" pitchFamily="34" charset="0"/>
              </a:rPr>
              <a:t>provinces (at least WV and RPHSDP coverage province)</a:t>
            </a:r>
          </a:p>
          <a:p>
            <a:pPr marL="0" indent="0">
              <a:buNone/>
            </a:pPr>
            <a:r>
              <a:rPr lang="en-AU" sz="2400" dirty="0" smtClean="0">
                <a:latin typeface="Gill Sans MT" panose="020B0502020104020203" pitchFamily="34" charset="0"/>
              </a:rPr>
              <a:t>Advocate with Provincial health offices</a:t>
            </a:r>
          </a:p>
          <a:p>
            <a:r>
              <a:rPr lang="en-AU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January – September 2016</a:t>
            </a:r>
            <a:endParaRPr lang="en-AU" sz="24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AU" sz="2400" dirty="0" smtClean="0">
                <a:latin typeface="Gill Sans MT" panose="020B0502020104020203" pitchFamily="34" charset="0"/>
              </a:rPr>
              <a:t>Policy Development</a:t>
            </a:r>
            <a:endParaRPr lang="en-AU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AU" sz="2400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55" y="69850"/>
            <a:ext cx="1816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5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07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Lessons Learned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3175"/>
            <a:ext cx="10515600" cy="49037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Challenge: </a:t>
            </a:r>
            <a:r>
              <a:rPr lang="en-US" dirty="0" smtClean="0"/>
              <a:t>No action since 2012 Conference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Solution: </a:t>
            </a:r>
            <a:r>
              <a:rPr lang="en-US" dirty="0" smtClean="0"/>
              <a:t>Identifying key stakeholder for partnership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Challenge: </a:t>
            </a:r>
            <a:r>
              <a:rPr lang="en-US" dirty="0" smtClean="0"/>
              <a:t>Participation from relevant stakeholders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Solution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n-US" dirty="0"/>
              <a:t>Mobilize key stakeholders for establishing advisory committee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Challenge: </a:t>
            </a:r>
            <a:r>
              <a:rPr lang="en-AU" dirty="0" smtClean="0">
                <a:latin typeface="Gill Sans MT" panose="020B0502020104020203" pitchFamily="34" charset="0"/>
              </a:rPr>
              <a:t>Coordination </a:t>
            </a:r>
            <a:r>
              <a:rPr lang="en-AU" dirty="0">
                <a:latin typeface="Gill Sans MT" panose="020B0502020104020203" pitchFamily="34" charset="0"/>
              </a:rPr>
              <a:t>of Advisory committee was challenging in terms of timing and process was going slow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Solution: </a:t>
            </a:r>
            <a:r>
              <a:rPr lang="en-AU" dirty="0" smtClean="0">
                <a:latin typeface="Gill Sans MT" panose="020B0502020104020203" pitchFamily="34" charset="0"/>
              </a:rPr>
              <a:t>engaging </a:t>
            </a:r>
            <a:r>
              <a:rPr lang="en-AU" dirty="0">
                <a:latin typeface="Gill Sans MT" panose="020B0502020104020203" pitchFamily="34" charset="0"/>
              </a:rPr>
              <a:t>the consultant to compile all reviews and contributions from all stakeholders and to put things together</a:t>
            </a: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Challenge: </a:t>
            </a:r>
            <a:r>
              <a:rPr lang="en-AU" dirty="0" smtClean="0">
                <a:latin typeface="Gill Sans MT" panose="020B0502020104020203" pitchFamily="34" charset="0"/>
              </a:rPr>
              <a:t>CHW (VHV) </a:t>
            </a:r>
            <a:r>
              <a:rPr lang="en-AU" dirty="0">
                <a:latin typeface="Gill Sans MT" panose="020B0502020104020203" pitchFamily="34" charset="0"/>
              </a:rPr>
              <a:t>Advisory Committee recognised the need for Policy </a:t>
            </a:r>
            <a:r>
              <a:rPr lang="en-AU" dirty="0" smtClean="0">
                <a:latin typeface="Gill Sans MT" panose="020B0502020104020203" pitchFamily="34" charset="0"/>
              </a:rPr>
              <a:t>update/development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Solution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n-AU" dirty="0" smtClean="0">
                <a:latin typeface="Gill Sans MT" panose="020B0502020104020203" pitchFamily="34" charset="0"/>
              </a:rPr>
              <a:t>CHW (VHV) </a:t>
            </a:r>
            <a:r>
              <a:rPr lang="en-AU" dirty="0">
                <a:latin typeface="Gill Sans MT" panose="020B0502020104020203" pitchFamily="34" charset="0"/>
              </a:rPr>
              <a:t>Assessment and Improvement Matrix Workshops </a:t>
            </a: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55" y="69850"/>
            <a:ext cx="1816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1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C:\Users\david.raminashvili\Desktop\Oil Search Pacific Games Relay officially launches with a traditional lagatoi (canoe) ceremony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0"/>
            <a:ext cx="102837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687"/>
            <a:ext cx="10515600" cy="5287992"/>
          </a:xfrm>
        </p:spPr>
        <p:txBody>
          <a:bodyPr>
            <a:noAutofit/>
          </a:bodyPr>
          <a:lstStyle/>
          <a:p>
            <a:endParaRPr lang="en-AU" sz="2400" b="1" dirty="0">
              <a:solidFill>
                <a:schemeClr val="accent2"/>
              </a:solidFill>
              <a:latin typeface="Gill Sans MT" panose="020B0502020104020203" pitchFamily="34" charset="0"/>
            </a:endParaRPr>
          </a:p>
          <a:p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First CHW (VHV)Policy and Training Curriculum </a:t>
            </a:r>
            <a:r>
              <a:rPr lang="ka-GE" sz="2400" b="1" dirty="0" smtClean="0">
                <a:solidFill>
                  <a:schemeClr val="accent2"/>
                </a:solidFill>
              </a:rPr>
              <a:t>2003-2012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C</a:t>
            </a:r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onference and Resolution in </a:t>
            </a:r>
            <a:r>
              <a:rPr lang="ka-GE" sz="2400" b="1" dirty="0" smtClean="0">
                <a:solidFill>
                  <a:schemeClr val="accent2"/>
                </a:solidFill>
              </a:rPr>
              <a:t>2012 </a:t>
            </a:r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Supported by World Vision and Burnet Institute</a:t>
            </a:r>
          </a:p>
          <a:p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Joint effort of </a:t>
            </a:r>
            <a:r>
              <a:rPr lang="en-US" sz="2400" b="1" dirty="0" err="1" smtClean="0">
                <a:solidFill>
                  <a:schemeClr val="accent2"/>
                </a:solidFill>
                <a:latin typeface="Gill Sans MT" panose="020B0502020104020203" pitchFamily="34" charset="0"/>
              </a:rPr>
              <a:t>NDoH</a:t>
            </a:r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 RPHCSDP (ADB) and WV PNG</a:t>
            </a:r>
          </a:p>
          <a:p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Established </a:t>
            </a:r>
            <a:r>
              <a:rPr lang="en-AU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CHW (VHV) </a:t>
            </a:r>
            <a:r>
              <a:rPr lang="en-AU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Advisory Committee </a:t>
            </a:r>
          </a:p>
          <a:p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Consultancy work</a:t>
            </a:r>
          </a:p>
          <a:p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VHV Policy development - CHW AIM </a:t>
            </a:r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workshop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VHV Policy development </a:t>
            </a:r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- Policy paper submission and </a:t>
            </a:r>
            <a:r>
              <a:rPr lang="ka-GE" sz="2400" b="1" dirty="0" err="1">
                <a:solidFill>
                  <a:schemeClr val="accent2"/>
                </a:solidFill>
              </a:rPr>
              <a:t>1</a:t>
            </a:r>
            <a:r>
              <a:rPr lang="en-US" sz="2400" b="1" dirty="0" err="1" smtClean="0">
                <a:solidFill>
                  <a:schemeClr val="accent2"/>
                </a:solidFill>
                <a:latin typeface="Gill Sans MT" panose="020B0502020104020203" pitchFamily="34" charset="0"/>
              </a:rPr>
              <a:t>st</a:t>
            </a:r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 workshop</a:t>
            </a:r>
          </a:p>
          <a:p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Way </a:t>
            </a:r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forward</a:t>
            </a:r>
          </a:p>
          <a:p>
            <a:endParaRPr lang="en-US" sz="2400" b="1" dirty="0" smtClean="0">
              <a:solidFill>
                <a:schemeClr val="accent2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55" y="69850"/>
            <a:ext cx="1816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7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First </a:t>
            </a:r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CHW (VHV)Policy </a:t>
            </a:r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and Training </a:t>
            </a:r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Curriculum 2002-2012</a:t>
            </a:r>
            <a:endParaRPr lang="en-US" sz="2400" b="1" dirty="0">
              <a:solidFill>
                <a:schemeClr val="accent2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500996"/>
            <a:ext cx="10515600" cy="46414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>
                <a:latin typeface="Gill Sans MT" panose="020B0502020104020203" pitchFamily="34" charset="0"/>
              </a:rPr>
              <a:t>In the past, villagers worked together to carry out health related activities on their own</a:t>
            </a:r>
            <a:r>
              <a:rPr lang="ka-GE" sz="2400" dirty="0" smtClean="0"/>
              <a:t>-</a:t>
            </a:r>
            <a:r>
              <a:rPr lang="en-AU" sz="2400" i="1" dirty="0" smtClean="0">
                <a:latin typeface="Gill Sans MT" panose="020B0502020104020203" pitchFamily="34" charset="0"/>
              </a:rPr>
              <a:t>Village Health Initiatives</a:t>
            </a:r>
            <a:r>
              <a:rPr lang="en-AU" sz="2400" dirty="0" smtClean="0">
                <a:latin typeface="Gill Sans MT" panose="020B0502020104020203" pitchFamily="34" charset="0"/>
              </a:rPr>
              <a:t>.</a:t>
            </a:r>
            <a:endParaRPr lang="ka-GE" sz="2400" dirty="0" smtClean="0"/>
          </a:p>
          <a:p>
            <a:r>
              <a:rPr lang="en-AU" sz="2400" dirty="0" smtClean="0">
                <a:latin typeface="Gill Sans MT" panose="020B0502020104020203" pitchFamily="34" charset="0"/>
              </a:rPr>
              <a:t>In 1999, a collaborated forum and workshop was held by Family Health Unit of National Department of Health and Women &amp; Child Health Project.</a:t>
            </a:r>
          </a:p>
          <a:p>
            <a:r>
              <a:rPr lang="en-AU" sz="2400" dirty="0" smtClean="0">
                <a:latin typeface="Gill Sans MT" panose="020B0502020104020203" pitchFamily="34" charset="0"/>
              </a:rPr>
              <a:t>The forum gave direction for the future of health volunteer programs and the development of the policy.</a:t>
            </a:r>
          </a:p>
          <a:p>
            <a:r>
              <a:rPr lang="en-AU" sz="2400" dirty="0" smtClean="0">
                <a:latin typeface="Gill Sans MT" panose="020B0502020104020203" pitchFamily="34" charset="0"/>
              </a:rPr>
              <a:t>The National Health Plan 2001-2010 had recognised the values of Village Health Initiatives, therefore </a:t>
            </a:r>
            <a:r>
              <a:rPr lang="en-AU" sz="2400" dirty="0" err="1" smtClean="0">
                <a:latin typeface="Gill Sans MT" panose="020B0502020104020203" pitchFamily="34" charset="0"/>
              </a:rPr>
              <a:t>NDoH</a:t>
            </a:r>
            <a:r>
              <a:rPr lang="en-AU" sz="2400" dirty="0" smtClean="0">
                <a:latin typeface="Gill Sans MT" panose="020B0502020104020203" pitchFamily="34" charset="0"/>
              </a:rPr>
              <a:t> develop a policy on the </a:t>
            </a:r>
            <a:r>
              <a:rPr lang="en-AU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Village Health Volunteer Program.</a:t>
            </a:r>
          </a:p>
          <a:p>
            <a:r>
              <a:rPr lang="en-AU" sz="2400" dirty="0" smtClean="0">
                <a:latin typeface="Gill Sans MT" panose="020B0502020104020203" pitchFamily="34" charset="0"/>
              </a:rPr>
              <a:t>In 2002 – 2003 the CHW (VHV)training curriculum was developed.</a:t>
            </a:r>
          </a:p>
          <a:p>
            <a:endParaRPr lang="en-AU" sz="2400" dirty="0">
              <a:latin typeface="Gill Sans MT" panose="020B0502020104020203" pitchFamily="34" charset="0"/>
            </a:endParaRPr>
          </a:p>
          <a:p>
            <a:r>
              <a:rPr lang="en-US" sz="2400" dirty="0">
                <a:latin typeface="Gill Sans MT" panose="020B0502020104020203" pitchFamily="34" charset="0"/>
              </a:rPr>
              <a:t>The program </a:t>
            </a:r>
            <a:r>
              <a:rPr lang="en-US" sz="2400" dirty="0" smtClean="0">
                <a:latin typeface="Gill Sans MT" panose="020B0502020104020203" pitchFamily="34" charset="0"/>
              </a:rPr>
              <a:t>managed </a:t>
            </a:r>
            <a:r>
              <a:rPr lang="en-US" sz="2400" dirty="0">
                <a:latin typeface="Gill Sans MT" panose="020B0502020104020203" pitchFamily="34" charset="0"/>
              </a:rPr>
              <a:t>by NGO’s, churches, </a:t>
            </a:r>
            <a:r>
              <a:rPr lang="en-US" sz="2400" dirty="0" smtClean="0">
                <a:latin typeface="Gill Sans MT" panose="020B0502020104020203" pitchFamily="34" charset="0"/>
              </a:rPr>
              <a:t>provincial&amp; </a:t>
            </a:r>
            <a:r>
              <a:rPr lang="en-US" sz="2400" dirty="0">
                <a:latin typeface="Gill Sans MT" panose="020B0502020104020203" pitchFamily="34" charset="0"/>
              </a:rPr>
              <a:t>district </a:t>
            </a:r>
            <a:r>
              <a:rPr lang="en-US" sz="2400" dirty="0" smtClean="0">
                <a:latin typeface="Gill Sans MT" panose="020B0502020104020203" pitchFamily="34" charset="0"/>
              </a:rPr>
              <a:t>health offices.</a:t>
            </a: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55" y="69850"/>
            <a:ext cx="1816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5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936" y="2153114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The name </a:t>
            </a:r>
            <a:r>
              <a:rPr lang="en-AU" sz="2400" dirty="0">
                <a:solidFill>
                  <a:schemeClr val="accent2"/>
                </a:solidFill>
                <a:latin typeface="Gill Sans MT" panose="020B0502020104020203" pitchFamily="34" charset="0"/>
              </a:rPr>
              <a:t>Village Health Volunteer</a:t>
            </a:r>
            <a:r>
              <a:rPr lang="en-US" sz="2400" dirty="0">
                <a:solidFill>
                  <a:schemeClr val="accent2"/>
                </a:solidFill>
                <a:latin typeface="Gill Sans MT" panose="020B0502020104020203" pitchFamily="34" charset="0"/>
              </a:rPr>
              <a:t> </a:t>
            </a:r>
            <a:r>
              <a:rPr lang="en-US" sz="2400" dirty="0">
                <a:latin typeface="Gill Sans MT" panose="020B0502020104020203" pitchFamily="34" charset="0"/>
              </a:rPr>
              <a:t>is used to describe all village level health volunteers in PNG, including; 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village birth attendant, 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community based distributor,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marasin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en-US" dirty="0" err="1">
                <a:latin typeface="Gill Sans MT" panose="020B0502020104020203" pitchFamily="34" charset="0"/>
              </a:rPr>
              <a:t>meri</a:t>
            </a:r>
            <a:r>
              <a:rPr lang="en-US" dirty="0">
                <a:latin typeface="Gill Sans MT" panose="020B0502020104020203" pitchFamily="34" charset="0"/>
              </a:rPr>
              <a:t> (medicine woman), 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village health promoter,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 men’s health educator, </a:t>
            </a:r>
          </a:p>
          <a:p>
            <a:pPr lvl="1"/>
            <a:r>
              <a:rPr lang="en-US" dirty="0">
                <a:latin typeface="Gill Sans MT" panose="020B0502020104020203" pitchFamily="34" charset="0"/>
              </a:rPr>
              <a:t>village health assistant, etc.</a:t>
            </a:r>
          </a:p>
          <a:p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55" y="69850"/>
            <a:ext cx="1816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2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PNG Village Health Volunteer National </a:t>
            </a:r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Conference in Feb </a:t>
            </a:r>
            <a:r>
              <a:rPr lang="ka-GE" sz="2400" b="1" dirty="0" smtClean="0">
                <a:solidFill>
                  <a:schemeClr val="accent2"/>
                </a:solidFill>
              </a:rPr>
              <a:t>2012 </a:t>
            </a:r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</a:br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Supported </a:t>
            </a:r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by World Vision and Burnet </a:t>
            </a:r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Institute</a:t>
            </a:r>
            <a:endParaRPr lang="en-US" sz="2400" b="1" dirty="0">
              <a:solidFill>
                <a:schemeClr val="accent2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sz="2400" dirty="0">
                <a:latin typeface="Gill Sans MT" panose="020B0502020104020203" pitchFamily="34" charset="0"/>
              </a:rPr>
              <a:t>“Untapped potential:  the role of the village health volunteer in </a:t>
            </a:r>
            <a:endParaRPr lang="en-AU" sz="2400" dirty="0" smtClean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r>
              <a:rPr lang="en-AU" sz="2400" dirty="0" smtClean="0">
                <a:latin typeface="Gill Sans MT" panose="020B0502020104020203" pitchFamily="34" charset="0"/>
              </a:rPr>
              <a:t>improving </a:t>
            </a:r>
            <a:r>
              <a:rPr lang="en-AU" sz="2400" dirty="0">
                <a:latin typeface="Gill Sans MT" panose="020B0502020104020203" pitchFamily="34" charset="0"/>
              </a:rPr>
              <a:t>maternal, newborn and child health in PNG</a:t>
            </a:r>
            <a:r>
              <a:rPr lang="en-AU" sz="2400" dirty="0" smtClean="0">
                <a:latin typeface="Gill Sans MT" panose="020B0502020104020203" pitchFamily="34" charset="0"/>
              </a:rPr>
              <a:t>”</a:t>
            </a:r>
          </a:p>
          <a:p>
            <a:pPr marL="0" indent="0">
              <a:buNone/>
            </a:pPr>
            <a:r>
              <a:rPr lang="en-AU" sz="2400" dirty="0" smtClean="0">
                <a:latin typeface="Gill Sans MT" panose="020B0502020104020203" pitchFamily="34" charset="0"/>
              </a:rPr>
              <a:t>Objectives: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>
                <a:latin typeface="Gill Sans MT" panose="020B0502020104020203" pitchFamily="34" charset="0"/>
              </a:rPr>
              <a:t>Enable sharing, learning and evidence building of the role of </a:t>
            </a:r>
            <a:r>
              <a:rPr lang="en-AU" sz="2400" dirty="0" smtClean="0">
                <a:latin typeface="Gill Sans MT" panose="020B0502020104020203" pitchFamily="34" charset="0"/>
              </a:rPr>
              <a:t>CHW (VHV) for </a:t>
            </a:r>
            <a:r>
              <a:rPr lang="en-AU" sz="2400" dirty="0">
                <a:latin typeface="Gill Sans MT" panose="020B0502020104020203" pitchFamily="34" charset="0"/>
              </a:rPr>
              <a:t>maternal, newborn and child health. 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>
                <a:latin typeface="Gill Sans MT" panose="020B0502020104020203" pitchFamily="34" charset="0"/>
              </a:rPr>
              <a:t>To build to capacity and dialogue between participants of the conference to strengthening networks between Provinces, NDOH, and donor partners. 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>
                <a:latin typeface="Gill Sans MT" panose="020B0502020104020203" pitchFamily="34" charset="0"/>
              </a:rPr>
              <a:t>Develop opportunities for research enabling us to feedback information on </a:t>
            </a:r>
            <a:r>
              <a:rPr lang="en-AU" sz="2400" dirty="0" smtClean="0">
                <a:latin typeface="Gill Sans MT" panose="020B0502020104020203" pitchFamily="34" charset="0"/>
              </a:rPr>
              <a:t>CHW (VHV) programs </a:t>
            </a:r>
            <a:r>
              <a:rPr lang="en-AU" sz="2400" dirty="0">
                <a:latin typeface="Gill Sans MT" panose="020B0502020104020203" pitchFamily="34" charset="0"/>
              </a:rPr>
              <a:t>and measure impact and  to provide this information to donors and government. 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>
                <a:latin typeface="Gill Sans MT" panose="020B0502020104020203" pitchFamily="34" charset="0"/>
              </a:rPr>
              <a:t>Identify funding requirements for an effective </a:t>
            </a:r>
            <a:r>
              <a:rPr lang="en-AU" sz="2400" dirty="0" smtClean="0">
                <a:latin typeface="Gill Sans MT" panose="020B0502020104020203" pitchFamily="34" charset="0"/>
              </a:rPr>
              <a:t>CHW (VHV) service.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55" y="69850"/>
            <a:ext cx="1816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0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PNG Village Health Volunteer National </a:t>
            </a:r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Conference in Feb </a:t>
            </a:r>
            <a:r>
              <a:rPr lang="ka-GE" sz="2400" b="1" dirty="0" smtClean="0">
                <a:solidFill>
                  <a:schemeClr val="accent2"/>
                </a:solidFill>
              </a:rPr>
              <a:t>2012 </a:t>
            </a:r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</a:br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Supported </a:t>
            </a:r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by World Vision and Burnet </a:t>
            </a:r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Institute</a:t>
            </a:r>
            <a:endParaRPr lang="en-US" sz="2400" b="1" dirty="0">
              <a:solidFill>
                <a:schemeClr val="accent2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400" dirty="0">
                <a:latin typeface="Gill Sans MT" panose="020B0502020104020203" pitchFamily="34" charset="0"/>
              </a:rPr>
              <a:t>“Untapped potential:  the role of the village health volunteer in </a:t>
            </a:r>
            <a:endParaRPr lang="en-AU" sz="2400" dirty="0" smtClean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r>
              <a:rPr lang="en-AU" sz="2400" dirty="0" smtClean="0">
                <a:latin typeface="Gill Sans MT" panose="020B0502020104020203" pitchFamily="34" charset="0"/>
              </a:rPr>
              <a:t>improving </a:t>
            </a:r>
            <a:r>
              <a:rPr lang="en-AU" sz="2400" dirty="0">
                <a:latin typeface="Gill Sans MT" panose="020B0502020104020203" pitchFamily="34" charset="0"/>
              </a:rPr>
              <a:t>maternal, newborn and child health in PNG</a:t>
            </a:r>
            <a:r>
              <a:rPr lang="en-AU" sz="2400" dirty="0" smtClean="0">
                <a:latin typeface="Gill Sans MT" panose="020B0502020104020203" pitchFamily="34" charset="0"/>
              </a:rPr>
              <a:t>”</a:t>
            </a:r>
          </a:p>
          <a:p>
            <a:pPr marL="0" indent="0">
              <a:buNone/>
            </a:pPr>
            <a:r>
              <a:rPr lang="en-AU" sz="2400" dirty="0" smtClean="0">
                <a:latin typeface="Gill Sans MT" panose="020B0502020104020203" pitchFamily="34" charset="0"/>
              </a:rPr>
              <a:t>Resolution: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latin typeface="Gill Sans MT" panose="020B0502020104020203" pitchFamily="34" charset="0"/>
              </a:rPr>
              <a:t>The NDOH </a:t>
            </a:r>
            <a:r>
              <a:rPr lang="en-AU" sz="2400" dirty="0" smtClean="0">
                <a:latin typeface="Gill Sans MT" panose="020B0502020104020203" pitchFamily="34" charset="0"/>
              </a:rPr>
              <a:t>is recommitted </a:t>
            </a:r>
            <a:r>
              <a:rPr lang="en-AU" sz="2400" dirty="0">
                <a:latin typeface="Gill Sans MT" panose="020B0502020104020203" pitchFamily="34" charset="0"/>
              </a:rPr>
              <a:t>to appointment of a National </a:t>
            </a:r>
            <a:r>
              <a:rPr lang="en-AU" sz="2400" dirty="0" smtClean="0">
                <a:latin typeface="Gill Sans MT" panose="020B0502020104020203" pitchFamily="34" charset="0"/>
              </a:rPr>
              <a:t>CHW (VHV) Coordinator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latin typeface="Gill Sans MT" panose="020B0502020104020203" pitchFamily="34" charset="0"/>
              </a:rPr>
              <a:t>E</a:t>
            </a:r>
            <a:r>
              <a:rPr lang="en-AU" sz="2400" dirty="0" smtClean="0">
                <a:latin typeface="Gill Sans MT" panose="020B0502020104020203" pitchFamily="34" charset="0"/>
              </a:rPr>
              <a:t>stablishment of a new CHW (VHV) Advisory Committee that includes church, NGO and provincial representation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AU" sz="2400" dirty="0">
                <a:latin typeface="Gill Sans MT" panose="020B0502020104020203" pitchFamily="34" charset="0"/>
              </a:rPr>
              <a:t>National mapping of </a:t>
            </a:r>
            <a:r>
              <a:rPr lang="en-AU" sz="2400" dirty="0" smtClean="0">
                <a:latin typeface="Gill Sans MT" panose="020B0502020104020203" pitchFamily="34" charset="0"/>
              </a:rPr>
              <a:t>CHW (VHV) programs </a:t>
            </a:r>
            <a:r>
              <a:rPr lang="en-AU" sz="2400" dirty="0">
                <a:latin typeface="Gill Sans MT" panose="020B0502020104020203" pitchFamily="34" charset="0"/>
              </a:rPr>
              <a:t>is essential to improve community health in PNG. </a:t>
            </a:r>
            <a:endParaRPr lang="en-AU" sz="2400" dirty="0" smtClean="0">
              <a:latin typeface="Gill Sans MT" panose="020B0502020104020203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AU" sz="2400" dirty="0" smtClean="0">
                <a:latin typeface="Gill Sans MT" panose="020B0502020104020203" pitchFamily="34" charset="0"/>
              </a:rPr>
              <a:t>Revise national CHW (VHV) training curriculum</a:t>
            </a:r>
            <a:endParaRPr lang="en-US" sz="2400" dirty="0">
              <a:latin typeface="Gill Sans MT" panose="020B0502020104020203" pitchFamily="34" charset="0"/>
            </a:endParaRPr>
          </a:p>
          <a:p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55" y="69850"/>
            <a:ext cx="1816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1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2012- 2014</a:t>
            </a:r>
            <a:endParaRPr lang="en-US" sz="2800" b="1" dirty="0">
              <a:solidFill>
                <a:schemeClr val="accent2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3113"/>
            <a:ext cx="10515600" cy="4023849"/>
          </a:xfrm>
        </p:spPr>
        <p:txBody>
          <a:bodyPr>
            <a:normAutofit/>
          </a:bodyPr>
          <a:lstStyle/>
          <a:p>
            <a:r>
              <a:rPr lang="en-AU" sz="2400" dirty="0" smtClean="0">
                <a:latin typeface="Gill Sans MT" panose="020B0502020104020203" pitchFamily="34" charset="0"/>
              </a:rPr>
              <a:t>After the conference per recommendation National CHW (VHV) Coordinator was appointed by the </a:t>
            </a:r>
            <a:r>
              <a:rPr lang="en-AU" sz="2400" dirty="0">
                <a:latin typeface="Gill Sans MT" panose="020B0502020104020203" pitchFamily="34" charset="0"/>
              </a:rPr>
              <a:t>NDOH 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55" y="69850"/>
            <a:ext cx="1816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1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Joint effort of </a:t>
            </a:r>
            <a:r>
              <a:rPr lang="en-US" sz="2400" b="1" dirty="0" err="1">
                <a:solidFill>
                  <a:schemeClr val="accent2"/>
                </a:solidFill>
                <a:latin typeface="Gill Sans MT" panose="020B0502020104020203" pitchFamily="34" charset="0"/>
              </a:rPr>
              <a:t>NDoH</a:t>
            </a:r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>RPHSDP </a:t>
            </a:r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(ADB) and WV PNG </a:t>
            </a:r>
            <a: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  <a:latin typeface="Gill Sans MT" panose="020B0502020104020203" pitchFamily="34" charset="0"/>
              </a:rPr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0996"/>
            <a:ext cx="10515600" cy="4675967"/>
          </a:xfrm>
        </p:spPr>
        <p:txBody>
          <a:bodyPr>
            <a:normAutofit/>
          </a:bodyPr>
          <a:lstStyle/>
          <a:p>
            <a:r>
              <a:rPr lang="en-AU" sz="2400" dirty="0" smtClean="0">
                <a:latin typeface="Gill Sans MT" panose="020B0502020104020203" pitchFamily="34" charset="0"/>
              </a:rPr>
              <a:t>During the stakeholder analysis in </a:t>
            </a:r>
            <a:r>
              <a:rPr lang="en-AU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May 2014 </a:t>
            </a:r>
            <a:r>
              <a:rPr lang="en-AU" sz="2400" dirty="0" smtClean="0">
                <a:latin typeface="Gill Sans MT" panose="020B0502020104020203" pitchFamily="34" charset="0"/>
              </a:rPr>
              <a:t> </a:t>
            </a:r>
            <a:r>
              <a:rPr lang="en-AU" sz="2400" dirty="0" err="1" smtClean="0">
                <a:latin typeface="Gill Sans MT" panose="020B0502020104020203" pitchFamily="34" charset="0"/>
              </a:rPr>
              <a:t>NDoH</a:t>
            </a:r>
            <a:r>
              <a:rPr lang="en-AU" sz="2400" dirty="0" smtClean="0">
                <a:latin typeface="Gill Sans MT" panose="020B0502020104020203" pitchFamily="34" charset="0"/>
              </a:rPr>
              <a:t> Rural Primary Health Service Delivery Project (funded by ADB) was identified as key partner for VHV advocacy </a:t>
            </a:r>
          </a:p>
          <a:p>
            <a:r>
              <a:rPr lang="en-AU" sz="2400" dirty="0">
                <a:latin typeface="Gill Sans MT" panose="020B0502020104020203" pitchFamily="34" charset="0"/>
              </a:rPr>
              <a:t>Joint plan with </a:t>
            </a:r>
            <a:r>
              <a:rPr lang="en-AU" sz="2400" dirty="0" err="1">
                <a:latin typeface="Gill Sans MT" panose="020B0502020104020203" pitchFamily="34" charset="0"/>
              </a:rPr>
              <a:t>NDoH</a:t>
            </a:r>
            <a:r>
              <a:rPr lang="en-AU" sz="2400" dirty="0">
                <a:latin typeface="Gill Sans MT" panose="020B0502020104020203" pitchFamily="34" charset="0"/>
              </a:rPr>
              <a:t> National Department of Health </a:t>
            </a:r>
            <a:r>
              <a:rPr lang="en-AU" sz="2400" dirty="0" smtClean="0">
                <a:latin typeface="Gill Sans MT" panose="020B0502020104020203" pitchFamily="34" charset="0"/>
              </a:rPr>
              <a:t>Family </a:t>
            </a:r>
            <a:r>
              <a:rPr lang="en-AU" sz="2400" dirty="0">
                <a:latin typeface="Gill Sans MT" panose="020B0502020104020203" pitchFamily="34" charset="0"/>
              </a:rPr>
              <a:t>Health </a:t>
            </a:r>
            <a:r>
              <a:rPr lang="en-AU" sz="2400" dirty="0" smtClean="0">
                <a:latin typeface="Gill Sans MT" panose="020B0502020104020203" pitchFamily="34" charset="0"/>
              </a:rPr>
              <a:t>Unit + RPHSDP + World Vision PNG</a:t>
            </a:r>
            <a:endParaRPr lang="en-AU" sz="2400" dirty="0">
              <a:latin typeface="Gill Sans MT" panose="020B0502020104020203" pitchFamily="34" charset="0"/>
            </a:endParaRPr>
          </a:p>
          <a:p>
            <a:r>
              <a:rPr lang="en-AU" sz="2400" dirty="0" smtClean="0">
                <a:latin typeface="Gill Sans MT" panose="020B0502020104020203" pitchFamily="34" charset="0"/>
              </a:rPr>
              <a:t>National CHW (VHV) </a:t>
            </a:r>
            <a:r>
              <a:rPr lang="en-AU" sz="2400" dirty="0">
                <a:latin typeface="Gill Sans MT" panose="020B0502020104020203" pitchFamily="34" charset="0"/>
              </a:rPr>
              <a:t>Coordinator </a:t>
            </a:r>
            <a:r>
              <a:rPr lang="en-AU" sz="2400" dirty="0" smtClean="0">
                <a:latin typeface="Gill Sans MT" panose="020B0502020104020203" pitchFamily="34" charset="0"/>
              </a:rPr>
              <a:t>was deployed at RPHSDP office (next door to WV)</a:t>
            </a:r>
          </a:p>
          <a:p>
            <a:endParaRPr lang="en-AU" sz="2400" dirty="0">
              <a:latin typeface="Gill Sans MT" panose="020B0502020104020203" pitchFamily="34" charset="0"/>
            </a:endParaRPr>
          </a:p>
          <a:p>
            <a:endParaRPr lang="en-US" sz="2400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55" y="69850"/>
            <a:ext cx="18161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1499</Words>
  <Application>Microsoft Office PowerPoint</Application>
  <PresentationFormat>Custom</PresentationFormat>
  <Paragraphs>164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World Vision PNG  - CHWs at scale</vt:lpstr>
      <vt:lpstr>PowerPoint Presentation</vt:lpstr>
      <vt:lpstr>PowerPoint Presentation</vt:lpstr>
      <vt:lpstr>First CHW (VHV)Policy and Training Curriculum 2002-2012</vt:lpstr>
      <vt:lpstr>PowerPoint Presentation</vt:lpstr>
      <vt:lpstr>PNG Village Health Volunteer National Conference in Feb 2012  Supported by World Vision and Burnet Institute</vt:lpstr>
      <vt:lpstr>PNG Village Health Volunteer National Conference in Feb 2012  Supported by World Vision and Burnet Institute</vt:lpstr>
      <vt:lpstr>2012- 2014</vt:lpstr>
      <vt:lpstr>Joint effort of NDoH RPHSDP (ADB) and WV PNG  </vt:lpstr>
      <vt:lpstr>Established CHW (VHV) Advisory Committee</vt:lpstr>
      <vt:lpstr>Consultancy work </vt:lpstr>
      <vt:lpstr>Consultancy work </vt:lpstr>
      <vt:lpstr>VHV Policy development</vt:lpstr>
      <vt:lpstr>PowerPoint Presentation</vt:lpstr>
      <vt:lpstr>Functionality Model</vt:lpstr>
      <vt:lpstr>PowerPoint Presentation</vt:lpstr>
      <vt:lpstr>PowerPoint Presentation</vt:lpstr>
      <vt:lpstr>PowerPoint Presentation</vt:lpstr>
      <vt:lpstr>PowerPoint Presentation</vt:lpstr>
      <vt:lpstr>CHW (VHV) Policy Development Concept note  Key Issues:</vt:lpstr>
      <vt:lpstr>Way forward </vt:lpstr>
      <vt:lpstr>Lessons Learned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Vision PNG  CHWs at scale</dc:title>
  <dc:creator>HP</dc:creator>
  <cp:lastModifiedBy>Sarah Crass</cp:lastModifiedBy>
  <cp:revision>47</cp:revision>
  <dcterms:created xsi:type="dcterms:W3CDTF">2016-04-12T09:38:05Z</dcterms:created>
  <dcterms:modified xsi:type="dcterms:W3CDTF">2016-04-19T21:19:50Z</dcterms:modified>
</cp:coreProperties>
</file>