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sldIdLst>
    <p:sldId id="256"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5897D"/>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81182" autoAdjust="0"/>
  </p:normalViewPr>
  <p:slideViewPr>
    <p:cSldViewPr>
      <p:cViewPr>
        <p:scale>
          <a:sx n="70" d="100"/>
          <a:sy n="70" d="100"/>
        </p:scale>
        <p:origin x="-1056" y="-84"/>
      </p:cViewPr>
      <p:guideLst>
        <p:guide orient="horz" pos="2160"/>
        <p:guide pos="2880"/>
      </p:guideLst>
    </p:cSldViewPr>
  </p:slideViewPr>
  <p:notesTextViewPr>
    <p:cViewPr>
      <p:scale>
        <a:sx n="1" d="1"/>
        <a:sy n="1" d="1"/>
      </p:scale>
      <p:origin x="0" y="0"/>
    </p:cViewPr>
  </p:notesTextViewPr>
  <p:sorterViewPr>
    <p:cViewPr>
      <p:scale>
        <a:sx n="100" d="100"/>
        <a:sy n="100" d="100"/>
      </p:scale>
      <p:origin x="0" y="4134"/>
    </p:cViewPr>
  </p:sorterViewPr>
  <p:notesViewPr>
    <p:cSldViewPr>
      <p:cViewPr varScale="1">
        <p:scale>
          <a:sx n="58" d="100"/>
          <a:sy n="58" d="100"/>
        </p:scale>
        <p:origin x="-2496"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D695425E-99D3-4454-9CF9-E260ABDFAF88}" type="datetimeFigureOut">
              <a:rPr lang="en-US" smtClean="0"/>
              <a:pPr/>
              <a:t>3/10/2014</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6C6A675E-6EEF-4DDD-B816-32C790DDC9B6}" type="slidenum">
              <a:rPr lang="en-US" smtClean="0"/>
              <a:pPr/>
              <a:t>‹#›</a:t>
            </a:fld>
            <a:endParaRPr lang="en-US"/>
          </a:p>
        </p:txBody>
      </p:sp>
    </p:spTree>
    <p:extLst>
      <p:ext uri="{BB962C8B-B14F-4D97-AF65-F5344CB8AC3E}">
        <p14:creationId xmlns:p14="http://schemas.microsoft.com/office/powerpoint/2010/main" xmlns="" val="47611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6A675E-6EEF-4DDD-B816-32C790DDC9B6}" type="slidenum">
              <a:rPr lang="en-US" smtClean="0"/>
              <a:pPr/>
              <a:t>1</a:t>
            </a:fld>
            <a:endParaRPr lang="en-US"/>
          </a:p>
        </p:txBody>
      </p:sp>
    </p:spTree>
    <p:extLst>
      <p:ext uri="{BB962C8B-B14F-4D97-AF65-F5344CB8AC3E}">
        <p14:creationId xmlns:p14="http://schemas.microsoft.com/office/powerpoint/2010/main" xmlns="" val="1432976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A675E-6EEF-4DDD-B816-32C790DDC9B6}" type="slidenum">
              <a:rPr lang="en-US" smtClean="0"/>
              <a:pPr/>
              <a:t>10</a:t>
            </a:fld>
            <a:endParaRPr lang="en-US"/>
          </a:p>
        </p:txBody>
      </p:sp>
    </p:spTree>
    <p:extLst>
      <p:ext uri="{BB962C8B-B14F-4D97-AF65-F5344CB8AC3E}">
        <p14:creationId xmlns:p14="http://schemas.microsoft.com/office/powerpoint/2010/main" xmlns="" val="2659450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700" dirty="0"/>
              <a:t>The problem story allows them to reflect on issues first </a:t>
            </a:r>
            <a:r>
              <a:rPr lang="en-US" sz="1700" i="1" dirty="0"/>
              <a:t>as if they are happening to someone else</a:t>
            </a:r>
            <a:r>
              <a:rPr lang="en-US" sz="1700" dirty="0"/>
              <a:t>, which enables a more objective and less emotional analysis of the problem than if we immediately say "these are your problems". The guiding questions follow a sequence that moves from analyzing the problems as an outsider, to asking about the overall community situation regarding the problems, and finally personalizing it to the family themselves</a:t>
            </a:r>
          </a:p>
          <a:p>
            <a:pPr rtl="0"/>
            <a:endParaRPr lang="en-US" sz="1700" dirty="0"/>
          </a:p>
          <a:p>
            <a:pPr rtl="0"/>
            <a:r>
              <a:rPr lang="en-US" sz="1700" dirty="0"/>
              <a:t>The positive stories contain all of the 7-11 messages</a:t>
            </a:r>
          </a:p>
          <a:p>
            <a:pPr rtl="0"/>
            <a:endParaRPr lang="en-US" sz="1700" dirty="0"/>
          </a:p>
        </p:txBody>
      </p:sp>
      <p:sp>
        <p:nvSpPr>
          <p:cNvPr id="4" name="Slide Number Placeholder 3"/>
          <p:cNvSpPr>
            <a:spLocks noGrp="1"/>
          </p:cNvSpPr>
          <p:nvPr>
            <p:ph type="sldNum" sz="quarter" idx="10"/>
          </p:nvPr>
        </p:nvSpPr>
        <p:spPr/>
        <p:txBody>
          <a:bodyPr/>
          <a:lstStyle/>
          <a:p>
            <a:fld id="{6C6A675E-6EEF-4DDD-B816-32C790DDC9B6}" type="slidenum">
              <a:rPr lang="en-US" smtClean="0"/>
              <a:pPr/>
              <a:t>11</a:t>
            </a:fld>
            <a:endParaRPr lang="en-US"/>
          </a:p>
        </p:txBody>
      </p:sp>
    </p:spTree>
    <p:extLst>
      <p:ext uri="{BB962C8B-B14F-4D97-AF65-F5344CB8AC3E}">
        <p14:creationId xmlns:p14="http://schemas.microsoft.com/office/powerpoint/2010/main" xmlns="" val="2659450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700" dirty="0"/>
              <a:t>I’ll go through one of the problem stories with you. This would be in the form of a flip book, with the narrative on the back. We can talk about the drawings themselves afterwards if you’d like. </a:t>
            </a:r>
          </a:p>
          <a:p>
            <a:pPr eaLnBrk="1" hangingPunct="1">
              <a:spcBef>
                <a:spcPct val="0"/>
              </a:spcBef>
            </a:pPr>
            <a:endParaRPr lang="en-US" sz="1700" dirty="0"/>
          </a:p>
          <a:p>
            <a:pPr eaLnBrk="1" hangingPunct="1">
              <a:spcBef>
                <a:spcPct val="0"/>
              </a:spcBef>
            </a:pPr>
            <a:r>
              <a:rPr lang="en-US" sz="1700" dirty="0" err="1"/>
              <a:t>Biba</a:t>
            </a:r>
            <a:r>
              <a:rPr lang="en-US" sz="1700" dirty="0"/>
              <a:t> is pregnant. She starts her day by grinding her maize. Her cooking pot is ready so she can begin to prepare food for the day</a:t>
            </a:r>
          </a:p>
          <a:p>
            <a:endParaRPr lang="en-US" sz="1700" dirty="0"/>
          </a:p>
        </p:txBody>
      </p:sp>
      <p:sp>
        <p:nvSpPr>
          <p:cNvPr id="4" name="Slide Number Placeholder 3"/>
          <p:cNvSpPr>
            <a:spLocks noGrp="1"/>
          </p:cNvSpPr>
          <p:nvPr>
            <p:ph type="sldNum" sz="quarter" idx="10"/>
          </p:nvPr>
        </p:nvSpPr>
        <p:spPr/>
        <p:txBody>
          <a:bodyPr/>
          <a:lstStyle/>
          <a:p>
            <a:fld id="{6C6A675E-6EEF-4DDD-B816-32C790DDC9B6}" type="slidenum">
              <a:rPr lang="en-US" smtClean="0"/>
              <a:pPr/>
              <a:t>12</a:t>
            </a:fld>
            <a:endParaRPr lang="en-US"/>
          </a:p>
        </p:txBody>
      </p:sp>
    </p:spTree>
    <p:extLst>
      <p:ext uri="{BB962C8B-B14F-4D97-AF65-F5344CB8AC3E}">
        <p14:creationId xmlns:p14="http://schemas.microsoft.com/office/powerpoint/2010/main" xmlns="" val="2659450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700" dirty="0"/>
              <a:t>At midday </a:t>
            </a:r>
            <a:r>
              <a:rPr lang="en-US" sz="1700" dirty="0" err="1"/>
              <a:t>Biba</a:t>
            </a:r>
            <a:r>
              <a:rPr lang="en-US" sz="1700" dirty="0"/>
              <a:t> is coming from the latrine, having not washed her hands, and sits on a mat to take her first meal of maize porridge mixed with water</a:t>
            </a:r>
          </a:p>
          <a:p>
            <a:pPr eaLnBrk="1" hangingPunct="1">
              <a:spcBef>
                <a:spcPct val="0"/>
              </a:spcBef>
            </a:pPr>
            <a:endParaRPr lang="en-US" sz="1700" dirty="0"/>
          </a:p>
          <a:p>
            <a:endParaRPr lang="en-US" sz="1700" dirty="0"/>
          </a:p>
        </p:txBody>
      </p:sp>
      <p:sp>
        <p:nvSpPr>
          <p:cNvPr id="4" name="Slide Number Placeholder 3"/>
          <p:cNvSpPr>
            <a:spLocks noGrp="1"/>
          </p:cNvSpPr>
          <p:nvPr>
            <p:ph type="sldNum" sz="quarter" idx="10"/>
          </p:nvPr>
        </p:nvSpPr>
        <p:spPr/>
        <p:txBody>
          <a:bodyPr/>
          <a:lstStyle/>
          <a:p>
            <a:fld id="{6C6A675E-6EEF-4DDD-B816-32C790DDC9B6}" type="slidenum">
              <a:rPr lang="en-US" smtClean="0"/>
              <a:pPr/>
              <a:t>13</a:t>
            </a:fld>
            <a:endParaRPr lang="en-US"/>
          </a:p>
        </p:txBody>
      </p:sp>
    </p:spTree>
    <p:extLst>
      <p:ext uri="{BB962C8B-B14F-4D97-AF65-F5344CB8AC3E}">
        <p14:creationId xmlns:p14="http://schemas.microsoft.com/office/powerpoint/2010/main" xmlns="" val="2659450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sz="1700" dirty="0"/>
              <a:t>In the afternoon </a:t>
            </a:r>
            <a:r>
              <a:rPr lang="en-US" sz="1700" dirty="0" err="1"/>
              <a:t>Biba</a:t>
            </a:r>
            <a:r>
              <a:rPr lang="en-US" sz="1700" dirty="0"/>
              <a:t> goes to the market to sell peanuts and beans she has grown in her fields. She does not put any peanuts or beans in the sauce for her meals of maize</a:t>
            </a:r>
          </a:p>
          <a:p>
            <a:endParaRPr lang="en-US" sz="1700" dirty="0"/>
          </a:p>
        </p:txBody>
      </p:sp>
      <p:sp>
        <p:nvSpPr>
          <p:cNvPr id="4" name="Slide Number Placeholder 3"/>
          <p:cNvSpPr>
            <a:spLocks noGrp="1"/>
          </p:cNvSpPr>
          <p:nvPr>
            <p:ph type="sldNum" sz="quarter" idx="10"/>
          </p:nvPr>
        </p:nvSpPr>
        <p:spPr/>
        <p:txBody>
          <a:bodyPr/>
          <a:lstStyle/>
          <a:p>
            <a:fld id="{6C6A675E-6EEF-4DDD-B816-32C790DDC9B6}" type="slidenum">
              <a:rPr lang="en-US" smtClean="0"/>
              <a:pPr/>
              <a:t>14</a:t>
            </a:fld>
            <a:endParaRPr lang="en-US"/>
          </a:p>
        </p:txBody>
      </p:sp>
    </p:spTree>
    <p:extLst>
      <p:ext uri="{BB962C8B-B14F-4D97-AF65-F5344CB8AC3E}">
        <p14:creationId xmlns:p14="http://schemas.microsoft.com/office/powerpoint/2010/main" xmlns="" val="2659450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 In the evening, </a:t>
            </a:r>
            <a:r>
              <a:rPr lang="en-US" sz="1700" dirty="0" err="1"/>
              <a:t>Biba</a:t>
            </a:r>
            <a:r>
              <a:rPr lang="en-US" sz="1700" dirty="0"/>
              <a:t> and her children eat small portions of maize without sauce. He husband, Peter, generally eats in the village with his friends.</a:t>
            </a:r>
          </a:p>
        </p:txBody>
      </p:sp>
      <p:sp>
        <p:nvSpPr>
          <p:cNvPr id="4" name="Slide Number Placeholder 3"/>
          <p:cNvSpPr>
            <a:spLocks noGrp="1"/>
          </p:cNvSpPr>
          <p:nvPr>
            <p:ph type="sldNum" sz="quarter" idx="10"/>
          </p:nvPr>
        </p:nvSpPr>
        <p:spPr/>
        <p:txBody>
          <a:bodyPr/>
          <a:lstStyle/>
          <a:p>
            <a:fld id="{6C6A675E-6EEF-4DDD-B816-32C790DDC9B6}" type="slidenum">
              <a:rPr lang="en-US" smtClean="0"/>
              <a:pPr/>
              <a:t>15</a:t>
            </a:fld>
            <a:endParaRPr lang="en-US"/>
          </a:p>
        </p:txBody>
      </p:sp>
    </p:spTree>
    <p:extLst>
      <p:ext uri="{BB962C8B-B14F-4D97-AF65-F5344CB8AC3E}">
        <p14:creationId xmlns:p14="http://schemas.microsoft.com/office/powerpoint/2010/main" xmlns="" val="2659450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sz="1700" dirty="0"/>
              <a:t>Because </a:t>
            </a:r>
            <a:r>
              <a:rPr lang="en-US" sz="1700" dirty="0" err="1"/>
              <a:t>Biba</a:t>
            </a:r>
            <a:r>
              <a:rPr lang="en-US" sz="1700" dirty="0"/>
              <a:t> isn’t eating enough good food she goes into labor early. The baby is too small and weak to survive. </a:t>
            </a:r>
            <a:r>
              <a:rPr lang="en-US" sz="1700" dirty="0" err="1"/>
              <a:t>Biba</a:t>
            </a:r>
            <a:r>
              <a:rPr lang="en-US" sz="1700" dirty="0"/>
              <a:t> is weak and sad. </a:t>
            </a:r>
          </a:p>
          <a:p>
            <a:endParaRPr lang="en-US" sz="1700" dirty="0"/>
          </a:p>
        </p:txBody>
      </p:sp>
      <p:sp>
        <p:nvSpPr>
          <p:cNvPr id="4" name="Slide Number Placeholder 3"/>
          <p:cNvSpPr>
            <a:spLocks noGrp="1"/>
          </p:cNvSpPr>
          <p:nvPr>
            <p:ph type="sldNum" sz="quarter" idx="10"/>
          </p:nvPr>
        </p:nvSpPr>
        <p:spPr/>
        <p:txBody>
          <a:bodyPr/>
          <a:lstStyle/>
          <a:p>
            <a:fld id="{6C6A675E-6EEF-4DDD-B816-32C790DDC9B6}" type="slidenum">
              <a:rPr lang="en-US" smtClean="0"/>
              <a:pPr/>
              <a:t>16</a:t>
            </a:fld>
            <a:endParaRPr lang="en-US"/>
          </a:p>
        </p:txBody>
      </p:sp>
    </p:spTree>
    <p:extLst>
      <p:ext uri="{BB962C8B-B14F-4D97-AF65-F5344CB8AC3E}">
        <p14:creationId xmlns:p14="http://schemas.microsoft.com/office/powerpoint/2010/main" xmlns="" val="2659450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A675E-6EEF-4DDD-B816-32C790DDC9B6}" type="slidenum">
              <a:rPr lang="en-US" smtClean="0"/>
              <a:pPr/>
              <a:t>17</a:t>
            </a:fld>
            <a:endParaRPr lang="en-US"/>
          </a:p>
        </p:txBody>
      </p:sp>
    </p:spTree>
    <p:extLst>
      <p:ext uri="{BB962C8B-B14F-4D97-AF65-F5344CB8AC3E}">
        <p14:creationId xmlns:p14="http://schemas.microsoft.com/office/powerpoint/2010/main" xmlns="" val="2659450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7079" y="4485807"/>
            <a:ext cx="6361043" cy="4320540"/>
          </a:xfrm>
        </p:spPr>
        <p:txBody>
          <a:bodyPr/>
          <a:lstStyle/>
          <a:p>
            <a:pPr rtl="0"/>
            <a:r>
              <a:rPr lang="en-US" sz="1600" dirty="0"/>
              <a:t>The family receives a household handbook with illustrations for each of the recommended behaviors. The example in the slide is for </a:t>
            </a:r>
            <a:r>
              <a:rPr lang="en-US" sz="1600" dirty="0" err="1"/>
              <a:t>handwashing</a:t>
            </a:r>
            <a:r>
              <a:rPr lang="en-US" sz="1600" dirty="0"/>
              <a:t>. (btw, we want to change that illustration to a tippy-tap or something. It's okay if only one person is washing their hands, but not if more than one.) The negotiation process is as follows:</a:t>
            </a:r>
          </a:p>
          <a:p>
            <a:pPr rtl="0"/>
            <a:endParaRPr lang="en-US" sz="1600" dirty="0"/>
          </a:p>
          <a:p>
            <a:pPr rtl="0"/>
            <a:r>
              <a:rPr lang="en-US" sz="1600" dirty="0"/>
              <a:t>         - Remind the family what the illustration means</a:t>
            </a:r>
          </a:p>
          <a:p>
            <a:pPr rtl="0"/>
            <a:r>
              <a:rPr lang="en-US" sz="1600" dirty="0"/>
              <a:t>        - Ask the family if they already do this. If they answer yes, you circle the tick mark and no further negotiation is needed. You praise them</a:t>
            </a:r>
          </a:p>
          <a:p>
            <a:pPr rtl="0"/>
            <a:r>
              <a:rPr lang="en-US" sz="1600" dirty="0"/>
              <a:t>        - If the family says no, you move through a series of questions that aims to understand the acceptability of the action and the potential barriers that the family might have. Dialogue ensues to help in overcoming the barriers, if possible</a:t>
            </a:r>
          </a:p>
          <a:p>
            <a:pPr rtl="0"/>
            <a:r>
              <a:rPr lang="en-US" sz="1600" dirty="0"/>
              <a:t>       -  If after the dialogue the family still says they can't or won't do it, you circle the X, but always hoping that these things can continue to be addressed over time</a:t>
            </a:r>
          </a:p>
          <a:p>
            <a:pPr rtl="0"/>
            <a:r>
              <a:rPr lang="en-US" sz="1600" dirty="0"/>
              <a:t>       - If after the dialogue the family </a:t>
            </a:r>
            <a:r>
              <a:rPr lang="en-US" sz="1600" i="1" dirty="0"/>
              <a:t>agrees to try</a:t>
            </a:r>
            <a:r>
              <a:rPr lang="en-US" sz="1600" dirty="0"/>
              <a:t> the action then they can sign their name, or their initials, or a fingerprint in the space provided. You will then follow up in the next visit to see how they did.</a:t>
            </a:r>
          </a:p>
          <a:p>
            <a:endParaRPr lang="en-US" sz="1600" dirty="0"/>
          </a:p>
        </p:txBody>
      </p:sp>
      <p:sp>
        <p:nvSpPr>
          <p:cNvPr id="4" name="Slide Number Placeholder 3"/>
          <p:cNvSpPr>
            <a:spLocks noGrp="1"/>
          </p:cNvSpPr>
          <p:nvPr>
            <p:ph type="sldNum" sz="quarter" idx="10"/>
          </p:nvPr>
        </p:nvSpPr>
        <p:spPr/>
        <p:txBody>
          <a:bodyPr/>
          <a:lstStyle/>
          <a:p>
            <a:fld id="{6C6A675E-6EEF-4DDD-B816-32C790DDC9B6}" type="slidenum">
              <a:rPr lang="en-US" smtClean="0"/>
              <a:pPr/>
              <a:t>18</a:t>
            </a:fld>
            <a:endParaRPr lang="en-US"/>
          </a:p>
        </p:txBody>
      </p:sp>
    </p:spTree>
    <p:extLst>
      <p:ext uri="{BB962C8B-B14F-4D97-AF65-F5344CB8AC3E}">
        <p14:creationId xmlns:p14="http://schemas.microsoft.com/office/powerpoint/2010/main" xmlns="" val="2659450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of TTC implementation in India</a:t>
            </a:r>
          </a:p>
          <a:p>
            <a:endParaRPr lang="en-US" dirty="0"/>
          </a:p>
          <a:p>
            <a:pPr lvl="0"/>
            <a:r>
              <a:rPr lang="en-US" dirty="0">
                <a:latin typeface="Gill Sans MT" pitchFamily="34" charset="0"/>
              </a:rPr>
              <a:t>Piloted and developed by WV-India, demonstrating over project course: </a:t>
            </a:r>
          </a:p>
          <a:p>
            <a:pPr lvl="0"/>
            <a:r>
              <a:rPr lang="en-US" dirty="0">
                <a:latin typeface="Gill Sans MT" pitchFamily="34" charset="0"/>
              </a:rPr>
              <a:t>- 38-78% increase in family planning </a:t>
            </a:r>
          </a:p>
          <a:p>
            <a:pPr lvl="0"/>
            <a:r>
              <a:rPr lang="en-US" dirty="0">
                <a:latin typeface="Gill Sans MT" pitchFamily="34" charset="0"/>
              </a:rPr>
              <a:t>- 23-42% increase in improved complementary feeding practices</a:t>
            </a:r>
          </a:p>
          <a:p>
            <a:pPr lvl="0"/>
            <a:r>
              <a:rPr lang="en-US" dirty="0">
                <a:latin typeface="Gill Sans MT" pitchFamily="34" charset="0"/>
              </a:rPr>
              <a:t>- Vitamin A supplementation increases from 2% to 100%</a:t>
            </a:r>
          </a:p>
          <a:p>
            <a:endParaRPr lang="en-US" dirty="0"/>
          </a:p>
        </p:txBody>
      </p:sp>
      <p:sp>
        <p:nvSpPr>
          <p:cNvPr id="4" name="Slide Number Placeholder 3"/>
          <p:cNvSpPr>
            <a:spLocks noGrp="1"/>
          </p:cNvSpPr>
          <p:nvPr>
            <p:ph type="sldNum" sz="quarter" idx="10"/>
          </p:nvPr>
        </p:nvSpPr>
        <p:spPr/>
        <p:txBody>
          <a:bodyPr/>
          <a:lstStyle/>
          <a:p>
            <a:fld id="{6C6A675E-6EEF-4DDD-B816-32C790DDC9B6}" type="slidenum">
              <a:rPr lang="en-US" smtClean="0"/>
              <a:pPr/>
              <a:t>19</a:t>
            </a:fld>
            <a:endParaRPr lang="en-US"/>
          </a:p>
        </p:txBody>
      </p:sp>
    </p:spTree>
    <p:extLst>
      <p:ext uri="{BB962C8B-B14F-4D97-AF65-F5344CB8AC3E}">
        <p14:creationId xmlns:p14="http://schemas.microsoft.com/office/powerpoint/2010/main" xmlns="" val="2659450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32" indent="-241632">
              <a:buFontTx/>
              <a:buAutoNum type="arabicPeriod"/>
            </a:pPr>
            <a:r>
              <a:rPr lang="en-US" dirty="0" smtClean="0"/>
              <a:t>7-11 FG, pg.35</a:t>
            </a:r>
          </a:p>
          <a:p>
            <a:pPr marL="241632" indent="-241632">
              <a:buFontTx/>
              <a:buAutoNum type="arabicPeriod"/>
            </a:pPr>
            <a:r>
              <a:rPr lang="en-US" dirty="0" smtClean="0"/>
              <a:t>WV’s 360 degree approach embraces a continuum of care concept.</a:t>
            </a:r>
          </a:p>
          <a:p>
            <a:endParaRPr lang="en-US" dirty="0"/>
          </a:p>
        </p:txBody>
      </p:sp>
      <p:sp>
        <p:nvSpPr>
          <p:cNvPr id="4" name="Slide Number Placeholder 3"/>
          <p:cNvSpPr>
            <a:spLocks noGrp="1"/>
          </p:cNvSpPr>
          <p:nvPr>
            <p:ph type="sldNum" sz="quarter" idx="10"/>
          </p:nvPr>
        </p:nvSpPr>
        <p:spPr/>
        <p:txBody>
          <a:bodyPr/>
          <a:lstStyle/>
          <a:p>
            <a:fld id="{6C6A675E-6EEF-4DDD-B816-32C790DDC9B6}" type="slidenum">
              <a:rPr lang="en-US" smtClean="0"/>
              <a:pPr/>
              <a:t>2</a:t>
            </a:fld>
            <a:endParaRPr lang="en-US"/>
          </a:p>
        </p:txBody>
      </p:sp>
    </p:spTree>
    <p:extLst>
      <p:ext uri="{BB962C8B-B14F-4D97-AF65-F5344CB8AC3E}">
        <p14:creationId xmlns:p14="http://schemas.microsoft.com/office/powerpoint/2010/main" xmlns="" val="2659450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WV has evolved its signature "Timed and Targeted Counseling" CHW support package from initial USAID-funded child survival work implemented in India between 1998 and 2007.</a:t>
            </a:r>
          </a:p>
          <a:p>
            <a:r>
              <a:rPr lang="en-US" dirty="0" smtClean="0"/>
              <a:t>The </a:t>
            </a:r>
            <a:r>
              <a:rPr lang="en-US" dirty="0" err="1" smtClean="0"/>
              <a:t>Pragati</a:t>
            </a:r>
            <a:r>
              <a:rPr lang="en-US" dirty="0" smtClean="0"/>
              <a:t> Child Survival Project (CSP) was a four-year cooperative agreement between USAID and World Vision (WV) under the Child Survival Grant Program’s </a:t>
            </a:r>
            <a:r>
              <a:rPr lang="en-US" i="1" dirty="0" smtClean="0"/>
              <a:t>Expanded Impact</a:t>
            </a:r>
            <a:r>
              <a:rPr lang="en-US" dirty="0" smtClean="0"/>
              <a:t> category, from 2004 to 2007.  CSP reached 1.12 million children under the age of five years and 1.6 million women of reproductive age living in 5,000 villages in </a:t>
            </a:r>
            <a:r>
              <a:rPr lang="en-US" dirty="0" err="1" smtClean="0"/>
              <a:t>Ballia</a:t>
            </a:r>
            <a:r>
              <a:rPr lang="en-US" dirty="0" smtClean="0"/>
              <a:t>, </a:t>
            </a:r>
            <a:r>
              <a:rPr lang="en-US" dirty="0" err="1" smtClean="0"/>
              <a:t>Lalitpur</a:t>
            </a:r>
            <a:r>
              <a:rPr lang="en-US" dirty="0" smtClean="0"/>
              <a:t> and Moradabad districts in Uttar Pradesh State (UP).   The project took child survival and family planning interventions to scale in the three districts with their proportional levels of effort at:  immunization (40%), family planning (30%), maternal and infant nutrition (20%) and vitamin A supplementation (10%).  Key national partners included the Integrated Child Development Scheme (ICDS) and the Ministry of Health (MOH), as well as local NGOs.  The grassroots work force of the project was mainly </a:t>
            </a:r>
            <a:r>
              <a:rPr lang="en-US" dirty="0" err="1" smtClean="0"/>
              <a:t>Anganwadi</a:t>
            </a:r>
            <a:r>
              <a:rPr lang="en-US" dirty="0" smtClean="0"/>
              <a:t> Workers (AWWs) under ICDS, numbering approximately 4,400 in the three districts.  CSP brought to scale the strategies, methods and tools developed and tested in the </a:t>
            </a:r>
            <a:r>
              <a:rPr lang="en-US" dirty="0" err="1" smtClean="0"/>
              <a:t>Ballia</a:t>
            </a:r>
            <a:r>
              <a:rPr lang="en-US" dirty="0" smtClean="0"/>
              <a:t> Integrated Rural Child Survival (BRICS) project, active from 1998 to 2002.</a:t>
            </a:r>
          </a:p>
          <a:p>
            <a:r>
              <a:rPr lang="en-US" dirty="0" smtClean="0"/>
              <a:t>Following assessment of the India work in 2007 (Irvine and Kruger), WV adapted the India model, drawing on external resources such as the WHO/UNICEF CHW Curricula (</a:t>
            </a:r>
            <a:r>
              <a:rPr lang="en-US" i="1" dirty="0" smtClean="0"/>
              <a:t>Caring for the Newborn at Home</a:t>
            </a:r>
            <a:r>
              <a:rPr lang="en-US" dirty="0" smtClean="0"/>
              <a:t> and </a:t>
            </a:r>
            <a:r>
              <a:rPr lang="en-US" i="1" dirty="0" smtClean="0"/>
              <a:t>Counsel the Family on Feeding</a:t>
            </a:r>
            <a:r>
              <a:rPr lang="en-US" dirty="0" smtClean="0"/>
              <a:t>), American College of Nurse Midwives </a:t>
            </a:r>
            <a:r>
              <a:rPr lang="en-US" i="1" dirty="0" smtClean="0"/>
              <a:t>Home Based Life Saving Skills</a:t>
            </a:r>
            <a:r>
              <a:rPr lang="en-US" dirty="0" smtClean="0"/>
              <a:t> (counseling methodology), USAID/Health Care Improvement Project </a:t>
            </a:r>
            <a:r>
              <a:rPr lang="en-US" i="1" dirty="0" smtClean="0"/>
              <a:t>CHW-AIM</a:t>
            </a:r>
            <a:r>
              <a:rPr lang="en-US" dirty="0" smtClean="0"/>
              <a:t> (functionality assessment), and UNICEF </a:t>
            </a:r>
            <a:r>
              <a:rPr lang="en-US" i="1" dirty="0" smtClean="0"/>
              <a:t>Facts for Life</a:t>
            </a:r>
            <a:r>
              <a:rPr lang="en-US" dirty="0" smtClean="0"/>
              <a:t>.</a:t>
            </a:r>
          </a:p>
          <a:p>
            <a:r>
              <a:rPr lang="en-US" dirty="0" smtClean="0"/>
              <a:t>Core curriculum design by Michele </a:t>
            </a:r>
            <a:r>
              <a:rPr lang="en-US" dirty="0" err="1" smtClean="0"/>
              <a:t>Gaudrault</a:t>
            </a:r>
            <a:r>
              <a:rPr lang="en-US" dirty="0" smtClean="0"/>
              <a:t>, Danielle </a:t>
            </a:r>
            <a:r>
              <a:rPr lang="en-US" dirty="0" err="1" smtClean="0"/>
              <a:t>Chekarou</a:t>
            </a:r>
            <a:r>
              <a:rPr lang="en-US" dirty="0" smtClean="0"/>
              <a:t> and Dan Irvine</a:t>
            </a:r>
          </a:p>
          <a:p>
            <a:r>
              <a:rPr lang="en-US" dirty="0" smtClean="0"/>
              <a:t>Original Monitoring and Evaluation guideline by Beulah </a:t>
            </a:r>
            <a:r>
              <a:rPr lang="en-US" dirty="0" err="1" smtClean="0"/>
              <a:t>Jayakumar</a:t>
            </a:r>
            <a:r>
              <a:rPr lang="en-US" dirty="0" smtClean="0"/>
              <a:t>, Michele </a:t>
            </a:r>
            <a:r>
              <a:rPr lang="en-US" dirty="0" err="1" smtClean="0"/>
              <a:t>Gaudrault</a:t>
            </a:r>
            <a:r>
              <a:rPr lang="en-US" dirty="0" smtClean="0"/>
              <a:t>, Annette Ghee and Dan Irvine</a:t>
            </a:r>
          </a:p>
          <a:p>
            <a:r>
              <a:rPr lang="en-US" dirty="0" smtClean="0"/>
              <a:t>Monitoring database by Annette Ghee and Polly Walker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C6A675E-6EEF-4DDD-B816-32C790DDC9B6}" type="slidenum">
              <a:rPr lang="en-US" smtClean="0"/>
              <a:pPr/>
              <a:t>20</a:t>
            </a:fld>
            <a:endParaRPr lang="en-US"/>
          </a:p>
        </p:txBody>
      </p:sp>
    </p:spTree>
    <p:extLst>
      <p:ext uri="{BB962C8B-B14F-4D97-AF65-F5344CB8AC3E}">
        <p14:creationId xmlns:p14="http://schemas.microsoft.com/office/powerpoint/2010/main" xmlns="" val="2659450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32" indent="-241632">
              <a:buFontTx/>
              <a:buAutoNum type="arabicPeriod"/>
            </a:pPr>
            <a:r>
              <a:rPr lang="en-US" dirty="0" smtClean="0"/>
              <a:t>Focus on pregnant women and U2 cohorts, as most deaths occur in this period, the effects of malnutrition are irreversible, interventions can save lives</a:t>
            </a:r>
          </a:p>
          <a:p>
            <a:pPr marL="241632" indent="-241632">
              <a:buFontTx/>
              <a:buAutoNum type="arabicPeriod"/>
            </a:pPr>
            <a:r>
              <a:rPr lang="en-US" dirty="0" smtClean="0"/>
              <a:t>Mostly preventive, but also care-seeking</a:t>
            </a:r>
          </a:p>
          <a:p>
            <a:pPr marL="241632" indent="-241632">
              <a:buFontTx/>
              <a:buAutoNum type="arabicPeriod"/>
            </a:pPr>
            <a:r>
              <a:rPr lang="en-US" dirty="0" smtClean="0"/>
              <a:t>Translates into behaviors that we want to see pregnant women and caregivers of U2 children practicing. There’s a corresponding table of behavioral outcomes we want to see. There are sub-messages to all of these elements.</a:t>
            </a:r>
          </a:p>
          <a:p>
            <a:pPr marL="241632" indent="-241632">
              <a:buFontTx/>
              <a:buAutoNum type="arabicPeriod"/>
            </a:pPr>
            <a:r>
              <a:rPr lang="en-US" dirty="0" smtClean="0"/>
              <a:t>“Mandatory” to address all of these, unless assessment shows not relevant. Rests on the fact that a bundled and comprehensive approach is more effective than any of these in isolation.</a:t>
            </a:r>
          </a:p>
          <a:p>
            <a:endParaRPr lang="en-US" dirty="0"/>
          </a:p>
        </p:txBody>
      </p:sp>
      <p:sp>
        <p:nvSpPr>
          <p:cNvPr id="4" name="Slide Number Placeholder 3"/>
          <p:cNvSpPr>
            <a:spLocks noGrp="1"/>
          </p:cNvSpPr>
          <p:nvPr>
            <p:ph type="sldNum" sz="quarter" idx="10"/>
          </p:nvPr>
        </p:nvSpPr>
        <p:spPr/>
        <p:txBody>
          <a:bodyPr/>
          <a:lstStyle/>
          <a:p>
            <a:fld id="{6C6A675E-6EEF-4DDD-B816-32C790DDC9B6}" type="slidenum">
              <a:rPr lang="en-US" smtClean="0"/>
              <a:pPr/>
              <a:t>3</a:t>
            </a:fld>
            <a:endParaRPr lang="en-US"/>
          </a:p>
        </p:txBody>
      </p:sp>
    </p:spTree>
    <p:extLst>
      <p:ext uri="{BB962C8B-B14F-4D97-AF65-F5344CB8AC3E}">
        <p14:creationId xmlns:p14="http://schemas.microsoft.com/office/powerpoint/2010/main" xmlns="" val="2659450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8052" y="4560570"/>
            <a:ext cx="6599583" cy="4320540"/>
          </a:xfrm>
        </p:spPr>
        <p:txBody>
          <a:bodyPr/>
          <a:lstStyle/>
          <a:p>
            <a:pPr eaLnBrk="1" hangingPunct="1">
              <a:spcBef>
                <a:spcPct val="0"/>
              </a:spcBef>
            </a:pPr>
            <a:r>
              <a:rPr lang="en-US" sz="1300" dirty="0"/>
              <a:t>The individual is supported within the community, and through an enabling environment, to practice positive behaviors. We call this 360 degrees of support for behavior change</a:t>
            </a:r>
          </a:p>
          <a:p>
            <a:pPr eaLnBrk="1" hangingPunct="1">
              <a:spcBef>
                <a:spcPct val="0"/>
              </a:spcBef>
            </a:pPr>
            <a:r>
              <a:rPr lang="en-US" sz="1300" dirty="0"/>
              <a:t>In understanding the need to intervene at all three levels, there are core approaches at each level within the overall 7-11 strategy. There are also numerous additional approaches, beyond these core. These are not the </a:t>
            </a:r>
            <a:r>
              <a:rPr lang="en-US" sz="1300" b="1" dirty="0"/>
              <a:t>only </a:t>
            </a:r>
            <a:r>
              <a:rPr lang="en-US" sz="1300" dirty="0"/>
              <a:t>things that projects can do. </a:t>
            </a:r>
          </a:p>
          <a:p>
            <a:pPr eaLnBrk="1" hangingPunct="1">
              <a:spcBef>
                <a:spcPct val="0"/>
              </a:spcBef>
            </a:pPr>
            <a:r>
              <a:rPr lang="en-US" sz="1300" dirty="0" smtClean="0"/>
              <a:t>TTC </a:t>
            </a:r>
            <a:r>
              <a:rPr lang="en-US" sz="1300" dirty="0"/>
              <a:t>is </a:t>
            </a:r>
            <a:r>
              <a:rPr lang="en-US" sz="1300" b="1" dirty="0"/>
              <a:t>situated </a:t>
            </a:r>
            <a:r>
              <a:rPr lang="en-US" sz="1300" dirty="0"/>
              <a:t>as the </a:t>
            </a:r>
            <a:r>
              <a:rPr lang="en-US" sz="1300" b="1" dirty="0"/>
              <a:t>core </a:t>
            </a:r>
            <a:r>
              <a:rPr lang="en-US" sz="1300" dirty="0"/>
              <a:t>approach at </a:t>
            </a:r>
            <a:r>
              <a:rPr lang="en-US" sz="1300" b="1" dirty="0"/>
              <a:t>individual/</a:t>
            </a:r>
            <a:r>
              <a:rPr lang="en-US" sz="1300" b="1" dirty="0" err="1"/>
              <a:t>hh</a:t>
            </a:r>
            <a:r>
              <a:rPr lang="en-US" sz="1300" b="1" dirty="0"/>
              <a:t> level.</a:t>
            </a:r>
          </a:p>
          <a:p>
            <a:pPr eaLnBrk="1" hangingPunct="1">
              <a:spcBef>
                <a:spcPct val="0"/>
              </a:spcBef>
            </a:pPr>
            <a:r>
              <a:rPr lang="en-US" sz="1300" dirty="0"/>
              <a:t>We work towards community systems strengthening with appropriately identified </a:t>
            </a:r>
            <a:r>
              <a:rPr lang="en-US" sz="1300" b="1" dirty="0"/>
              <a:t>community groups</a:t>
            </a:r>
            <a:r>
              <a:rPr lang="en-US" sz="1300" dirty="0"/>
              <a:t> as the </a:t>
            </a:r>
            <a:r>
              <a:rPr lang="en-US" sz="1300" b="1" dirty="0"/>
              <a:t>core </a:t>
            </a:r>
            <a:r>
              <a:rPr lang="en-US" sz="1300" dirty="0"/>
              <a:t>approach at </a:t>
            </a:r>
            <a:r>
              <a:rPr lang="en-US" sz="1300" b="1" dirty="0"/>
              <a:t>community</a:t>
            </a:r>
            <a:r>
              <a:rPr lang="en-US" sz="1300" dirty="0"/>
              <a:t> level. This is also a chance to focus on community norms.</a:t>
            </a:r>
          </a:p>
          <a:p>
            <a:pPr eaLnBrk="1" hangingPunct="1">
              <a:spcBef>
                <a:spcPct val="0"/>
              </a:spcBef>
            </a:pPr>
            <a:r>
              <a:rPr lang="en-US" sz="1300" dirty="0"/>
              <a:t>At the enabling </a:t>
            </a:r>
            <a:r>
              <a:rPr lang="en-US" sz="1300" b="1" dirty="0"/>
              <a:t>environment</a:t>
            </a:r>
            <a:r>
              <a:rPr lang="en-US" sz="1300" dirty="0"/>
              <a:t> level we engage in some degree of </a:t>
            </a:r>
            <a:r>
              <a:rPr lang="en-US" sz="1300" b="1" dirty="0"/>
              <a:t>health systems strengthening</a:t>
            </a:r>
            <a:r>
              <a:rPr lang="en-US" sz="1300" dirty="0"/>
              <a:t> as a core approach, in order to address, to some extent, issues of supply. We are creating demand at the household level for services and need to be attentive to supply questions. (training in supervisory functions, supply chain management training – not yet completely defined or developed within the 7-11 strategy)</a:t>
            </a:r>
          </a:p>
          <a:p>
            <a:pPr eaLnBrk="1" hangingPunct="1">
              <a:spcBef>
                <a:spcPct val="0"/>
              </a:spcBef>
            </a:pPr>
            <a:r>
              <a:rPr lang="en-US" sz="1300" dirty="0"/>
              <a:t>We also engage in </a:t>
            </a:r>
            <a:r>
              <a:rPr lang="en-US" sz="1300" b="1" dirty="0"/>
              <a:t>local level advocacy</a:t>
            </a:r>
            <a:r>
              <a:rPr lang="en-US" sz="1300" dirty="0"/>
              <a:t>, with links to national-level advocacy efforts, as the second core approach at </a:t>
            </a:r>
            <a:r>
              <a:rPr lang="en-US" sz="1300" b="1" dirty="0"/>
              <a:t>environmental</a:t>
            </a:r>
            <a:r>
              <a:rPr lang="en-US" sz="1300" dirty="0"/>
              <a:t> level. These are not the </a:t>
            </a:r>
            <a:r>
              <a:rPr lang="en-US" sz="1300" b="1" dirty="0"/>
              <a:t>only </a:t>
            </a:r>
            <a:r>
              <a:rPr lang="en-US" sz="1300" dirty="0"/>
              <a:t>factors that are important at the environmental level – we acknowledge political, economic, gender issues, and these can all be addressed as appropriate and as possible, within comprehensive design.</a:t>
            </a:r>
          </a:p>
          <a:p>
            <a:pPr eaLnBrk="1" hangingPunct="1">
              <a:spcBef>
                <a:spcPct val="0"/>
              </a:spcBef>
            </a:pPr>
            <a:r>
              <a:rPr lang="en-US" sz="1300" dirty="0"/>
              <a:t>There are also numerous </a:t>
            </a:r>
            <a:r>
              <a:rPr lang="en-US" sz="1300" b="1" dirty="0"/>
              <a:t>additional approaches</a:t>
            </a:r>
            <a:r>
              <a:rPr lang="en-US" sz="1300" dirty="0"/>
              <a:t>, beyond these core. These are not the only things that projects can do. (Grandmother projects, micronutrient fortification programs, support groups, home based life saving skills, etc.)</a:t>
            </a:r>
          </a:p>
          <a:p>
            <a:pPr eaLnBrk="1" hangingPunct="1">
              <a:spcBef>
                <a:spcPct val="0"/>
              </a:spcBef>
            </a:pPr>
            <a:r>
              <a:rPr lang="en-US" sz="1300" dirty="0"/>
              <a:t>This is as much as I’ll say about the overall framework of the 7-11 strategy. If this is an area where you have additional questions, we can talk about it more at the end. </a:t>
            </a:r>
          </a:p>
          <a:p>
            <a:endParaRPr lang="en-US" dirty="0"/>
          </a:p>
        </p:txBody>
      </p:sp>
      <p:sp>
        <p:nvSpPr>
          <p:cNvPr id="4" name="Slide Number Placeholder 3"/>
          <p:cNvSpPr>
            <a:spLocks noGrp="1"/>
          </p:cNvSpPr>
          <p:nvPr>
            <p:ph type="sldNum" sz="quarter" idx="10"/>
          </p:nvPr>
        </p:nvSpPr>
        <p:spPr/>
        <p:txBody>
          <a:bodyPr/>
          <a:lstStyle/>
          <a:p>
            <a:fld id="{6C6A675E-6EEF-4DDD-B816-32C790DDC9B6}" type="slidenum">
              <a:rPr lang="en-US" smtClean="0"/>
              <a:pPr/>
              <a:t>4</a:t>
            </a:fld>
            <a:endParaRPr lang="en-US"/>
          </a:p>
        </p:txBody>
      </p:sp>
    </p:spTree>
    <p:extLst>
      <p:ext uri="{BB962C8B-B14F-4D97-AF65-F5344CB8AC3E}">
        <p14:creationId xmlns:p14="http://schemas.microsoft.com/office/powerpoint/2010/main" xmlns="" val="2659450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700" dirty="0"/>
              <a:t>In essence, TTC then refers to a </a:t>
            </a:r>
            <a:r>
              <a:rPr lang="en-US" sz="1700" b="1" dirty="0"/>
              <a:t>cohort</a:t>
            </a:r>
            <a:r>
              <a:rPr lang="en-US" sz="1700" dirty="0"/>
              <a:t> and </a:t>
            </a:r>
            <a:r>
              <a:rPr lang="en-US" sz="1700" b="1" dirty="0"/>
              <a:t>lifecycle-specific</a:t>
            </a:r>
            <a:r>
              <a:rPr lang="en-US" sz="1700" dirty="0"/>
              <a:t> approach. </a:t>
            </a:r>
            <a:r>
              <a:rPr lang="en-US" sz="1700" b="1" dirty="0"/>
              <a:t>Target</a:t>
            </a:r>
            <a:r>
              <a:rPr lang="en-US" sz="1700" dirty="0"/>
              <a:t> the whole household – husband, in laws, influencers of behaviors</a:t>
            </a:r>
          </a:p>
          <a:p>
            <a:pPr eaLnBrk="1" hangingPunct="1">
              <a:lnSpc>
                <a:spcPct val="90000"/>
              </a:lnSpc>
              <a:buFontTx/>
              <a:buNone/>
            </a:pPr>
            <a:endParaRPr lang="en-US" sz="1700" dirty="0"/>
          </a:p>
          <a:p>
            <a:pPr eaLnBrk="1" hangingPunct="1">
              <a:lnSpc>
                <a:spcPct val="90000"/>
              </a:lnSpc>
              <a:buFontTx/>
              <a:buNone/>
            </a:pPr>
            <a:endParaRPr lang="en-US" sz="1700" dirty="0"/>
          </a:p>
          <a:p>
            <a:pPr eaLnBrk="1" hangingPunct="1">
              <a:lnSpc>
                <a:spcPct val="90000"/>
              </a:lnSpc>
              <a:buFontTx/>
              <a:buNone/>
            </a:pPr>
            <a:r>
              <a:rPr lang="en-US" sz="1700" dirty="0"/>
              <a:t>Interventions are needed at this level to promote:</a:t>
            </a:r>
          </a:p>
          <a:p>
            <a:pPr eaLnBrk="1" hangingPunct="1">
              <a:lnSpc>
                <a:spcPct val="90000"/>
              </a:lnSpc>
              <a:buFontTx/>
              <a:buNone/>
            </a:pPr>
            <a:endParaRPr lang="en-US" sz="1700" dirty="0"/>
          </a:p>
          <a:p>
            <a:pPr marL="362448" indent="-362448">
              <a:lnSpc>
                <a:spcPct val="90000"/>
              </a:lnSpc>
              <a:buFont typeface="Arial" pitchFamily="34" charset="0"/>
              <a:buChar char="•"/>
            </a:pPr>
            <a:r>
              <a:rPr lang="en-US" sz="1700" dirty="0"/>
              <a:t>issue awareness </a:t>
            </a:r>
          </a:p>
          <a:p>
            <a:pPr marL="362448" indent="-362448">
              <a:lnSpc>
                <a:spcPct val="90000"/>
              </a:lnSpc>
              <a:buFont typeface="Arial" pitchFamily="34" charset="0"/>
              <a:buChar char="•"/>
            </a:pPr>
            <a:r>
              <a:rPr lang="en-US" sz="1700" dirty="0"/>
              <a:t>knowledge </a:t>
            </a:r>
          </a:p>
          <a:p>
            <a:pPr marL="362448" indent="-362448">
              <a:lnSpc>
                <a:spcPct val="90000"/>
              </a:lnSpc>
              <a:buFont typeface="Arial" pitchFamily="34" charset="0"/>
              <a:buChar char="•"/>
            </a:pPr>
            <a:r>
              <a:rPr lang="en-US" sz="1700" dirty="0"/>
              <a:t>behavior change </a:t>
            </a:r>
          </a:p>
          <a:p>
            <a:pPr marL="362448" indent="-362448">
              <a:lnSpc>
                <a:spcPct val="90000"/>
              </a:lnSpc>
              <a:buFont typeface="Arial" pitchFamily="34" charset="0"/>
              <a:buChar char="•"/>
            </a:pPr>
            <a:r>
              <a:rPr lang="en-US" sz="1700" dirty="0"/>
              <a:t>demand for services</a:t>
            </a:r>
          </a:p>
          <a:p>
            <a:pPr marL="362448" indent="-362448">
              <a:lnSpc>
                <a:spcPct val="90000"/>
              </a:lnSpc>
              <a:buFont typeface="Arial" pitchFamily="34" charset="0"/>
              <a:buChar char="•"/>
            </a:pPr>
            <a:r>
              <a:rPr lang="en-US" sz="1700" dirty="0"/>
              <a:t>identification of social barriers</a:t>
            </a:r>
          </a:p>
          <a:p>
            <a:pPr eaLnBrk="1" hangingPunct="1">
              <a:lnSpc>
                <a:spcPct val="90000"/>
              </a:lnSpc>
              <a:buFontTx/>
              <a:buNone/>
            </a:pPr>
            <a:endParaRPr lang="en-US" sz="1700" dirty="0"/>
          </a:p>
          <a:p>
            <a:pPr eaLnBrk="1" hangingPunct="1">
              <a:lnSpc>
                <a:spcPct val="90000"/>
              </a:lnSpc>
              <a:buFontTx/>
              <a:buNone/>
            </a:pPr>
            <a:r>
              <a:rPr lang="en-US" sz="1700" dirty="0"/>
              <a:t>… empowering caregivers and children to keep themselves healthy.</a:t>
            </a:r>
          </a:p>
          <a:p>
            <a:endParaRPr lang="en-US" dirty="0"/>
          </a:p>
        </p:txBody>
      </p:sp>
      <p:sp>
        <p:nvSpPr>
          <p:cNvPr id="4" name="Slide Number Placeholder 3"/>
          <p:cNvSpPr>
            <a:spLocks noGrp="1"/>
          </p:cNvSpPr>
          <p:nvPr>
            <p:ph type="sldNum" sz="quarter" idx="10"/>
          </p:nvPr>
        </p:nvSpPr>
        <p:spPr/>
        <p:txBody>
          <a:bodyPr/>
          <a:lstStyle/>
          <a:p>
            <a:fld id="{6C6A675E-6EEF-4DDD-B816-32C790DDC9B6}" type="slidenum">
              <a:rPr lang="en-US" smtClean="0"/>
              <a:pPr/>
              <a:t>5</a:t>
            </a:fld>
            <a:endParaRPr lang="en-US"/>
          </a:p>
        </p:txBody>
      </p:sp>
    </p:spTree>
    <p:extLst>
      <p:ext uri="{BB962C8B-B14F-4D97-AF65-F5344CB8AC3E}">
        <p14:creationId xmlns:p14="http://schemas.microsoft.com/office/powerpoint/2010/main" xmlns="" val="2659450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a:t>The dialogue based approach has important ramifications of 1) avoiding a top-down counseling approach, and 2) learning about the traditional/socio-economic barriers to improved health </a:t>
            </a:r>
            <a:r>
              <a:rPr lang="en-US" dirty="0" smtClean="0"/>
              <a:t>practices</a:t>
            </a:r>
          </a:p>
          <a:p>
            <a:pPr defTabSz="966529">
              <a:defRPr/>
            </a:pPr>
            <a:endParaRPr lang="en-US" dirty="0"/>
          </a:p>
          <a:p>
            <a:pPr defTabSz="966529">
              <a:defRPr/>
            </a:pPr>
            <a:endParaRPr lang="en-US" dirty="0"/>
          </a:p>
          <a:p>
            <a:endParaRPr lang="en-US" dirty="0"/>
          </a:p>
        </p:txBody>
      </p:sp>
      <p:sp>
        <p:nvSpPr>
          <p:cNvPr id="4" name="Slide Number Placeholder 3"/>
          <p:cNvSpPr>
            <a:spLocks noGrp="1"/>
          </p:cNvSpPr>
          <p:nvPr>
            <p:ph type="sldNum" sz="quarter" idx="10"/>
          </p:nvPr>
        </p:nvSpPr>
        <p:spPr/>
        <p:txBody>
          <a:bodyPr/>
          <a:lstStyle/>
          <a:p>
            <a:fld id="{6C6A675E-6EEF-4DDD-B816-32C790DDC9B6}" type="slidenum">
              <a:rPr lang="en-US" smtClean="0"/>
              <a:pPr/>
              <a:t>6</a:t>
            </a:fld>
            <a:endParaRPr lang="en-US"/>
          </a:p>
        </p:txBody>
      </p:sp>
    </p:spTree>
    <p:extLst>
      <p:ext uri="{BB962C8B-B14F-4D97-AF65-F5344CB8AC3E}">
        <p14:creationId xmlns:p14="http://schemas.microsoft.com/office/powerpoint/2010/main" xmlns="" val="2659450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20000"/>
              </a:spcBef>
            </a:pPr>
            <a:r>
              <a:rPr lang="en-US" dirty="0" err="1">
                <a:latin typeface="Gill Sans MT" pitchFamily="34" charset="0"/>
              </a:rPr>
              <a:t>ttC</a:t>
            </a:r>
            <a:r>
              <a:rPr lang="en-US" dirty="0">
                <a:latin typeface="Gill Sans MT" pitchFamily="34" charset="0"/>
              </a:rPr>
              <a:t> means that it is:  </a:t>
            </a:r>
          </a:p>
          <a:p>
            <a:pPr eaLnBrk="1" hangingPunct="1">
              <a:spcBef>
                <a:spcPct val="20000"/>
              </a:spcBef>
            </a:pPr>
            <a:endParaRPr lang="en-US" dirty="0">
              <a:latin typeface="Gill Sans MT" pitchFamily="34" charset="0"/>
            </a:endParaRPr>
          </a:p>
          <a:p>
            <a:pPr marL="362448" indent="-362448">
              <a:spcBef>
                <a:spcPct val="20000"/>
              </a:spcBef>
              <a:buFont typeface="Arial" pitchFamily="34" charset="0"/>
              <a:buChar char="•"/>
            </a:pPr>
            <a:r>
              <a:rPr lang="en-US" dirty="0">
                <a:latin typeface="Gill Sans MT" pitchFamily="34" charset="0"/>
              </a:rPr>
              <a:t>Designed to enable messages to be appropriately </a:t>
            </a:r>
            <a:r>
              <a:rPr lang="en-US" i="1" dirty="0">
                <a:latin typeface="Gill Sans MT" pitchFamily="34" charset="0"/>
              </a:rPr>
              <a:t>timed</a:t>
            </a:r>
            <a:r>
              <a:rPr lang="en-US" dirty="0">
                <a:latin typeface="Gill Sans MT" pitchFamily="34" charset="0"/>
              </a:rPr>
              <a:t>: neither too early, lest they be forgotten, nor too late for the behavior to be practiced, </a:t>
            </a:r>
          </a:p>
          <a:p>
            <a:pPr marL="362448" indent="-362448">
              <a:spcBef>
                <a:spcPct val="20000"/>
              </a:spcBef>
              <a:buFont typeface="Arial" pitchFamily="34" charset="0"/>
              <a:buChar char="•"/>
            </a:pPr>
            <a:r>
              <a:rPr lang="en-US" dirty="0">
                <a:latin typeface="Gill Sans MT" pitchFamily="34" charset="0"/>
              </a:rPr>
              <a:t>and appropriately </a:t>
            </a:r>
            <a:r>
              <a:rPr lang="en-US" i="1" dirty="0">
                <a:latin typeface="Gill Sans MT" pitchFamily="34" charset="0"/>
              </a:rPr>
              <a:t>targeted</a:t>
            </a:r>
            <a:r>
              <a:rPr lang="en-US" dirty="0">
                <a:latin typeface="Gill Sans MT" pitchFamily="34" charset="0"/>
              </a:rPr>
              <a:t> to those who would practice these behaviors as well as to those who would influence the decision to adopt these behaviors.</a:t>
            </a:r>
          </a:p>
          <a:p>
            <a:pPr eaLnBrk="1" hangingPunct="1">
              <a:spcBef>
                <a:spcPct val="20000"/>
              </a:spcBef>
            </a:pPr>
            <a:endParaRPr lang="en-US" dirty="0">
              <a:latin typeface="Gill Sans MT" pitchFamily="34" charset="0"/>
            </a:endParaRPr>
          </a:p>
          <a:p>
            <a:pPr eaLnBrk="1" hangingPunct="1">
              <a:spcBef>
                <a:spcPct val="20000"/>
              </a:spcBef>
            </a:pPr>
            <a:r>
              <a:rPr lang="en-US" dirty="0">
                <a:latin typeface="Gill Sans MT" pitchFamily="34" charset="0"/>
              </a:rPr>
              <a:t>You can see here the schedule of these visits during the first 1000 days (from pregnancy to 2 years of life)</a:t>
            </a:r>
          </a:p>
          <a:p>
            <a:endParaRPr lang="en-US" dirty="0"/>
          </a:p>
        </p:txBody>
      </p:sp>
      <p:sp>
        <p:nvSpPr>
          <p:cNvPr id="4" name="Slide Number Placeholder 3"/>
          <p:cNvSpPr>
            <a:spLocks noGrp="1"/>
          </p:cNvSpPr>
          <p:nvPr>
            <p:ph type="sldNum" sz="quarter" idx="10"/>
          </p:nvPr>
        </p:nvSpPr>
        <p:spPr/>
        <p:txBody>
          <a:bodyPr/>
          <a:lstStyle/>
          <a:p>
            <a:fld id="{6C6A675E-6EEF-4DDD-B816-32C790DDC9B6}" type="slidenum">
              <a:rPr lang="en-US" smtClean="0"/>
              <a:pPr/>
              <a:t>7</a:t>
            </a:fld>
            <a:endParaRPr lang="en-US"/>
          </a:p>
        </p:txBody>
      </p:sp>
    </p:spTree>
    <p:extLst>
      <p:ext uri="{BB962C8B-B14F-4D97-AF65-F5344CB8AC3E}">
        <p14:creationId xmlns:p14="http://schemas.microsoft.com/office/powerpoint/2010/main" xmlns="" val="2659450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 The Lancet. 2005. Can the world afford to save the lives of 6 million children each year, 365; 2193-2200.</a:t>
            </a:r>
          </a:p>
          <a:p>
            <a:endParaRPr lang="en-US" dirty="0"/>
          </a:p>
          <a:p>
            <a:r>
              <a:rPr lang="en-US" dirty="0"/>
              <a:t>And shows when specific behaviors/interventions are appropriate.</a:t>
            </a:r>
          </a:p>
        </p:txBody>
      </p:sp>
      <p:sp>
        <p:nvSpPr>
          <p:cNvPr id="4" name="Slide Number Placeholder 3"/>
          <p:cNvSpPr>
            <a:spLocks noGrp="1"/>
          </p:cNvSpPr>
          <p:nvPr>
            <p:ph type="sldNum" sz="quarter" idx="10"/>
          </p:nvPr>
        </p:nvSpPr>
        <p:spPr/>
        <p:txBody>
          <a:bodyPr/>
          <a:lstStyle/>
          <a:p>
            <a:fld id="{6C6A675E-6EEF-4DDD-B816-32C790DDC9B6}" type="slidenum">
              <a:rPr lang="en-US" smtClean="0"/>
              <a:pPr/>
              <a:t>8</a:t>
            </a:fld>
            <a:endParaRPr lang="en-US"/>
          </a:p>
        </p:txBody>
      </p:sp>
    </p:spTree>
    <p:extLst>
      <p:ext uri="{BB962C8B-B14F-4D97-AF65-F5344CB8AC3E}">
        <p14:creationId xmlns:p14="http://schemas.microsoft.com/office/powerpoint/2010/main" xmlns="" val="2659450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A675E-6EEF-4DDD-B816-32C790DDC9B6}" type="slidenum">
              <a:rPr lang="en-US" smtClean="0"/>
              <a:pPr/>
              <a:t>9</a:t>
            </a:fld>
            <a:endParaRPr lang="en-US"/>
          </a:p>
        </p:txBody>
      </p:sp>
    </p:spTree>
    <p:extLst>
      <p:ext uri="{BB962C8B-B14F-4D97-AF65-F5344CB8AC3E}">
        <p14:creationId xmlns:p14="http://schemas.microsoft.com/office/powerpoint/2010/main" xmlns="" val="2659450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extLst>
              <a:ext uri="{28A0092B-C50C-407E-A947-70E740481C1C}">
                <a14:useLocalDpi xmlns:a14="http://schemas.microsoft.com/office/drawing/2010/main" xmlns="" val="0"/>
              </a:ext>
            </a:extLst>
          </a:blip>
          <a:srcRect l="827" b="17743"/>
          <a:stretch>
            <a:fillRect/>
          </a:stretch>
        </p:blipFill>
        <p:spPr bwMode="auto">
          <a:xfrm>
            <a:off x="0" y="1447800"/>
            <a:ext cx="91440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p:cNvPicPr>
            <a:picLocks noChangeAspect="1"/>
          </p:cNvPicPr>
          <p:nvPr/>
        </p:nvPicPr>
        <p:blipFill>
          <a:blip r:embed="rId3" cstate="print">
            <a:extLst>
              <a:ext uri="{28A0092B-C50C-407E-A947-70E740481C1C}">
                <a14:useLocalDpi xmlns:a14="http://schemas.microsoft.com/office/drawing/2010/main" xmlns="" val="0"/>
              </a:ext>
            </a:extLst>
          </a:blip>
          <a:srcRect r="-833"/>
          <a:stretch>
            <a:fillRect/>
          </a:stretch>
        </p:blipFill>
        <p:spPr bwMode="auto">
          <a:xfrm>
            <a:off x="0" y="6364288"/>
            <a:ext cx="9220200"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72350" y="33338"/>
            <a:ext cx="1771650"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p:nvPr/>
        </p:nvCxnSpPr>
        <p:spPr>
          <a:xfrm>
            <a:off x="369888" y="762000"/>
            <a:ext cx="6335712" cy="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58763" y="693738"/>
            <a:ext cx="6675437" cy="830262"/>
          </a:xfrm>
          <a:prstGeom prst="rect">
            <a:avLst/>
          </a:prstGeom>
        </p:spPr>
        <p:txBody>
          <a:bodyPr>
            <a:spAutoFit/>
          </a:bodyPr>
          <a:lstStyle/>
          <a:p>
            <a:pPr fontAlgn="auto">
              <a:spcBef>
                <a:spcPts val="0"/>
              </a:spcBef>
              <a:spcAft>
                <a:spcPts val="0"/>
              </a:spcAft>
              <a:defRPr/>
            </a:pPr>
            <a:r>
              <a:rPr lang="en-US" sz="4800" dirty="0">
                <a:latin typeface="Gill Sans MT" pitchFamily="34" charset="0"/>
                <a:cs typeface="+mn-cs"/>
              </a:rPr>
              <a:t>Global Health and WASH</a:t>
            </a:r>
          </a:p>
        </p:txBody>
      </p:sp>
      <p:sp>
        <p:nvSpPr>
          <p:cNvPr id="9" name="Rectangle 8"/>
          <p:cNvSpPr/>
          <p:nvPr/>
        </p:nvSpPr>
        <p:spPr>
          <a:xfrm>
            <a:off x="0" y="6411913"/>
            <a:ext cx="9144000" cy="369887"/>
          </a:xfrm>
          <a:prstGeom prst="rect">
            <a:avLst/>
          </a:prstGeom>
        </p:spPr>
        <p:txBody>
          <a:bodyPr>
            <a:spAutoFit/>
          </a:bodyPr>
          <a:lstStyle/>
          <a:p>
            <a:pPr algn="ctr" fontAlgn="auto">
              <a:spcBef>
                <a:spcPts val="0"/>
              </a:spcBef>
              <a:spcAft>
                <a:spcPts val="0"/>
              </a:spcAft>
              <a:defRPr/>
            </a:pPr>
            <a:r>
              <a:rPr lang="en-US" dirty="0">
                <a:solidFill>
                  <a:schemeClr val="bg1"/>
                </a:solidFill>
                <a:latin typeface="Gill Sans MT" pitchFamily="34" charset="0"/>
                <a:cs typeface="+mn-cs"/>
              </a:rPr>
              <a:t>Working in maternal and child health, nutrition, HIV and AIDS, and water, sanitation and hygiene</a:t>
            </a:r>
          </a:p>
        </p:txBody>
      </p:sp>
      <p:sp>
        <p:nvSpPr>
          <p:cNvPr id="3" name="Subtitle 2"/>
          <p:cNvSpPr>
            <a:spLocks noGrp="1"/>
          </p:cNvSpPr>
          <p:nvPr>
            <p:ph type="subTitle" idx="1"/>
          </p:nvPr>
        </p:nvSpPr>
        <p:spPr>
          <a:xfrm>
            <a:off x="2743200" y="1447800"/>
            <a:ext cx="6400800" cy="1752600"/>
          </a:xfrm>
        </p:spPr>
        <p:txBody>
          <a:bodyPr/>
          <a:lstStyle>
            <a:lvl1pPr marL="0" indent="0" algn="l">
              <a:buNone/>
              <a:defRPr>
                <a:solidFill>
                  <a:schemeClr val="bg1"/>
                </a:solidFill>
                <a:latin typeface="Gill Sans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1864815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DB2B6F-739C-4E78-9B1A-49D463D3CAC8}" type="datetimeFigureOut">
              <a:rPr lang="en-US"/>
              <a:pPr>
                <a:defRPr/>
              </a:pPr>
              <a:t>3/10/2014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A68C2A-7340-4ED0-A648-13317642E873}" type="slidenum">
              <a:rPr lang="en-US"/>
              <a:pPr>
                <a:defRPr/>
              </a:pPr>
              <a:t>‹#›</a:t>
            </a:fld>
            <a:endParaRPr lang="en-US"/>
          </a:p>
        </p:txBody>
      </p:sp>
    </p:spTree>
    <p:extLst>
      <p:ext uri="{BB962C8B-B14F-4D97-AF65-F5344CB8AC3E}">
        <p14:creationId xmlns:p14="http://schemas.microsoft.com/office/powerpoint/2010/main" xmlns="" val="980795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1A85D1-CF33-4B21-B940-E9B12BF27428}" type="datetimeFigureOut">
              <a:rPr lang="en-US"/>
              <a:pPr>
                <a:defRPr/>
              </a:pPr>
              <a:t>3/10/2014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4ED131-7AB5-435E-ACE5-7A2BF56ACE32}" type="slidenum">
              <a:rPr lang="en-US"/>
              <a:pPr>
                <a:defRPr/>
              </a:pPr>
              <a:t>‹#›</a:t>
            </a:fld>
            <a:endParaRPr lang="en-US"/>
          </a:p>
        </p:txBody>
      </p:sp>
    </p:spTree>
    <p:extLst>
      <p:ext uri="{BB962C8B-B14F-4D97-AF65-F5344CB8AC3E}">
        <p14:creationId xmlns:p14="http://schemas.microsoft.com/office/powerpoint/2010/main" xmlns="" val="1501956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p:cNvPicPr>
            <a:picLocks noChangeAspect="1"/>
          </p:cNvPicPr>
          <p:nvPr/>
        </p:nvPicPr>
        <p:blipFill>
          <a:blip r:embed="rId2" cstate="print">
            <a:extLst>
              <a:ext uri="{28A0092B-C50C-407E-A947-70E740481C1C}">
                <a14:useLocalDpi xmlns:a14="http://schemas.microsoft.com/office/drawing/2010/main" xmlns="" val="0"/>
              </a:ext>
            </a:extLst>
          </a:blip>
          <a:srcRect l="827" b="23537"/>
          <a:stretch>
            <a:fillRect/>
          </a:stretch>
        </p:blipFill>
        <p:spPr bwMode="auto">
          <a:xfrm>
            <a:off x="0" y="1844675"/>
            <a:ext cx="91440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7"/>
          <p:cNvPicPr>
            <a:picLocks noChangeAspect="1"/>
          </p:cNvPicPr>
          <p:nvPr/>
        </p:nvPicPr>
        <p:blipFill>
          <a:blip r:embed="rId3" cstate="print">
            <a:extLst>
              <a:ext uri="{28A0092B-C50C-407E-A947-70E740481C1C}">
                <a14:useLocalDpi xmlns:a14="http://schemas.microsoft.com/office/drawing/2010/main" xmlns="" val="0"/>
              </a:ext>
            </a:extLst>
          </a:blip>
          <a:srcRect r="-833"/>
          <a:stretch>
            <a:fillRect/>
          </a:stretch>
        </p:blipFill>
        <p:spPr bwMode="auto">
          <a:xfrm>
            <a:off x="0" y="6380163"/>
            <a:ext cx="9220200"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0" y="6411913"/>
            <a:ext cx="9144000" cy="369887"/>
          </a:xfrm>
          <a:prstGeom prst="rect">
            <a:avLst/>
          </a:prstGeom>
        </p:spPr>
        <p:txBody>
          <a:bodyPr>
            <a:spAutoFit/>
          </a:bodyPr>
          <a:lstStyle/>
          <a:p>
            <a:pPr algn="ctr" fontAlgn="auto">
              <a:spcBef>
                <a:spcPts val="0"/>
              </a:spcBef>
              <a:spcAft>
                <a:spcPts val="0"/>
              </a:spcAft>
              <a:defRPr/>
            </a:pPr>
            <a:r>
              <a:rPr lang="en-US" dirty="0">
                <a:solidFill>
                  <a:schemeClr val="bg1"/>
                </a:solidFill>
                <a:latin typeface="Gill Sans MT" pitchFamily="34" charset="0"/>
                <a:cs typeface="+mn-cs"/>
              </a:rPr>
              <a:t>Working in maternal and child health, nutrition, HIV and AIDS, and water, sanitation and hygiene</a:t>
            </a:r>
          </a:p>
        </p:txBody>
      </p:sp>
      <p:sp>
        <p:nvSpPr>
          <p:cNvPr id="5" name="Rectangle 4"/>
          <p:cNvSpPr/>
          <p:nvPr/>
        </p:nvSpPr>
        <p:spPr>
          <a:xfrm>
            <a:off x="258763" y="304800"/>
            <a:ext cx="3681412" cy="831850"/>
          </a:xfrm>
          <a:prstGeom prst="rect">
            <a:avLst/>
          </a:prstGeom>
        </p:spPr>
        <p:txBody>
          <a:bodyPr>
            <a:spAutoFit/>
          </a:bodyPr>
          <a:lstStyle/>
          <a:p>
            <a:pPr algn="ctr" fontAlgn="auto">
              <a:spcBef>
                <a:spcPts val="0"/>
              </a:spcBef>
              <a:spcAft>
                <a:spcPts val="0"/>
              </a:spcAft>
              <a:defRPr/>
            </a:pPr>
            <a:r>
              <a:rPr lang="en-US" sz="4800" dirty="0">
                <a:latin typeface="Gill Sans MT" pitchFamily="34" charset="0"/>
                <a:cs typeface="+mn-cs"/>
              </a:rPr>
              <a:t>Global Health</a:t>
            </a:r>
          </a:p>
        </p:txBody>
      </p:sp>
      <p:cxnSp>
        <p:nvCxnSpPr>
          <p:cNvPr id="6" name="Straight Connector 5"/>
          <p:cNvCxnSpPr/>
          <p:nvPr/>
        </p:nvCxnSpPr>
        <p:spPr>
          <a:xfrm>
            <a:off x="369888" y="388938"/>
            <a:ext cx="3532187" cy="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1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000" y="152400"/>
            <a:ext cx="990600" cy="1490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369888" y="922338"/>
            <a:ext cx="3570287" cy="830262"/>
          </a:xfrm>
          <a:prstGeom prst="rect">
            <a:avLst/>
          </a:prstGeom>
        </p:spPr>
        <p:txBody>
          <a:bodyPr>
            <a:spAutoFit/>
          </a:bodyPr>
          <a:lstStyle/>
          <a:p>
            <a:pPr algn="ctr" fontAlgn="auto">
              <a:spcBef>
                <a:spcPts val="0"/>
              </a:spcBef>
              <a:spcAft>
                <a:spcPts val="0"/>
              </a:spcAft>
              <a:defRPr/>
            </a:pPr>
            <a:r>
              <a:rPr lang="en-US" sz="4800" dirty="0">
                <a:latin typeface="Gill Sans MT" pitchFamily="34" charset="0"/>
                <a:cs typeface="+mn-cs"/>
              </a:rPr>
              <a:t>and WASH</a:t>
            </a:r>
          </a:p>
        </p:txBody>
      </p:sp>
    </p:spTree>
    <p:extLst>
      <p:ext uri="{BB962C8B-B14F-4D97-AF65-F5344CB8AC3E}">
        <p14:creationId xmlns:p14="http://schemas.microsoft.com/office/powerpoint/2010/main" xmlns="" val="2059195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1219200"/>
            <a:ext cx="41148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p:nvCxnSpPr>
        <p:spPr>
          <a:xfrm>
            <a:off x="228600" y="388938"/>
            <a:ext cx="8686800" cy="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6400800"/>
            <a:ext cx="8686800" cy="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 y="6400800"/>
            <a:ext cx="8686800" cy="338138"/>
          </a:xfrm>
          <a:prstGeom prst="rect">
            <a:avLst/>
          </a:prstGeom>
        </p:spPr>
        <p:txBody>
          <a:bodyPr>
            <a:spAutoFit/>
          </a:bodyPr>
          <a:lstStyle/>
          <a:p>
            <a:pPr algn="ctr" fontAlgn="auto">
              <a:spcBef>
                <a:spcPts val="0"/>
              </a:spcBef>
              <a:spcAft>
                <a:spcPts val="0"/>
              </a:spcAft>
              <a:defRPr/>
            </a:pPr>
            <a:r>
              <a:rPr lang="en-US" sz="1600" dirty="0">
                <a:solidFill>
                  <a:srgbClr val="95897D"/>
                </a:solidFill>
                <a:latin typeface="Gill Sans MT" pitchFamily="34" charset="0"/>
                <a:cs typeface="+mn-cs"/>
              </a:rPr>
              <a:t>EMPOWER, EQUIP, ADVOCATE</a:t>
            </a:r>
          </a:p>
        </p:txBody>
      </p:sp>
      <p:sp>
        <p:nvSpPr>
          <p:cNvPr id="11" name="Rectangle 10"/>
          <p:cNvSpPr/>
          <p:nvPr/>
        </p:nvSpPr>
        <p:spPr>
          <a:xfrm>
            <a:off x="228600" y="119063"/>
            <a:ext cx="8686800" cy="338137"/>
          </a:xfrm>
          <a:prstGeom prst="rect">
            <a:avLst/>
          </a:prstGeom>
        </p:spPr>
        <p:txBody>
          <a:bodyPr>
            <a:spAutoFit/>
          </a:bodyPr>
          <a:lstStyle/>
          <a:p>
            <a:pPr algn="ctr" fontAlgn="auto">
              <a:spcBef>
                <a:spcPts val="0"/>
              </a:spcBef>
              <a:spcAft>
                <a:spcPts val="0"/>
              </a:spcAft>
              <a:defRPr/>
            </a:pPr>
            <a:r>
              <a:rPr lang="en-US" sz="1600" dirty="0">
                <a:solidFill>
                  <a:srgbClr val="95897D"/>
                </a:solidFill>
                <a:latin typeface="Gill Sans MT" pitchFamily="34" charset="0"/>
                <a:cs typeface="+mn-cs"/>
              </a:rPr>
              <a:t>GLOBAL HEALTH &amp; WASH</a:t>
            </a:r>
          </a:p>
        </p:txBody>
      </p:sp>
      <p:sp>
        <p:nvSpPr>
          <p:cNvPr id="35" name="Content Placeholder 2"/>
          <p:cNvSpPr>
            <a:spLocks noGrp="1"/>
          </p:cNvSpPr>
          <p:nvPr>
            <p:ph sz="half" idx="12"/>
          </p:nvPr>
        </p:nvSpPr>
        <p:spPr>
          <a:xfrm>
            <a:off x="4876800" y="2362200"/>
            <a:ext cx="2057400" cy="3429000"/>
          </a:xfrm>
        </p:spPr>
        <p:txBody>
          <a:bodyPr>
            <a:noAutofit/>
          </a:bodyPr>
          <a:lstStyle>
            <a:lvl1pPr marL="0" indent="0" rtl="0">
              <a:buFontTx/>
              <a:buNone/>
              <a:defRPr sz="2000" baseline="0">
                <a:solidFill>
                  <a:schemeClr val="tx1"/>
                </a:solidFill>
                <a:latin typeface="Gill Sans MT"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a:xfrm>
            <a:off x="4876800" y="1447800"/>
            <a:ext cx="3657600" cy="381000"/>
          </a:xfrm>
        </p:spPr>
        <p:txBody>
          <a:bodyPr anchor="t">
            <a:noAutofit/>
          </a:bodyPr>
          <a:lstStyle>
            <a:lvl1pPr algn="l">
              <a:defRPr sz="2400" b="0" cap="none" baseline="0">
                <a:latin typeface="Gill Sans MT" pitchFamily="34" charset="0"/>
              </a:defRPr>
            </a:lvl1pPr>
          </a:lstStyle>
          <a:p>
            <a:r>
              <a:rPr lang="en-US" smtClean="0"/>
              <a:t>Click to edit Master title style</a:t>
            </a:r>
            <a:endParaRPr lang="en-US" dirty="0"/>
          </a:p>
        </p:txBody>
      </p:sp>
      <p:sp>
        <p:nvSpPr>
          <p:cNvPr id="25" name="Content Placeholder 2"/>
          <p:cNvSpPr>
            <a:spLocks noGrp="1"/>
          </p:cNvSpPr>
          <p:nvPr>
            <p:ph sz="half" idx="1"/>
          </p:nvPr>
        </p:nvSpPr>
        <p:spPr>
          <a:xfrm>
            <a:off x="381000" y="533400"/>
            <a:ext cx="8382000" cy="533400"/>
          </a:xfrm>
        </p:spPr>
        <p:txBody>
          <a:bodyPr/>
          <a:lstStyle>
            <a:lvl1pPr marL="0" indent="0">
              <a:buFontTx/>
              <a:buNone/>
              <a:defRPr sz="2800" baseline="0">
                <a:solidFill>
                  <a:srgbClr val="95897D"/>
                </a:solidFill>
                <a:latin typeface="Gill Sans MT"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26" name="Content Placeholder 2"/>
          <p:cNvSpPr>
            <a:spLocks noGrp="1"/>
          </p:cNvSpPr>
          <p:nvPr>
            <p:ph sz="half" idx="10"/>
          </p:nvPr>
        </p:nvSpPr>
        <p:spPr>
          <a:xfrm>
            <a:off x="381000" y="1219200"/>
            <a:ext cx="4038600" cy="4800600"/>
          </a:xfrm>
        </p:spPr>
        <p:txBody>
          <a:bodyPr/>
          <a:lstStyle>
            <a:lvl1pPr marL="0" indent="0" rtl="0">
              <a:buFont typeface="Arial" pitchFamily="34" charset="0"/>
              <a:buNone/>
              <a:defRPr lang="en-US" sz="2400" b="0" i="0" u="none" strike="noStrike" baseline="0" smtClean="0">
                <a:latin typeface="Gill Sans MT"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33" name="Content Placeholder 2"/>
          <p:cNvSpPr>
            <a:spLocks noGrp="1"/>
          </p:cNvSpPr>
          <p:nvPr>
            <p:ph sz="half" idx="11"/>
          </p:nvPr>
        </p:nvSpPr>
        <p:spPr>
          <a:xfrm>
            <a:off x="4876800" y="1752600"/>
            <a:ext cx="3657600" cy="381000"/>
          </a:xfrm>
        </p:spPr>
        <p:txBody>
          <a:bodyPr>
            <a:noAutofit/>
          </a:bodyPr>
          <a:lstStyle>
            <a:lvl1pPr marL="0" indent="0">
              <a:buFontTx/>
              <a:buNone/>
              <a:defRPr sz="2400" baseline="0">
                <a:solidFill>
                  <a:schemeClr val="tx1"/>
                </a:solidFill>
                <a:latin typeface="Gill Sans MT"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extLst>
      <p:ext uri="{BB962C8B-B14F-4D97-AF65-F5344CB8AC3E}">
        <p14:creationId xmlns:p14="http://schemas.microsoft.com/office/powerpoint/2010/main" xmlns="" val="45365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7" name="Straight Connector 6"/>
          <p:cNvCxnSpPr/>
          <p:nvPr/>
        </p:nvCxnSpPr>
        <p:spPr>
          <a:xfrm>
            <a:off x="228600" y="388938"/>
            <a:ext cx="8686800" cy="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8600" y="6400800"/>
            <a:ext cx="8686800" cy="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8600" y="6400800"/>
            <a:ext cx="8686800" cy="338138"/>
          </a:xfrm>
          <a:prstGeom prst="rect">
            <a:avLst/>
          </a:prstGeom>
        </p:spPr>
        <p:txBody>
          <a:bodyPr>
            <a:spAutoFit/>
          </a:bodyPr>
          <a:lstStyle/>
          <a:p>
            <a:pPr algn="ctr" fontAlgn="auto">
              <a:spcBef>
                <a:spcPts val="0"/>
              </a:spcBef>
              <a:spcAft>
                <a:spcPts val="0"/>
              </a:spcAft>
              <a:defRPr/>
            </a:pPr>
            <a:r>
              <a:rPr lang="en-US" sz="1600" dirty="0">
                <a:solidFill>
                  <a:srgbClr val="95897D"/>
                </a:solidFill>
                <a:latin typeface="Gill Sans MT" pitchFamily="34" charset="0"/>
                <a:cs typeface="+mn-cs"/>
              </a:rPr>
              <a:t>EMPOWER, EQUIP, ADVOCATE</a:t>
            </a:r>
          </a:p>
        </p:txBody>
      </p:sp>
      <p:cxnSp>
        <p:nvCxnSpPr>
          <p:cNvPr id="10" name="Straight Connector 9"/>
          <p:cNvCxnSpPr/>
          <p:nvPr/>
        </p:nvCxnSpPr>
        <p:spPr>
          <a:xfrm>
            <a:off x="381000" y="3276600"/>
            <a:ext cx="3124200" cy="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1000" y="5105400"/>
            <a:ext cx="3124200" cy="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28600" y="119063"/>
            <a:ext cx="8686800" cy="338137"/>
          </a:xfrm>
          <a:prstGeom prst="rect">
            <a:avLst/>
          </a:prstGeom>
        </p:spPr>
        <p:txBody>
          <a:bodyPr>
            <a:spAutoFit/>
          </a:bodyPr>
          <a:lstStyle/>
          <a:p>
            <a:pPr algn="ctr" fontAlgn="auto">
              <a:spcBef>
                <a:spcPts val="0"/>
              </a:spcBef>
              <a:spcAft>
                <a:spcPts val="0"/>
              </a:spcAft>
              <a:defRPr/>
            </a:pPr>
            <a:r>
              <a:rPr lang="en-US" sz="1600" dirty="0">
                <a:solidFill>
                  <a:srgbClr val="95897D"/>
                </a:solidFill>
                <a:latin typeface="Gill Sans MT" pitchFamily="34" charset="0"/>
                <a:cs typeface="+mn-cs"/>
              </a:rPr>
              <a:t>GLOBAL HEALTH &amp; WASH</a:t>
            </a:r>
          </a:p>
        </p:txBody>
      </p:sp>
      <p:sp>
        <p:nvSpPr>
          <p:cNvPr id="12" name="Content Placeholder 2"/>
          <p:cNvSpPr>
            <a:spLocks noGrp="1"/>
          </p:cNvSpPr>
          <p:nvPr>
            <p:ph sz="half" idx="13"/>
          </p:nvPr>
        </p:nvSpPr>
        <p:spPr>
          <a:xfrm>
            <a:off x="381000" y="533400"/>
            <a:ext cx="8382000" cy="533400"/>
          </a:xfrm>
        </p:spPr>
        <p:txBody>
          <a:bodyPr/>
          <a:lstStyle>
            <a:lvl1pPr marL="0" indent="0">
              <a:buFontTx/>
              <a:buNone/>
              <a:defRPr sz="2800" baseline="0">
                <a:solidFill>
                  <a:srgbClr val="95897D"/>
                </a:solidFill>
                <a:latin typeface="Gill Sans MT"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3" name="Content Placeholder 2"/>
          <p:cNvSpPr>
            <a:spLocks noGrp="1"/>
          </p:cNvSpPr>
          <p:nvPr>
            <p:ph sz="half" idx="14"/>
          </p:nvPr>
        </p:nvSpPr>
        <p:spPr>
          <a:xfrm>
            <a:off x="381000" y="1219200"/>
            <a:ext cx="8382000" cy="1981200"/>
          </a:xfrm>
        </p:spPr>
        <p:txBody>
          <a:bodyPr/>
          <a:lstStyle>
            <a:lvl1pPr marL="0" indent="0" rtl="0">
              <a:buFont typeface="Arial" pitchFamily="34" charset="0"/>
              <a:buNone/>
              <a:defRPr lang="en-US" sz="2400" b="0" i="0" u="none" strike="noStrike" baseline="0" smtClean="0">
                <a:latin typeface="Gill Sans MT"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5" name="Content Placeholder 2"/>
          <p:cNvSpPr>
            <a:spLocks noGrp="1"/>
          </p:cNvSpPr>
          <p:nvPr>
            <p:ph sz="half" idx="15"/>
          </p:nvPr>
        </p:nvSpPr>
        <p:spPr>
          <a:xfrm>
            <a:off x="3581400" y="3352800"/>
            <a:ext cx="5181600" cy="1676400"/>
          </a:xfrm>
        </p:spPr>
        <p:txBody>
          <a:bodyPr>
            <a:noAutofit/>
          </a:bodyPr>
          <a:lstStyle>
            <a:lvl1pPr marL="0" indent="0">
              <a:buFontTx/>
              <a:buNone/>
              <a:defRPr sz="2400" baseline="0">
                <a:solidFill>
                  <a:schemeClr val="tx1"/>
                </a:solidFill>
                <a:latin typeface="Gill Sans MT"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20" name="Content Placeholder 2"/>
          <p:cNvSpPr>
            <a:spLocks noGrp="1"/>
          </p:cNvSpPr>
          <p:nvPr>
            <p:ph sz="half" idx="17"/>
          </p:nvPr>
        </p:nvSpPr>
        <p:spPr>
          <a:xfrm>
            <a:off x="381000" y="5181600"/>
            <a:ext cx="8382000" cy="1143000"/>
          </a:xfrm>
        </p:spPr>
        <p:txBody>
          <a:bodyPr>
            <a:noAutofit/>
          </a:bodyPr>
          <a:lstStyle>
            <a:lvl1pPr marL="0" indent="0">
              <a:buFontTx/>
              <a:buNone/>
              <a:defRPr sz="2400" baseline="0">
                <a:solidFill>
                  <a:schemeClr val="tx1"/>
                </a:solidFill>
                <a:latin typeface="Gill Sans MT"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21" name="Content Placeholder 2"/>
          <p:cNvSpPr>
            <a:spLocks noGrp="1"/>
          </p:cNvSpPr>
          <p:nvPr>
            <p:ph sz="half" idx="18"/>
          </p:nvPr>
        </p:nvSpPr>
        <p:spPr>
          <a:xfrm>
            <a:off x="381000" y="3352800"/>
            <a:ext cx="3124200" cy="1676400"/>
          </a:xfrm>
        </p:spPr>
        <p:txBody>
          <a:bodyPr>
            <a:noAutofit/>
          </a:bodyPr>
          <a:lstStyle>
            <a:lvl1pPr marL="0" indent="0">
              <a:buFontTx/>
              <a:buNone/>
              <a:defRPr sz="2000" baseline="0">
                <a:solidFill>
                  <a:srgbClr val="95897D"/>
                </a:solidFill>
                <a:latin typeface="Gill Sans MT"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extLst>
      <p:ext uri="{BB962C8B-B14F-4D97-AF65-F5344CB8AC3E}">
        <p14:creationId xmlns:p14="http://schemas.microsoft.com/office/powerpoint/2010/main" xmlns="" val="426487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4" name="Straight Connector 3"/>
          <p:cNvCxnSpPr/>
          <p:nvPr/>
        </p:nvCxnSpPr>
        <p:spPr>
          <a:xfrm>
            <a:off x="228600" y="388938"/>
            <a:ext cx="8686800" cy="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8600" y="6400800"/>
            <a:ext cx="8686800" cy="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 y="6400800"/>
            <a:ext cx="8686800" cy="338138"/>
          </a:xfrm>
          <a:prstGeom prst="rect">
            <a:avLst/>
          </a:prstGeom>
        </p:spPr>
        <p:txBody>
          <a:bodyPr>
            <a:spAutoFit/>
          </a:bodyPr>
          <a:lstStyle/>
          <a:p>
            <a:pPr algn="ctr" fontAlgn="auto">
              <a:spcBef>
                <a:spcPts val="0"/>
              </a:spcBef>
              <a:spcAft>
                <a:spcPts val="0"/>
              </a:spcAft>
              <a:defRPr/>
            </a:pPr>
            <a:r>
              <a:rPr lang="en-US" sz="1600" dirty="0">
                <a:solidFill>
                  <a:srgbClr val="95897D"/>
                </a:solidFill>
                <a:latin typeface="Gill Sans MT" pitchFamily="34" charset="0"/>
                <a:cs typeface="+mn-cs"/>
              </a:rPr>
              <a:t>EMPOWER, EQUIP, ADVOCATE</a:t>
            </a:r>
          </a:p>
        </p:txBody>
      </p:sp>
      <p:sp>
        <p:nvSpPr>
          <p:cNvPr id="9" name="Rectangle 8"/>
          <p:cNvSpPr/>
          <p:nvPr/>
        </p:nvSpPr>
        <p:spPr>
          <a:xfrm>
            <a:off x="228600" y="119063"/>
            <a:ext cx="8686800" cy="338137"/>
          </a:xfrm>
          <a:prstGeom prst="rect">
            <a:avLst/>
          </a:prstGeom>
        </p:spPr>
        <p:txBody>
          <a:bodyPr>
            <a:spAutoFit/>
          </a:bodyPr>
          <a:lstStyle/>
          <a:p>
            <a:pPr algn="ctr" fontAlgn="auto">
              <a:spcBef>
                <a:spcPts val="0"/>
              </a:spcBef>
              <a:spcAft>
                <a:spcPts val="0"/>
              </a:spcAft>
              <a:defRPr/>
            </a:pPr>
            <a:r>
              <a:rPr lang="en-US" sz="1600" dirty="0">
                <a:solidFill>
                  <a:srgbClr val="95897D"/>
                </a:solidFill>
                <a:latin typeface="Gill Sans MT" pitchFamily="34" charset="0"/>
                <a:cs typeface="+mn-cs"/>
              </a:rPr>
              <a:t>GLOBAL HEALTH &amp; WASH</a:t>
            </a:r>
          </a:p>
        </p:txBody>
      </p:sp>
      <p:sp>
        <p:nvSpPr>
          <p:cNvPr id="7" name="Content Placeholder 2"/>
          <p:cNvSpPr>
            <a:spLocks noGrp="1"/>
          </p:cNvSpPr>
          <p:nvPr>
            <p:ph sz="half" idx="13"/>
          </p:nvPr>
        </p:nvSpPr>
        <p:spPr>
          <a:xfrm>
            <a:off x="381000" y="533400"/>
            <a:ext cx="8382000" cy="533400"/>
          </a:xfrm>
        </p:spPr>
        <p:txBody>
          <a:bodyPr/>
          <a:lstStyle>
            <a:lvl1pPr marL="0" indent="0">
              <a:buFontTx/>
              <a:buNone/>
              <a:defRPr sz="2800" baseline="0">
                <a:solidFill>
                  <a:srgbClr val="95897D"/>
                </a:solidFill>
                <a:latin typeface="Gill Sans MT"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Content Placeholder 2"/>
          <p:cNvSpPr>
            <a:spLocks noGrp="1"/>
          </p:cNvSpPr>
          <p:nvPr>
            <p:ph sz="half" idx="14"/>
          </p:nvPr>
        </p:nvSpPr>
        <p:spPr>
          <a:xfrm>
            <a:off x="381000" y="1219200"/>
            <a:ext cx="8382000" cy="4953000"/>
          </a:xfrm>
        </p:spPr>
        <p:txBody>
          <a:bodyPr/>
          <a:lstStyle>
            <a:lvl1pPr marL="342900" indent="-342900" rtl="0">
              <a:buFont typeface="Courier New" pitchFamily="49" charset="0"/>
              <a:buChar char="o"/>
              <a:defRPr lang="en-US" sz="2400" b="0" i="0" u="none" strike="noStrike" baseline="0" smtClean="0">
                <a:latin typeface="Gill Sans MT" pitchFamily="34" charset="0"/>
              </a:defRPr>
            </a:lvl1pPr>
            <a:lvl2pPr>
              <a:defRPr sz="2400">
                <a:latin typeface="Gill Sans MT" pitchFamily="34" charset="0"/>
              </a:defRPr>
            </a:lvl2pPr>
            <a:lvl3pPr>
              <a:defRPr sz="2000">
                <a:latin typeface="Gill Sans MT" pitchFamily="34" charset="0"/>
              </a:defRPr>
            </a:lvl3pPr>
            <a:lvl4pPr>
              <a:defRPr sz="1800">
                <a:latin typeface="Gill Sans MT" pitchFamily="34" charset="0"/>
              </a:defRPr>
            </a:lvl4pPr>
            <a:lvl5pPr>
              <a:defRPr sz="1800">
                <a:latin typeface="Gill Sans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xmlns="" val="2084278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850257-9879-4590-A142-674E78CC72F1}" type="datetimeFigureOut">
              <a:rPr lang="en-US"/>
              <a:pPr>
                <a:defRPr/>
              </a:pPr>
              <a:t>3/10/2014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BDB3D5-D883-4394-AA9F-F44C14D952E7}" type="slidenum">
              <a:rPr lang="en-US"/>
              <a:pPr>
                <a:defRPr/>
              </a:pPr>
              <a:t>‹#›</a:t>
            </a:fld>
            <a:endParaRPr lang="en-US"/>
          </a:p>
        </p:txBody>
      </p:sp>
    </p:spTree>
    <p:extLst>
      <p:ext uri="{BB962C8B-B14F-4D97-AF65-F5344CB8AC3E}">
        <p14:creationId xmlns:p14="http://schemas.microsoft.com/office/powerpoint/2010/main" xmlns="" val="401938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885B0CD-7EA7-4AEE-AFCE-7C90240CA68E}" type="datetimeFigureOut">
              <a:rPr lang="en-US"/>
              <a:pPr>
                <a:defRPr/>
              </a:pPr>
              <a:t>3/10/2014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75A02AD-EB4C-42DF-A4CD-03C679FA6654}" type="slidenum">
              <a:rPr lang="en-US"/>
              <a:pPr>
                <a:defRPr/>
              </a:pPr>
              <a:t>‹#›</a:t>
            </a:fld>
            <a:endParaRPr lang="en-US"/>
          </a:p>
        </p:txBody>
      </p:sp>
    </p:spTree>
    <p:extLst>
      <p:ext uri="{BB962C8B-B14F-4D97-AF65-F5344CB8AC3E}">
        <p14:creationId xmlns:p14="http://schemas.microsoft.com/office/powerpoint/2010/main" xmlns="" val="261976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7171C3-3B3F-47F6-9084-82ECE7E72351}" type="datetimeFigureOut">
              <a:rPr lang="en-US"/>
              <a:pPr>
                <a:defRPr/>
              </a:pPr>
              <a:t>3/10/2014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4CC2C7-8A0D-464D-A3DC-7DEE765EB38E}" type="slidenum">
              <a:rPr lang="en-US"/>
              <a:pPr>
                <a:defRPr/>
              </a:pPr>
              <a:t>‹#›</a:t>
            </a:fld>
            <a:endParaRPr lang="en-US"/>
          </a:p>
        </p:txBody>
      </p:sp>
    </p:spTree>
    <p:extLst>
      <p:ext uri="{BB962C8B-B14F-4D97-AF65-F5344CB8AC3E}">
        <p14:creationId xmlns:p14="http://schemas.microsoft.com/office/powerpoint/2010/main" xmlns="" val="162919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8FDD84-6D80-4D81-9D6A-B63F95E9A52F}" type="datetimeFigureOut">
              <a:rPr lang="en-US"/>
              <a:pPr>
                <a:defRPr/>
              </a:pPr>
              <a:t>3/10/2014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C0D527-858B-4156-8525-5BA00D60E650}" type="slidenum">
              <a:rPr lang="en-US"/>
              <a:pPr>
                <a:defRPr/>
              </a:pPr>
              <a:t>‹#›</a:t>
            </a:fld>
            <a:endParaRPr lang="en-US"/>
          </a:p>
        </p:txBody>
      </p:sp>
    </p:spTree>
    <p:extLst>
      <p:ext uri="{BB962C8B-B14F-4D97-AF65-F5344CB8AC3E}">
        <p14:creationId xmlns:p14="http://schemas.microsoft.com/office/powerpoint/2010/main" xmlns="" val="2429895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1B7E71A-CC5C-4300-A428-251DCE485D93}" type="datetimeFigureOut">
              <a:rPr lang="en-US"/>
              <a:pPr>
                <a:defRPr/>
              </a:pPr>
              <a:t>3/10/2014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9AE964D-00E1-4A25-A2EC-8C32022CA5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0.wmf"/><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1447800"/>
            <a:ext cx="7696200" cy="2259080"/>
          </a:xfrm>
          <a:prstGeom prst="rect">
            <a:avLst/>
          </a:prstGeom>
        </p:spPr>
        <p:txBody>
          <a:bodyPr wrap="square">
            <a:spAutoFit/>
          </a:bodyPr>
          <a:lstStyle/>
          <a:p>
            <a:pPr algn="r">
              <a:lnSpc>
                <a:spcPct val="80000"/>
              </a:lnSpc>
            </a:pPr>
            <a:r>
              <a:rPr lang="en-US" sz="3200" dirty="0" smtClean="0">
                <a:latin typeface="+mn-lt"/>
              </a:rPr>
              <a:t>World Vision’s </a:t>
            </a:r>
            <a:r>
              <a:rPr lang="en-US" sz="3200" dirty="0" smtClean="0">
                <a:latin typeface="+mn-lt"/>
              </a:rPr>
              <a:t>“</a:t>
            </a:r>
            <a:r>
              <a:rPr lang="en-US" sz="3200" dirty="0" smtClean="0">
                <a:latin typeface="+mn-lt"/>
              </a:rPr>
              <a:t>Timed and Targeted Counseling</a:t>
            </a:r>
            <a:r>
              <a:rPr lang="en-US" sz="3200" dirty="0" smtClean="0">
                <a:latin typeface="+mn-lt"/>
              </a:rPr>
              <a:t>” </a:t>
            </a:r>
            <a:r>
              <a:rPr lang="en-US" dirty="0" smtClean="0"/>
              <a:t>Approach</a:t>
            </a:r>
            <a:r>
              <a:rPr lang="en-US" dirty="0" smtClean="0"/>
              <a:t> </a:t>
            </a:r>
            <a:r>
              <a:rPr lang="en-US" dirty="0" smtClean="0"/>
              <a:t>for Health and Nutrition</a:t>
            </a:r>
            <a:endParaRPr lang="en-US" sz="3200" dirty="0" smtClean="0">
              <a:latin typeface="+mn-lt"/>
            </a:endParaRPr>
          </a:p>
          <a:p>
            <a:pPr marL="0" indent="0" algn="r" eaLnBrk="1" hangingPunct="1">
              <a:lnSpc>
                <a:spcPct val="80000"/>
              </a:lnSpc>
              <a:buFontTx/>
              <a:buNone/>
            </a:pPr>
            <a:endParaRPr lang="en-US" dirty="0">
              <a:latin typeface="+mn-lt"/>
            </a:endParaRPr>
          </a:p>
          <a:p>
            <a:pPr marL="0" indent="0" algn="r" eaLnBrk="1" hangingPunct="1">
              <a:lnSpc>
                <a:spcPct val="80000"/>
              </a:lnSpc>
              <a:buFontTx/>
              <a:buNone/>
            </a:pPr>
            <a:endParaRPr lang="en-US" sz="3200" dirty="0" smtClean="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83931" y="457200"/>
            <a:ext cx="8001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dirty="0" smtClean="0">
                <a:solidFill>
                  <a:schemeClr val="accent6">
                    <a:lumMod val="75000"/>
                  </a:schemeClr>
                </a:solidFill>
              </a:rPr>
              <a:t>Standardized Counseling Steps</a:t>
            </a:r>
          </a:p>
        </p:txBody>
      </p:sp>
      <p:sp>
        <p:nvSpPr>
          <p:cNvPr id="3" name="Rectangle 3"/>
          <p:cNvSpPr txBox="1">
            <a:spLocks noChangeArrowheads="1"/>
          </p:cNvSpPr>
          <p:nvPr/>
        </p:nvSpPr>
        <p:spPr bwMode="auto">
          <a:xfrm>
            <a:off x="383931" y="1447800"/>
            <a:ext cx="84582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sz="2800" smtClean="0"/>
          </a:p>
          <a:p>
            <a:endParaRPr lang="en-US" sz="2800" smtClean="0"/>
          </a:p>
          <a:p>
            <a:pPr>
              <a:buFontTx/>
              <a:buNone/>
            </a:pPr>
            <a:endParaRPr lang="en-US" smtClean="0">
              <a:solidFill>
                <a:srgbClr val="F73D03"/>
              </a:solidFill>
              <a:latin typeface="Times New Roman" pitchFamily="18" charset="0"/>
            </a:endParaRPr>
          </a:p>
          <a:p>
            <a:endParaRPr lang="en-US" sz="2800" smtClean="0">
              <a:solidFill>
                <a:srgbClr val="F73D03"/>
              </a:solidFill>
              <a:latin typeface="Times New Roman" pitchFamily="18" charset="0"/>
            </a:endParaRPr>
          </a:p>
        </p:txBody>
      </p:sp>
      <p:sp>
        <p:nvSpPr>
          <p:cNvPr id="4" name="Rectangle 3"/>
          <p:cNvSpPr>
            <a:spLocks noChangeArrowheads="1"/>
          </p:cNvSpPr>
          <p:nvPr/>
        </p:nvSpPr>
        <p:spPr bwMode="auto">
          <a:xfrm>
            <a:off x="460131" y="1066800"/>
            <a:ext cx="8302869"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a:lnSpc>
                <a:spcPct val="90000"/>
              </a:lnSpc>
              <a:spcBef>
                <a:spcPts val="300"/>
              </a:spcBef>
            </a:pPr>
            <a:r>
              <a:rPr lang="en-US" sz="2400" b="1" dirty="0">
                <a:latin typeface="Gill Sans MT" pitchFamily="34" charset="0"/>
              </a:rPr>
              <a:t>Step 1: </a:t>
            </a:r>
          </a:p>
          <a:p>
            <a:pPr marL="342900">
              <a:lnSpc>
                <a:spcPct val="90000"/>
              </a:lnSpc>
              <a:spcBef>
                <a:spcPts val="300"/>
              </a:spcBef>
            </a:pPr>
            <a:r>
              <a:rPr lang="en-US" sz="2400" dirty="0">
                <a:latin typeface="Gill Sans MT" pitchFamily="34" charset="0"/>
              </a:rPr>
              <a:t>Review previous meeting and actions that the household agreed to try</a:t>
            </a:r>
          </a:p>
          <a:p>
            <a:pPr marL="342900">
              <a:lnSpc>
                <a:spcPct val="90000"/>
              </a:lnSpc>
              <a:spcBef>
                <a:spcPts val="300"/>
              </a:spcBef>
            </a:pPr>
            <a:endParaRPr lang="en-US" sz="2400" dirty="0">
              <a:latin typeface="Gill Sans MT" pitchFamily="34" charset="0"/>
            </a:endParaRPr>
          </a:p>
          <a:p>
            <a:pPr marL="342900">
              <a:lnSpc>
                <a:spcPct val="90000"/>
              </a:lnSpc>
              <a:spcBef>
                <a:spcPts val="300"/>
              </a:spcBef>
            </a:pPr>
            <a:r>
              <a:rPr lang="en-US" sz="2400" b="1" dirty="0">
                <a:latin typeface="Gill Sans MT" pitchFamily="34" charset="0"/>
              </a:rPr>
              <a:t>Step 2: </a:t>
            </a:r>
          </a:p>
          <a:p>
            <a:pPr marL="342900">
              <a:lnSpc>
                <a:spcPct val="90000"/>
              </a:lnSpc>
              <a:spcBef>
                <a:spcPts val="300"/>
              </a:spcBef>
            </a:pPr>
            <a:r>
              <a:rPr lang="en-US" sz="2400" dirty="0">
                <a:latin typeface="Gill Sans MT" pitchFamily="34" charset="0"/>
              </a:rPr>
              <a:t>Problem Story and Guiding Questions </a:t>
            </a:r>
            <a:r>
              <a:rPr lang="en-US" sz="2400" i="1" dirty="0">
                <a:latin typeface="Gill Sans MT" pitchFamily="34" charset="0"/>
              </a:rPr>
              <a:t>(Guiding Qs lead users from analyzing as outsiders, to personalizing the issues)</a:t>
            </a:r>
          </a:p>
          <a:p>
            <a:pPr marL="342900">
              <a:lnSpc>
                <a:spcPct val="90000"/>
              </a:lnSpc>
              <a:spcBef>
                <a:spcPts val="300"/>
              </a:spcBef>
            </a:pPr>
            <a:endParaRPr lang="en-US" sz="2400" i="1" dirty="0">
              <a:latin typeface="Gill Sans MT" pitchFamily="34" charset="0"/>
            </a:endParaRPr>
          </a:p>
          <a:p>
            <a:pPr marL="342900">
              <a:lnSpc>
                <a:spcPct val="90000"/>
              </a:lnSpc>
              <a:spcBef>
                <a:spcPts val="300"/>
              </a:spcBef>
            </a:pPr>
            <a:r>
              <a:rPr lang="en-US" sz="2400" b="1" dirty="0">
                <a:latin typeface="Gill Sans MT" pitchFamily="34" charset="0"/>
              </a:rPr>
              <a:t>Step 3: </a:t>
            </a:r>
          </a:p>
          <a:p>
            <a:pPr marL="342900">
              <a:lnSpc>
                <a:spcPct val="90000"/>
              </a:lnSpc>
              <a:spcBef>
                <a:spcPts val="300"/>
              </a:spcBef>
            </a:pPr>
            <a:r>
              <a:rPr lang="en-US" sz="2400" dirty="0">
                <a:latin typeface="Gill Sans MT" pitchFamily="34" charset="0"/>
              </a:rPr>
              <a:t>Positive Story and Guiding Questions </a:t>
            </a:r>
            <a:r>
              <a:rPr lang="en-US" sz="2400" i="1" dirty="0">
                <a:latin typeface="Gill Sans MT" pitchFamily="34" charset="0"/>
              </a:rPr>
              <a:t>(Guiding Qs lead users from understanding the benefits of the actions, to personalizing)</a:t>
            </a:r>
          </a:p>
          <a:p>
            <a:pPr marL="342900">
              <a:lnSpc>
                <a:spcPct val="90000"/>
              </a:lnSpc>
              <a:spcBef>
                <a:spcPts val="300"/>
              </a:spcBef>
            </a:pPr>
            <a:endParaRPr lang="en-US" sz="2400" i="1" dirty="0">
              <a:latin typeface="Gill Sans MT" pitchFamily="34" charset="0"/>
            </a:endParaRPr>
          </a:p>
          <a:p>
            <a:pPr marL="342900">
              <a:lnSpc>
                <a:spcPct val="90000"/>
              </a:lnSpc>
              <a:spcBef>
                <a:spcPts val="300"/>
              </a:spcBef>
            </a:pPr>
            <a:r>
              <a:rPr lang="en-US" sz="2400" b="1" dirty="0">
                <a:latin typeface="Gill Sans MT" pitchFamily="34" charset="0"/>
              </a:rPr>
              <a:t>Step 4: </a:t>
            </a:r>
          </a:p>
          <a:p>
            <a:pPr marL="342900">
              <a:lnSpc>
                <a:spcPct val="90000"/>
              </a:lnSpc>
              <a:spcBef>
                <a:spcPts val="300"/>
              </a:spcBef>
            </a:pPr>
            <a:r>
              <a:rPr lang="en-US" sz="2400" dirty="0">
                <a:latin typeface="Gill Sans MT" pitchFamily="34" charset="0"/>
              </a:rPr>
              <a:t>Dialogue and “Negotiation”, using Household Handbook</a:t>
            </a:r>
            <a:endParaRPr lang="en-US" sz="2400" b="1" dirty="0">
              <a:latin typeface="Gill Sans MT" pitchFamily="34" charset="0"/>
            </a:endParaRPr>
          </a:p>
          <a:p>
            <a:pPr marL="342900" indent="-342900">
              <a:lnSpc>
                <a:spcPct val="90000"/>
              </a:lnSpc>
              <a:spcBef>
                <a:spcPct val="20000"/>
              </a:spcBef>
            </a:pPr>
            <a:endParaRPr lang="en-US" dirty="0">
              <a:solidFill>
                <a:srgbClr val="F73D03"/>
              </a:solidFill>
              <a:latin typeface="Gill Sans MT" pitchFamily="34" charset="0"/>
            </a:endParaRPr>
          </a:p>
          <a:p>
            <a:pPr marL="342900" indent="-342900">
              <a:lnSpc>
                <a:spcPct val="90000"/>
              </a:lnSpc>
              <a:spcBef>
                <a:spcPct val="20000"/>
              </a:spcBef>
              <a:buFontTx/>
              <a:buChar char="•"/>
            </a:pPr>
            <a:endParaRPr lang="en-US" dirty="0">
              <a:solidFill>
                <a:srgbClr val="F73D03"/>
              </a:solidFill>
              <a:latin typeface="Gill Sans MT" pitchFamily="34" charset="0"/>
            </a:endParaRPr>
          </a:p>
        </p:txBody>
      </p:sp>
    </p:spTree>
    <p:extLst>
      <p:ext uri="{BB962C8B-B14F-4D97-AF65-F5344CB8AC3E}">
        <p14:creationId xmlns:p14="http://schemas.microsoft.com/office/powerpoint/2010/main" xmlns="" val="2579463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04800" y="419100"/>
            <a:ext cx="8534399"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dirty="0" smtClean="0">
                <a:solidFill>
                  <a:schemeClr val="accent6">
                    <a:lumMod val="75000"/>
                  </a:schemeClr>
                </a:solidFill>
              </a:rPr>
              <a:t>Stories at heart of counseling/dialogue</a:t>
            </a:r>
          </a:p>
        </p:txBody>
      </p:sp>
      <p:sp>
        <p:nvSpPr>
          <p:cNvPr id="3" name="Rectangle 3"/>
          <p:cNvSpPr txBox="1">
            <a:spLocks noChangeArrowheads="1"/>
          </p:cNvSpPr>
          <p:nvPr/>
        </p:nvSpPr>
        <p:spPr bwMode="auto">
          <a:xfrm>
            <a:off x="304800" y="1028700"/>
            <a:ext cx="85344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Stories written to cover all messages for each household counseling visit</a:t>
            </a:r>
          </a:p>
          <a:p>
            <a:pPr>
              <a:buFontTx/>
              <a:buNone/>
            </a:pPr>
            <a:endParaRPr lang="en-US" sz="2800" dirty="0" smtClean="0"/>
          </a:p>
          <a:p>
            <a:r>
              <a:rPr lang="en-US" sz="2800" dirty="0" smtClean="0"/>
              <a:t>Stories told through use of visuals</a:t>
            </a:r>
          </a:p>
          <a:p>
            <a:pPr>
              <a:buFontTx/>
              <a:buNone/>
            </a:pPr>
            <a:endParaRPr lang="en-US" sz="2800" dirty="0" smtClean="0"/>
          </a:p>
          <a:p>
            <a:r>
              <a:rPr lang="en-US" sz="2800" dirty="0" smtClean="0"/>
              <a:t>Normally 1or 2 </a:t>
            </a:r>
            <a:r>
              <a:rPr lang="en-US" sz="2800" b="1" dirty="0" smtClean="0"/>
              <a:t>problem </a:t>
            </a:r>
            <a:r>
              <a:rPr lang="en-US" sz="2800" dirty="0" smtClean="0"/>
              <a:t>stories, and 1or 2 </a:t>
            </a:r>
            <a:r>
              <a:rPr lang="en-US" sz="2800" b="1" dirty="0" smtClean="0"/>
              <a:t>positive </a:t>
            </a:r>
            <a:r>
              <a:rPr lang="en-US" sz="2800" dirty="0" smtClean="0"/>
              <a:t>stories per visit</a:t>
            </a:r>
          </a:p>
          <a:p>
            <a:pPr>
              <a:buFontTx/>
              <a:buNone/>
            </a:pPr>
            <a:endParaRPr lang="en-US" sz="2800" dirty="0" smtClean="0"/>
          </a:p>
          <a:p>
            <a:r>
              <a:rPr lang="en-US" sz="2800" dirty="0" smtClean="0"/>
              <a:t>A structured process for telling stories, asking Guiding Qs, praising existing behaviors, negotiating new behaviors</a:t>
            </a:r>
          </a:p>
          <a:p>
            <a:pPr lvl="1">
              <a:buFontTx/>
              <a:buNone/>
            </a:pPr>
            <a:endParaRPr lang="en-US" dirty="0" smtClean="0"/>
          </a:p>
        </p:txBody>
      </p:sp>
    </p:spTree>
    <p:extLst>
      <p:ext uri="{BB962C8B-B14F-4D97-AF65-F5344CB8AC3E}">
        <p14:creationId xmlns:p14="http://schemas.microsoft.com/office/powerpoint/2010/main" xmlns="" val="2579463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775" y="-276225"/>
            <a:ext cx="10625138" cy="74120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9463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9138" y="-457200"/>
            <a:ext cx="10582276" cy="7772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9463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9138" y="-457200"/>
            <a:ext cx="10582276" cy="7772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9463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504" y="-457200"/>
            <a:ext cx="10668000" cy="7772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9463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457200"/>
            <a:ext cx="10668000" cy="7772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9463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8600" y="533400"/>
            <a:ext cx="8686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dirty="0" smtClean="0">
                <a:solidFill>
                  <a:schemeClr val="accent6">
                    <a:lumMod val="75000"/>
                  </a:schemeClr>
                </a:solidFill>
              </a:rPr>
              <a:t>Example Guiding Questions</a:t>
            </a:r>
          </a:p>
        </p:txBody>
      </p:sp>
      <p:sp>
        <p:nvSpPr>
          <p:cNvPr id="3" name="Rectangle 3"/>
          <p:cNvSpPr txBox="1">
            <a:spLocks noChangeArrowheads="1"/>
          </p:cNvSpPr>
          <p:nvPr/>
        </p:nvSpPr>
        <p:spPr bwMode="auto">
          <a:xfrm>
            <a:off x="457200" y="1219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90000"/>
              </a:lnSpc>
              <a:buFontTx/>
              <a:buAutoNum type="arabicPeriod"/>
            </a:pPr>
            <a:r>
              <a:rPr lang="en-US" sz="3000" dirty="0" smtClean="0"/>
              <a:t>At the end of the story, </a:t>
            </a:r>
            <a:r>
              <a:rPr lang="en-US" sz="3000" dirty="0" err="1" smtClean="0"/>
              <a:t>Biba’s</a:t>
            </a:r>
            <a:r>
              <a:rPr lang="en-US" sz="3000" dirty="0" smtClean="0"/>
              <a:t> baby died. What happened in the story that might have caused that?</a:t>
            </a:r>
          </a:p>
          <a:p>
            <a:pPr marL="457200" indent="-457200">
              <a:lnSpc>
                <a:spcPct val="90000"/>
              </a:lnSpc>
              <a:buFontTx/>
              <a:buAutoNum type="arabicPeriod"/>
            </a:pPr>
            <a:r>
              <a:rPr lang="en-US" sz="3000" dirty="0" smtClean="0"/>
              <a:t>Can you tell me about pregnant women in this area, about the work that they do and how much they push their bodies when they are pregnant? Is it similar to </a:t>
            </a:r>
            <a:r>
              <a:rPr lang="en-US" sz="3000" dirty="0" err="1" smtClean="0"/>
              <a:t>Biba’s</a:t>
            </a:r>
            <a:r>
              <a:rPr lang="en-US" sz="3000" dirty="0" smtClean="0"/>
              <a:t> situation, or different? How?</a:t>
            </a:r>
          </a:p>
          <a:p>
            <a:pPr marL="457200" indent="-457200">
              <a:lnSpc>
                <a:spcPct val="90000"/>
              </a:lnSpc>
              <a:buFontTx/>
              <a:buAutoNum type="arabicPeriod"/>
            </a:pPr>
            <a:r>
              <a:rPr lang="en-US" sz="3000" dirty="0" smtClean="0"/>
              <a:t>Is it common for people to sell nutritious crops because they need the money, instead of eating them? Explain.</a:t>
            </a:r>
          </a:p>
          <a:p>
            <a:pPr marL="457200" indent="-457200">
              <a:lnSpc>
                <a:spcPct val="90000"/>
              </a:lnSpc>
            </a:pPr>
            <a:endParaRPr lang="en-US" b="1" dirty="0" smtClean="0"/>
          </a:p>
        </p:txBody>
      </p:sp>
    </p:spTree>
    <p:extLst>
      <p:ext uri="{BB962C8B-B14F-4D97-AF65-F5344CB8AC3E}">
        <p14:creationId xmlns:p14="http://schemas.microsoft.com/office/powerpoint/2010/main" xmlns="" val="2579463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8"/>
          <p:cNvSpPr>
            <a:spLocks noChangeArrowheads="1"/>
          </p:cNvSpPr>
          <p:nvPr/>
        </p:nvSpPr>
        <p:spPr bwMode="auto">
          <a:xfrm>
            <a:off x="228600" y="609600"/>
            <a:ext cx="8763000" cy="4800600"/>
          </a:xfrm>
          <a:prstGeom prst="rect">
            <a:avLst/>
          </a:prstGeom>
          <a:blipFill dpi="0" rotWithShape="1">
            <a:blip r:embed="rId3" cstate="print"/>
            <a:srcRect/>
            <a:stretch>
              <a:fillRect/>
            </a:stretch>
          </a:blipFill>
          <a:ln w="25400">
            <a:solidFill>
              <a:srgbClr val="000000"/>
            </a:solidFill>
            <a:miter lim="800000"/>
            <a:headEnd/>
            <a:tailEnd/>
          </a:ln>
        </p:spPr>
        <p:txBody>
          <a:bodyPr tIns="91440" bIns="91440"/>
          <a:lstStyle/>
          <a:p>
            <a:endParaRPr lang="en-US"/>
          </a:p>
        </p:txBody>
      </p:sp>
      <p:pic>
        <p:nvPicPr>
          <p:cNvPr id="3" name="Picture 464" descr="Description: check-off.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a:xfrm>
            <a:off x="457200" y="5257800"/>
            <a:ext cx="4760913" cy="800100"/>
          </a:xfrm>
          <a:prstGeom prst="rect">
            <a:avLst/>
          </a:prstGeom>
          <a:noFill/>
          <a:ln/>
        </p:spPr>
      </p:pic>
    </p:spTree>
    <p:extLst>
      <p:ext uri="{BB962C8B-B14F-4D97-AF65-F5344CB8AC3E}">
        <p14:creationId xmlns:p14="http://schemas.microsoft.com/office/powerpoint/2010/main" xmlns="" val="2579463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2362200"/>
            <a:ext cx="9144000"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4648200"/>
            <a:ext cx="9144000"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9463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p:cNvSpPr>
          <p:nvPr>
            <p:ph sz="half" idx="14"/>
          </p:nvPr>
        </p:nvSpPr>
        <p:spPr/>
        <p:txBody>
          <a:bodyPr/>
          <a:lstStyle/>
          <a:p>
            <a:pPr algn="ctr" eaLnBrk="1" hangingPunct="1">
              <a:buFontTx/>
              <a:buNone/>
            </a:pPr>
            <a:r>
              <a:rPr lang="en-US" sz="3600" dirty="0" smtClean="0"/>
              <a:t>World Vision’s 7-11 strategy is based in part on a behavior change communication approach recognizing that the practice of key health and nutrition behaviors at the </a:t>
            </a:r>
            <a:r>
              <a:rPr lang="en-US" sz="3600" b="1" dirty="0" smtClean="0"/>
              <a:t>individual - household</a:t>
            </a:r>
            <a:r>
              <a:rPr lang="en-US" sz="3600" dirty="0" smtClean="0"/>
              <a:t> level is fundamental to achieving improved maternal and child outcomes. </a:t>
            </a:r>
          </a:p>
        </p:txBody>
      </p:sp>
    </p:spTree>
    <p:extLst>
      <p:ext uri="{BB962C8B-B14F-4D97-AF65-F5344CB8AC3E}">
        <p14:creationId xmlns:p14="http://schemas.microsoft.com/office/powerpoint/2010/main" xmlns="" val="1200300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1524000"/>
            <a:ext cx="1668463"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838200" y="5410200"/>
            <a:ext cx="5257800" cy="646331"/>
          </a:xfrm>
          <a:prstGeom prst="rect">
            <a:avLst/>
          </a:prstGeom>
          <a:noFill/>
        </p:spPr>
        <p:txBody>
          <a:bodyPr wrap="square" rtlCol="0">
            <a:spAutoFit/>
          </a:bodyPr>
          <a:lstStyle/>
          <a:p>
            <a:pPr algn="ctr"/>
            <a:r>
              <a:rPr lang="en-US" sz="3600" b="1" dirty="0" smtClean="0">
                <a:solidFill>
                  <a:schemeClr val="accent6">
                    <a:lumMod val="75000"/>
                  </a:schemeClr>
                </a:solidFill>
                <a:latin typeface="Gill Sans MT" pitchFamily="34" charset="0"/>
              </a:rPr>
              <a:t>Thank You</a:t>
            </a:r>
            <a:endParaRPr lang="en-US" sz="3600" b="1" dirty="0">
              <a:solidFill>
                <a:schemeClr val="accent6">
                  <a:lumMod val="75000"/>
                </a:schemeClr>
              </a:solidFill>
              <a:latin typeface="Gill Sans MT" pitchFamily="34" charset="0"/>
            </a:endParaRPr>
          </a:p>
        </p:txBody>
      </p:sp>
      <p:sp>
        <p:nvSpPr>
          <p:cNvPr id="4" name="TextBox 3"/>
          <p:cNvSpPr txBox="1"/>
          <p:nvPr/>
        </p:nvSpPr>
        <p:spPr>
          <a:xfrm>
            <a:off x="3429000" y="685800"/>
            <a:ext cx="5486400" cy="5655394"/>
          </a:xfrm>
          <a:prstGeom prst="rect">
            <a:avLst/>
          </a:prstGeom>
          <a:noFill/>
        </p:spPr>
        <p:txBody>
          <a:bodyPr wrap="square" rtlCol="0">
            <a:spAutoFit/>
          </a:bodyPr>
          <a:lstStyle/>
          <a:p>
            <a:pPr marL="342900" lvl="0" indent="-342900">
              <a:spcBef>
                <a:spcPts val="300"/>
              </a:spcBef>
              <a:buFont typeface="Arial" pitchFamily="34" charset="0"/>
              <a:buChar char="•"/>
            </a:pPr>
            <a:r>
              <a:rPr lang="en-US" sz="2000" dirty="0" err="1" smtClean="0">
                <a:latin typeface="Gill Sans MT" pitchFamily="34" charset="0"/>
              </a:rPr>
              <a:t>ttC</a:t>
            </a:r>
            <a:r>
              <a:rPr lang="en-US" sz="2000" dirty="0" smtClean="0">
                <a:latin typeface="Gill Sans MT" pitchFamily="34" charset="0"/>
              </a:rPr>
              <a:t>/CHW evolved from  </a:t>
            </a:r>
            <a:r>
              <a:rPr lang="en-US" sz="2000" dirty="0">
                <a:latin typeface="Gill Sans MT" pitchFamily="34" charset="0"/>
              </a:rPr>
              <a:t>USAID-funded </a:t>
            </a:r>
            <a:r>
              <a:rPr lang="en-US" sz="2000" dirty="0" err="1">
                <a:latin typeface="Gill Sans MT" pitchFamily="34" charset="0"/>
              </a:rPr>
              <a:t>Pragati</a:t>
            </a:r>
            <a:r>
              <a:rPr lang="en-US" sz="2000" dirty="0">
                <a:latin typeface="Gill Sans MT" pitchFamily="34" charset="0"/>
              </a:rPr>
              <a:t> Child Survival Project </a:t>
            </a:r>
            <a:r>
              <a:rPr lang="en-US" sz="2000" dirty="0" smtClean="0">
                <a:latin typeface="Gill Sans MT" pitchFamily="34" charset="0"/>
              </a:rPr>
              <a:t>implemented </a:t>
            </a:r>
            <a:r>
              <a:rPr lang="en-US" sz="2000" dirty="0">
                <a:latin typeface="Gill Sans MT" pitchFamily="34" charset="0"/>
              </a:rPr>
              <a:t>in </a:t>
            </a:r>
            <a:r>
              <a:rPr lang="en-US" sz="2000" dirty="0" smtClean="0">
                <a:latin typeface="Gill Sans MT" pitchFamily="34" charset="0"/>
              </a:rPr>
              <a:t>India (1998 </a:t>
            </a:r>
            <a:r>
              <a:rPr lang="en-US" sz="2000" dirty="0">
                <a:latin typeface="Gill Sans MT" pitchFamily="34" charset="0"/>
              </a:rPr>
              <a:t>and </a:t>
            </a:r>
            <a:r>
              <a:rPr lang="en-US" sz="2000" dirty="0" smtClean="0">
                <a:latin typeface="Gill Sans MT" pitchFamily="34" charset="0"/>
              </a:rPr>
              <a:t>2007)</a:t>
            </a:r>
          </a:p>
          <a:p>
            <a:pPr marL="342900" indent="-342900">
              <a:spcBef>
                <a:spcPts val="300"/>
              </a:spcBef>
              <a:buFont typeface="Arial" pitchFamily="34" charset="0"/>
              <a:buChar char="•"/>
            </a:pPr>
            <a:r>
              <a:rPr lang="en-US" sz="2000" dirty="0" smtClean="0">
                <a:latin typeface="Gill Sans MT" pitchFamily="34" charset="0"/>
              </a:rPr>
              <a:t>Drew on external resources: </a:t>
            </a:r>
          </a:p>
          <a:p>
            <a:pPr marL="800100" lvl="1" indent="-342900">
              <a:spcBef>
                <a:spcPts val="300"/>
              </a:spcBef>
              <a:buFont typeface="Arial" pitchFamily="34" charset="0"/>
              <a:buChar char="•"/>
            </a:pPr>
            <a:r>
              <a:rPr lang="en-US" dirty="0" smtClean="0">
                <a:latin typeface="Gill Sans MT" pitchFamily="34" charset="0"/>
              </a:rPr>
              <a:t>WHO/UNICEF </a:t>
            </a:r>
            <a:r>
              <a:rPr lang="en-US" dirty="0">
                <a:latin typeface="Gill Sans MT" pitchFamily="34" charset="0"/>
              </a:rPr>
              <a:t>CHW Curricula (</a:t>
            </a:r>
            <a:r>
              <a:rPr lang="en-US" i="1" dirty="0">
                <a:latin typeface="Gill Sans MT" pitchFamily="34" charset="0"/>
              </a:rPr>
              <a:t>Caring for the Newborn at Home</a:t>
            </a:r>
            <a:r>
              <a:rPr lang="en-US" dirty="0">
                <a:latin typeface="Gill Sans MT" pitchFamily="34" charset="0"/>
              </a:rPr>
              <a:t> and </a:t>
            </a:r>
            <a:r>
              <a:rPr lang="en-US" i="1" dirty="0">
                <a:latin typeface="Gill Sans MT" pitchFamily="34" charset="0"/>
              </a:rPr>
              <a:t>Counsel the Family on Feeding</a:t>
            </a:r>
            <a:r>
              <a:rPr lang="en-US" dirty="0">
                <a:latin typeface="Gill Sans MT" pitchFamily="34" charset="0"/>
              </a:rPr>
              <a:t>), </a:t>
            </a:r>
            <a:r>
              <a:rPr lang="en-US" dirty="0" smtClean="0">
                <a:latin typeface="Gill Sans MT" pitchFamily="34" charset="0"/>
              </a:rPr>
              <a:t> </a:t>
            </a:r>
          </a:p>
          <a:p>
            <a:pPr marL="800100" lvl="1" indent="-342900">
              <a:spcBef>
                <a:spcPts val="300"/>
              </a:spcBef>
              <a:buFont typeface="Arial" pitchFamily="34" charset="0"/>
              <a:buChar char="•"/>
            </a:pPr>
            <a:r>
              <a:rPr lang="en-US" dirty="0" smtClean="0">
                <a:latin typeface="Gill Sans MT" pitchFamily="34" charset="0"/>
              </a:rPr>
              <a:t>American </a:t>
            </a:r>
            <a:r>
              <a:rPr lang="en-US" dirty="0">
                <a:latin typeface="Gill Sans MT" pitchFamily="34" charset="0"/>
              </a:rPr>
              <a:t>College of Nurse Midwives </a:t>
            </a:r>
            <a:r>
              <a:rPr lang="en-US" i="1" dirty="0">
                <a:latin typeface="Gill Sans MT" pitchFamily="34" charset="0"/>
              </a:rPr>
              <a:t>Home Based Life Saving Skills</a:t>
            </a:r>
            <a:r>
              <a:rPr lang="en-US" dirty="0">
                <a:latin typeface="Gill Sans MT" pitchFamily="34" charset="0"/>
              </a:rPr>
              <a:t> (counseling methodology), </a:t>
            </a:r>
            <a:endParaRPr lang="en-US" dirty="0" smtClean="0">
              <a:latin typeface="Gill Sans MT" pitchFamily="34" charset="0"/>
            </a:endParaRPr>
          </a:p>
          <a:p>
            <a:pPr marL="800100" lvl="1" indent="-342900">
              <a:spcBef>
                <a:spcPts val="300"/>
              </a:spcBef>
              <a:buFont typeface="Arial" pitchFamily="34" charset="0"/>
              <a:buChar char="•"/>
            </a:pPr>
            <a:r>
              <a:rPr lang="en-US" dirty="0" smtClean="0">
                <a:latin typeface="Gill Sans MT" pitchFamily="34" charset="0"/>
              </a:rPr>
              <a:t>USAID/Health </a:t>
            </a:r>
            <a:r>
              <a:rPr lang="en-US" dirty="0">
                <a:latin typeface="Gill Sans MT" pitchFamily="34" charset="0"/>
              </a:rPr>
              <a:t>Care Improvement Project </a:t>
            </a:r>
            <a:r>
              <a:rPr lang="en-US" i="1" dirty="0">
                <a:latin typeface="Gill Sans MT" pitchFamily="34" charset="0"/>
              </a:rPr>
              <a:t>CHW-AIM</a:t>
            </a:r>
            <a:r>
              <a:rPr lang="en-US" dirty="0">
                <a:latin typeface="Gill Sans MT" pitchFamily="34" charset="0"/>
              </a:rPr>
              <a:t> (functionality assessment), and UNICEF </a:t>
            </a:r>
            <a:r>
              <a:rPr lang="en-US" i="1" dirty="0">
                <a:latin typeface="Gill Sans MT" pitchFamily="34" charset="0"/>
              </a:rPr>
              <a:t>Facts for </a:t>
            </a:r>
            <a:r>
              <a:rPr lang="en-US" i="1" dirty="0" smtClean="0">
                <a:latin typeface="Gill Sans MT" pitchFamily="34" charset="0"/>
              </a:rPr>
              <a:t>Life</a:t>
            </a:r>
            <a:endParaRPr lang="en-US" dirty="0" smtClean="0">
              <a:latin typeface="Gill Sans MT" pitchFamily="34" charset="0"/>
            </a:endParaRPr>
          </a:p>
          <a:p>
            <a:pPr marL="342900" indent="-342900">
              <a:spcBef>
                <a:spcPts val="300"/>
              </a:spcBef>
              <a:buFont typeface="Arial" pitchFamily="34" charset="0"/>
              <a:buChar char="•"/>
            </a:pPr>
            <a:r>
              <a:rPr lang="en-US" sz="2000" dirty="0" smtClean="0">
                <a:latin typeface="Gill Sans MT" pitchFamily="34" charset="0"/>
              </a:rPr>
              <a:t>Key contributors:  Michele </a:t>
            </a:r>
            <a:r>
              <a:rPr lang="en-US" sz="2000" dirty="0" err="1">
                <a:latin typeface="Gill Sans MT" pitchFamily="34" charset="0"/>
              </a:rPr>
              <a:t>Gaudrault</a:t>
            </a:r>
            <a:r>
              <a:rPr lang="en-US" sz="2000" dirty="0">
                <a:latin typeface="Gill Sans MT" pitchFamily="34" charset="0"/>
              </a:rPr>
              <a:t>, Danielle </a:t>
            </a:r>
            <a:r>
              <a:rPr lang="en-US" sz="2000" dirty="0" err="1" smtClean="0">
                <a:latin typeface="Gill Sans MT" pitchFamily="34" charset="0"/>
              </a:rPr>
              <a:t>Chekarou</a:t>
            </a:r>
            <a:r>
              <a:rPr lang="en-US" sz="2000" dirty="0" smtClean="0">
                <a:latin typeface="Gill Sans MT" pitchFamily="34" charset="0"/>
              </a:rPr>
              <a:t>, Dan Irvine,  and Fe Garcia</a:t>
            </a:r>
          </a:p>
          <a:p>
            <a:pPr marL="342900" indent="-342900">
              <a:spcBef>
                <a:spcPts val="300"/>
              </a:spcBef>
              <a:buFont typeface="Arial" pitchFamily="34" charset="0"/>
              <a:buChar char="•"/>
            </a:pPr>
            <a:r>
              <a:rPr lang="en-US" sz="2000" dirty="0" smtClean="0">
                <a:latin typeface="Gill Sans MT" pitchFamily="34" charset="0"/>
              </a:rPr>
              <a:t>M&amp;E package and database – above authors and Beulah </a:t>
            </a:r>
            <a:r>
              <a:rPr lang="en-US" sz="2000" dirty="0" err="1" smtClean="0">
                <a:latin typeface="Gill Sans MT" pitchFamily="34" charset="0"/>
              </a:rPr>
              <a:t>Jayakumar</a:t>
            </a:r>
            <a:r>
              <a:rPr lang="en-US" sz="2000" dirty="0" smtClean="0">
                <a:latin typeface="Gill Sans MT" pitchFamily="34" charset="0"/>
              </a:rPr>
              <a:t>,  Annette Ghee,  and Polly Walker</a:t>
            </a:r>
          </a:p>
          <a:p>
            <a:pPr marL="342900" indent="-342900">
              <a:spcBef>
                <a:spcPts val="300"/>
              </a:spcBef>
              <a:buFont typeface="Arial" pitchFamily="34" charset="0"/>
              <a:buChar char="•"/>
            </a:pPr>
            <a:r>
              <a:rPr lang="en-US" sz="2000" dirty="0" smtClean="0">
                <a:latin typeface="Gill Sans MT" pitchFamily="34" charset="0"/>
              </a:rPr>
              <a:t>For more information:   </a:t>
            </a:r>
            <a:r>
              <a:rPr lang="en-US" sz="2000" b="1" dirty="0" smtClean="0">
                <a:solidFill>
                  <a:srgbClr val="0070C0"/>
                </a:solidFill>
                <a:latin typeface="Gill Sans MT" pitchFamily="34" charset="0"/>
              </a:rPr>
              <a:t>www.wvi.org/health</a:t>
            </a:r>
          </a:p>
        </p:txBody>
      </p:sp>
    </p:spTree>
    <p:extLst>
      <p:ext uri="{BB962C8B-B14F-4D97-AF65-F5344CB8AC3E}">
        <p14:creationId xmlns:p14="http://schemas.microsoft.com/office/powerpoint/2010/main" xmlns="" val="2579463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3097170903"/>
              </p:ext>
            </p:extLst>
          </p:nvPr>
        </p:nvGraphicFramePr>
        <p:xfrm>
          <a:off x="304800" y="685800"/>
          <a:ext cx="8534399" cy="5487485"/>
        </p:xfrm>
        <a:graphic>
          <a:graphicData uri="http://schemas.openxmlformats.org/drawingml/2006/table">
            <a:tbl>
              <a:tblPr/>
              <a:tblGrid>
                <a:gridCol w="1097353"/>
                <a:gridCol w="3611281"/>
                <a:gridCol w="3825765"/>
              </a:tblGrid>
              <a:tr h="532315">
                <a:tc>
                  <a:txBody>
                    <a:bodyPr/>
                    <a:lstStyle/>
                    <a:p>
                      <a:pPr marL="0" marR="0" algn="l">
                        <a:spcBef>
                          <a:spcPts val="0"/>
                        </a:spcBef>
                        <a:spcAft>
                          <a:spcPts val="0"/>
                        </a:spcAft>
                      </a:pPr>
                      <a:r>
                        <a:rPr lang="en-US" sz="2000" b="1" kern="0" dirty="0">
                          <a:latin typeface="Gill Sans MT" pitchFamily="34" charset="0"/>
                        </a:rPr>
                        <a:t>Targets</a:t>
                      </a:r>
                    </a:p>
                  </a:txBody>
                  <a:tcPr marL="71047" marR="7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b="1" kern="0" dirty="0">
                          <a:latin typeface="Gill Sans MT" pitchFamily="34" charset="0"/>
                        </a:rPr>
                        <a:t>Pregnant Women:  -9 months</a:t>
                      </a:r>
                    </a:p>
                  </a:txBody>
                  <a:tcPr marL="71047" marR="7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latin typeface="Gill Sans MT" pitchFamily="34" charset="0"/>
                          <a:ea typeface="Times New Roman"/>
                        </a:rPr>
                        <a:t>Children: 0-24 months</a:t>
                      </a:r>
                      <a:endParaRPr lang="en-US" sz="2000">
                        <a:latin typeface="Gill Sans MT" pitchFamily="34" charset="0"/>
                        <a:ea typeface="Times New Roman"/>
                      </a:endParaRPr>
                    </a:p>
                  </a:txBody>
                  <a:tcPr marL="71047" marR="7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7885">
                <a:tc>
                  <a:txBody>
                    <a:bodyPr/>
                    <a:lstStyle/>
                    <a:p>
                      <a:pPr marL="73025" marR="73025" algn="ctr">
                        <a:spcBef>
                          <a:spcPts val="0"/>
                        </a:spcBef>
                        <a:spcAft>
                          <a:spcPts val="0"/>
                        </a:spcAft>
                      </a:pPr>
                      <a:r>
                        <a:rPr lang="en-US" sz="2000" b="1" dirty="0">
                          <a:latin typeface="Gill Sans MT" pitchFamily="34" charset="0"/>
                        </a:rPr>
                        <a:t>Core interventions</a:t>
                      </a:r>
                    </a:p>
                  </a:txBody>
                  <a:tcPr marL="71047" marR="710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mj-lt"/>
                        <a:buAutoNum type="arabicPeriod"/>
                      </a:pPr>
                      <a:r>
                        <a:rPr lang="en-US" sz="2000" dirty="0">
                          <a:latin typeface="Gill Sans MT" pitchFamily="34" charset="0"/>
                          <a:ea typeface="Times New Roman"/>
                        </a:rPr>
                        <a:t>Adequate Diet</a:t>
                      </a:r>
                    </a:p>
                    <a:p>
                      <a:pPr marL="342900" marR="0" lvl="0" indent="-342900" algn="l">
                        <a:spcBef>
                          <a:spcPts val="0"/>
                        </a:spcBef>
                        <a:spcAft>
                          <a:spcPts val="0"/>
                        </a:spcAft>
                        <a:buFont typeface="+mj-lt"/>
                        <a:buAutoNum type="arabicPeriod"/>
                      </a:pPr>
                      <a:r>
                        <a:rPr lang="en-US" sz="2000" dirty="0">
                          <a:latin typeface="Gill Sans MT" pitchFamily="34" charset="0"/>
                          <a:ea typeface="Times New Roman"/>
                        </a:rPr>
                        <a:t>Iron/</a:t>
                      </a:r>
                      <a:r>
                        <a:rPr lang="en-US" sz="2000" dirty="0" err="1">
                          <a:latin typeface="Gill Sans MT" pitchFamily="34" charset="0"/>
                          <a:ea typeface="Times New Roman"/>
                        </a:rPr>
                        <a:t>Folate</a:t>
                      </a:r>
                      <a:r>
                        <a:rPr lang="en-US" sz="2000" dirty="0">
                          <a:latin typeface="Gill Sans MT" pitchFamily="34" charset="0"/>
                          <a:ea typeface="Times New Roman"/>
                        </a:rPr>
                        <a:t> Supplements</a:t>
                      </a:r>
                    </a:p>
                    <a:p>
                      <a:pPr marL="342900" marR="0" lvl="0" indent="-342900" algn="l">
                        <a:spcBef>
                          <a:spcPts val="0"/>
                        </a:spcBef>
                        <a:spcAft>
                          <a:spcPts val="0"/>
                        </a:spcAft>
                        <a:buFont typeface="+mj-lt"/>
                        <a:buAutoNum type="arabicPeriod"/>
                      </a:pPr>
                      <a:r>
                        <a:rPr lang="en-US" sz="2000" dirty="0">
                          <a:latin typeface="Gill Sans MT" pitchFamily="34" charset="0"/>
                          <a:ea typeface="Times New Roman"/>
                        </a:rPr>
                        <a:t>Tetanus Toxoid Immunization</a:t>
                      </a:r>
                    </a:p>
                    <a:p>
                      <a:pPr marL="342900" marR="0" lvl="0" indent="-342900" algn="l">
                        <a:spcBef>
                          <a:spcPts val="0"/>
                        </a:spcBef>
                        <a:spcAft>
                          <a:spcPts val="0"/>
                        </a:spcAft>
                        <a:buFont typeface="+mj-lt"/>
                        <a:buAutoNum type="arabicPeriod"/>
                      </a:pPr>
                      <a:r>
                        <a:rPr lang="en-US" sz="2000" dirty="0">
                          <a:latin typeface="Gill Sans MT" pitchFamily="34" charset="0"/>
                          <a:ea typeface="Times New Roman"/>
                        </a:rPr>
                        <a:t>Malaria Prevention and Intermittent Preventive Treatment</a:t>
                      </a:r>
                    </a:p>
                    <a:p>
                      <a:pPr marL="342900" marR="0" lvl="0" indent="-342900" algn="l">
                        <a:spcBef>
                          <a:spcPts val="0"/>
                        </a:spcBef>
                        <a:spcAft>
                          <a:spcPts val="0"/>
                        </a:spcAft>
                        <a:buFont typeface="+mj-lt"/>
                        <a:buAutoNum type="arabicPeriod"/>
                      </a:pPr>
                      <a:r>
                        <a:rPr lang="en-US" sz="2000" dirty="0">
                          <a:latin typeface="Gill Sans MT" pitchFamily="34" charset="0"/>
                          <a:ea typeface="Times New Roman"/>
                        </a:rPr>
                        <a:t>Healthy Timing and Spacing of Pregnancy and Birth Preparedness</a:t>
                      </a:r>
                    </a:p>
                    <a:p>
                      <a:pPr marL="342900" marR="0" lvl="0" indent="-342900" algn="l">
                        <a:spcBef>
                          <a:spcPts val="0"/>
                        </a:spcBef>
                        <a:spcAft>
                          <a:spcPts val="0"/>
                        </a:spcAft>
                        <a:buFont typeface="+mj-lt"/>
                        <a:buAutoNum type="arabicPeriod"/>
                      </a:pPr>
                      <a:r>
                        <a:rPr lang="en-US" sz="2000" dirty="0">
                          <a:latin typeface="Gill Sans MT" pitchFamily="34" charset="0"/>
                          <a:ea typeface="Times New Roman"/>
                        </a:rPr>
                        <a:t>De-worming</a:t>
                      </a:r>
                    </a:p>
                    <a:p>
                      <a:pPr marL="342900" marR="0" lvl="0" indent="-342900" algn="l">
                        <a:spcBef>
                          <a:spcPts val="0"/>
                        </a:spcBef>
                        <a:spcAft>
                          <a:spcPts val="0"/>
                        </a:spcAft>
                        <a:buFont typeface="+mj-lt"/>
                        <a:buAutoNum type="arabicPeriod"/>
                      </a:pPr>
                      <a:r>
                        <a:rPr lang="en-US" sz="2000" dirty="0">
                          <a:latin typeface="Gill Sans MT" pitchFamily="34" charset="0"/>
                          <a:ea typeface="Times New Roman"/>
                        </a:rPr>
                        <a:t>Facilitate access to Maternal Health Service: ANC PNC, Skilled Birth Attendance, PMTCT, HIV/STI/TB  Screening</a:t>
                      </a:r>
                    </a:p>
                  </a:txBody>
                  <a:tcPr marL="71047" marR="7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mj-lt"/>
                        <a:buAutoNum type="arabicPeriod"/>
                      </a:pPr>
                      <a:r>
                        <a:rPr lang="en-US" sz="2000" dirty="0">
                          <a:latin typeface="Gill Sans MT" pitchFamily="34" charset="0"/>
                          <a:ea typeface="Times New Roman"/>
                        </a:rPr>
                        <a:t>Appropriate Breastfeeding </a:t>
                      </a:r>
                    </a:p>
                    <a:p>
                      <a:pPr marL="342900" marR="0" lvl="0" indent="-342900" algn="l">
                        <a:spcBef>
                          <a:spcPts val="0"/>
                        </a:spcBef>
                        <a:spcAft>
                          <a:spcPts val="0"/>
                        </a:spcAft>
                        <a:buFont typeface="+mj-lt"/>
                        <a:buAutoNum type="arabicPeriod"/>
                      </a:pPr>
                      <a:r>
                        <a:rPr lang="en-US" sz="2000" dirty="0">
                          <a:latin typeface="Gill Sans MT" pitchFamily="34" charset="0"/>
                          <a:ea typeface="Times New Roman"/>
                        </a:rPr>
                        <a:t>Essential Newborn Care</a:t>
                      </a:r>
                    </a:p>
                    <a:p>
                      <a:pPr marL="342900" marR="0" lvl="0" indent="-342900" algn="l">
                        <a:spcBef>
                          <a:spcPts val="0"/>
                        </a:spcBef>
                        <a:spcAft>
                          <a:spcPts val="0"/>
                        </a:spcAft>
                        <a:buFont typeface="+mj-lt"/>
                        <a:buAutoNum type="arabicPeriod"/>
                      </a:pPr>
                      <a:r>
                        <a:rPr lang="en-US" sz="2000" dirty="0">
                          <a:latin typeface="Gill Sans MT" pitchFamily="34" charset="0"/>
                          <a:ea typeface="Times New Roman"/>
                        </a:rPr>
                        <a:t>Hand Washing with soap</a:t>
                      </a:r>
                    </a:p>
                    <a:p>
                      <a:pPr marL="342900" marR="0" lvl="0" indent="-342900" algn="l">
                        <a:spcBef>
                          <a:spcPts val="0"/>
                        </a:spcBef>
                        <a:spcAft>
                          <a:spcPts val="0"/>
                        </a:spcAft>
                        <a:buFont typeface="+mj-lt"/>
                        <a:buAutoNum type="arabicPeriod"/>
                      </a:pPr>
                      <a:r>
                        <a:rPr lang="en-US" sz="2000" dirty="0">
                          <a:latin typeface="Gill Sans MT" pitchFamily="34" charset="0"/>
                          <a:ea typeface="Times New Roman"/>
                        </a:rPr>
                        <a:t>Appropriate Complementary Feeding (6-24 months)</a:t>
                      </a:r>
                    </a:p>
                    <a:p>
                      <a:pPr marL="342900" marR="0" lvl="0" indent="-342900" algn="l">
                        <a:spcBef>
                          <a:spcPts val="0"/>
                        </a:spcBef>
                        <a:spcAft>
                          <a:spcPts val="0"/>
                        </a:spcAft>
                        <a:buFont typeface="+mj-lt"/>
                        <a:buAutoNum type="arabicPeriod"/>
                      </a:pPr>
                      <a:r>
                        <a:rPr lang="en-US" sz="2000" dirty="0">
                          <a:latin typeface="Gill Sans MT" pitchFamily="34" charset="0"/>
                          <a:ea typeface="Times New Roman"/>
                        </a:rPr>
                        <a:t>Adequate Iron </a:t>
                      </a:r>
                    </a:p>
                    <a:p>
                      <a:pPr marL="342900" marR="0" lvl="0" indent="-342900" algn="l">
                        <a:spcBef>
                          <a:spcPts val="0"/>
                        </a:spcBef>
                        <a:spcAft>
                          <a:spcPts val="0"/>
                        </a:spcAft>
                        <a:buFont typeface="+mj-lt"/>
                        <a:buAutoNum type="arabicPeriod"/>
                      </a:pPr>
                      <a:r>
                        <a:rPr lang="en-US" sz="2000" dirty="0">
                          <a:latin typeface="Gill Sans MT" pitchFamily="34" charset="0"/>
                          <a:ea typeface="Times New Roman"/>
                        </a:rPr>
                        <a:t>Vitamin A Supplementation </a:t>
                      </a:r>
                    </a:p>
                    <a:p>
                      <a:pPr marL="342900" marR="0" lvl="0" indent="-342900" algn="l">
                        <a:spcBef>
                          <a:spcPts val="0"/>
                        </a:spcBef>
                        <a:spcAft>
                          <a:spcPts val="0"/>
                        </a:spcAft>
                        <a:buFont typeface="+mj-lt"/>
                        <a:buAutoNum type="arabicPeriod"/>
                      </a:pPr>
                      <a:r>
                        <a:rPr lang="en-US" sz="2000" dirty="0">
                          <a:latin typeface="Gill Sans MT" pitchFamily="34" charset="0"/>
                          <a:ea typeface="Times New Roman"/>
                        </a:rPr>
                        <a:t>Oral Re-Hydration Therapy/Zinc </a:t>
                      </a:r>
                    </a:p>
                    <a:p>
                      <a:pPr marL="342900" marR="0" lvl="0" indent="-342900" algn="l">
                        <a:spcBef>
                          <a:spcPts val="0"/>
                        </a:spcBef>
                        <a:spcAft>
                          <a:spcPts val="0"/>
                        </a:spcAft>
                        <a:buFont typeface="+mj-lt"/>
                        <a:buAutoNum type="arabicPeriod"/>
                      </a:pPr>
                      <a:r>
                        <a:rPr lang="en-US" sz="2000" dirty="0">
                          <a:latin typeface="Gill Sans MT" pitchFamily="34" charset="0"/>
                          <a:ea typeface="Times New Roman"/>
                        </a:rPr>
                        <a:t>Prevention &amp; Care Seeking for Malaria</a:t>
                      </a:r>
                    </a:p>
                    <a:p>
                      <a:pPr marL="342900" marR="0" lvl="0" indent="-342900" algn="l">
                        <a:spcBef>
                          <a:spcPts val="0"/>
                        </a:spcBef>
                        <a:spcAft>
                          <a:spcPts val="0"/>
                        </a:spcAft>
                        <a:buFont typeface="+mj-lt"/>
                        <a:buAutoNum type="arabicPeriod"/>
                      </a:pPr>
                      <a:r>
                        <a:rPr lang="en-US" sz="2000" dirty="0">
                          <a:latin typeface="Gill Sans MT" pitchFamily="34" charset="0"/>
                          <a:ea typeface="Times New Roman"/>
                        </a:rPr>
                        <a:t>Full Immunization for Age</a:t>
                      </a:r>
                    </a:p>
                    <a:p>
                      <a:pPr marL="342900" marR="0" lvl="0" indent="-342900" algn="l">
                        <a:spcBef>
                          <a:spcPts val="0"/>
                        </a:spcBef>
                        <a:spcAft>
                          <a:spcPts val="0"/>
                        </a:spcAft>
                        <a:buFont typeface="+mj-lt"/>
                        <a:buAutoNum type="arabicPeriod"/>
                      </a:pPr>
                      <a:r>
                        <a:rPr lang="en-US" sz="2000" dirty="0">
                          <a:latin typeface="Gill Sans MT" pitchFamily="34" charset="0"/>
                          <a:ea typeface="Times New Roman"/>
                        </a:rPr>
                        <a:t>Prevention &amp; Care Seeking for ARI</a:t>
                      </a:r>
                    </a:p>
                    <a:p>
                      <a:pPr marL="342900" marR="0" lvl="0" indent="-342900" algn="l">
                        <a:spcBef>
                          <a:spcPts val="0"/>
                        </a:spcBef>
                        <a:spcAft>
                          <a:spcPts val="0"/>
                        </a:spcAft>
                        <a:buFont typeface="+mj-lt"/>
                        <a:buAutoNum type="arabicPeriod"/>
                      </a:pPr>
                      <a:r>
                        <a:rPr lang="en-US" sz="2000" dirty="0">
                          <a:latin typeface="Gill Sans MT" pitchFamily="34" charset="0"/>
                          <a:ea typeface="Times New Roman"/>
                        </a:rPr>
                        <a:t>De-worming (+12 months)</a:t>
                      </a:r>
                    </a:p>
                  </a:txBody>
                  <a:tcPr marL="71047" marR="7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176167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8"/>
          <p:cNvSpPr txBox="1">
            <a:spLocks noChangeArrowheads="1"/>
          </p:cNvSpPr>
          <p:nvPr/>
        </p:nvSpPr>
        <p:spPr bwMode="auto">
          <a:xfrm>
            <a:off x="336670" y="798607"/>
            <a:ext cx="5363687" cy="5221193"/>
          </a:xfrm>
          <a:prstGeom prst="ellipse">
            <a:avLst/>
          </a:prstGeom>
          <a:solidFill>
            <a:srgbClr val="CC9900"/>
          </a:solidFill>
          <a:ln w="28575">
            <a:solidFill>
              <a:schemeClr val="tx1"/>
            </a:solidFill>
            <a:round/>
            <a:headEnd/>
            <a:tailEnd/>
          </a:ln>
          <a:extLst/>
        </p:spPr>
        <p:txBody>
          <a:bodyPr vert="horz" wrap="non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7E0C6E"/>
              </a:buClr>
              <a:buFont typeface="Wingdings" pitchFamily="2" charset="2"/>
              <a:buNone/>
            </a:pPr>
            <a:r>
              <a:rPr lang="en-US" smtClean="0">
                <a:latin typeface="Gill Sans MT" pitchFamily="34" charset="0"/>
              </a:rPr>
              <a:t> </a:t>
            </a:r>
            <a:endParaRPr lang="en-US" dirty="0" smtClean="0">
              <a:latin typeface="Gill Sans MT" pitchFamily="34" charset="0"/>
            </a:endParaRPr>
          </a:p>
        </p:txBody>
      </p:sp>
      <p:sp>
        <p:nvSpPr>
          <p:cNvPr id="14" name="Oval 4"/>
          <p:cNvSpPr>
            <a:spLocks noChangeArrowheads="1"/>
          </p:cNvSpPr>
          <p:nvPr/>
        </p:nvSpPr>
        <p:spPr bwMode="auto">
          <a:xfrm>
            <a:off x="983974" y="1690551"/>
            <a:ext cx="4069080" cy="3929857"/>
          </a:xfrm>
          <a:prstGeom prst="ellipse">
            <a:avLst/>
          </a:prstGeom>
          <a:solidFill>
            <a:srgbClr val="FFCC66"/>
          </a:solidFill>
          <a:ln w="9525" algn="ctr">
            <a:solidFill>
              <a:schemeClr val="tx1"/>
            </a:solidFill>
            <a:miter lim="800000"/>
            <a:headEnd/>
            <a:tailEnd/>
          </a:ln>
        </p:spPr>
        <p:txBody>
          <a:bodyPr wrap="none"/>
          <a:lstStyle/>
          <a:p>
            <a:endParaRPr lang="en-US" sz="3200" b="0"/>
          </a:p>
        </p:txBody>
      </p:sp>
      <p:sp>
        <p:nvSpPr>
          <p:cNvPr id="15" name="TextBox 12"/>
          <p:cNvSpPr txBox="1">
            <a:spLocks noChangeArrowheads="1"/>
          </p:cNvSpPr>
          <p:nvPr/>
        </p:nvSpPr>
        <p:spPr bwMode="auto">
          <a:xfrm>
            <a:off x="2065020" y="4661320"/>
            <a:ext cx="2057400" cy="954107"/>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en-US" sz="2800" b="0" dirty="0">
                <a:latin typeface="+mn-lt"/>
              </a:rPr>
              <a:t>Individual:</a:t>
            </a:r>
          </a:p>
          <a:p>
            <a:pPr algn="ctr" eaLnBrk="1" hangingPunct="1"/>
            <a:r>
              <a:rPr lang="en-US" sz="2800" b="0" dirty="0" smtClean="0">
                <a:latin typeface="+mn-lt"/>
              </a:rPr>
              <a:t>TTC</a:t>
            </a:r>
            <a:endParaRPr lang="en-US" sz="2800" b="0" dirty="0">
              <a:latin typeface="+mn-lt"/>
            </a:endParaRPr>
          </a:p>
        </p:txBody>
      </p:sp>
      <p:sp>
        <p:nvSpPr>
          <p:cNvPr id="16" name="TextBox 13"/>
          <p:cNvSpPr txBox="1">
            <a:spLocks noChangeArrowheads="1"/>
          </p:cNvSpPr>
          <p:nvPr/>
        </p:nvSpPr>
        <p:spPr bwMode="auto">
          <a:xfrm>
            <a:off x="1607820" y="2029711"/>
            <a:ext cx="2971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en-US" sz="2800" b="0" dirty="0" smtClean="0">
                <a:latin typeface="+mn-lt"/>
              </a:rPr>
              <a:t>Community</a:t>
            </a:r>
            <a:endParaRPr lang="en-US" sz="2800" b="0" dirty="0">
              <a:latin typeface="+mn-lt"/>
            </a:endParaRPr>
          </a:p>
        </p:txBody>
      </p:sp>
      <p:sp>
        <p:nvSpPr>
          <p:cNvPr id="17" name="TextBox 14"/>
          <p:cNvSpPr txBox="1">
            <a:spLocks noChangeArrowheads="1"/>
          </p:cNvSpPr>
          <p:nvPr/>
        </p:nvSpPr>
        <p:spPr bwMode="auto">
          <a:xfrm>
            <a:off x="1823168" y="1167332"/>
            <a:ext cx="2286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en-US" sz="2800" b="0" dirty="0" smtClean="0">
                <a:solidFill>
                  <a:schemeClr val="bg1"/>
                </a:solidFill>
                <a:latin typeface="+mn-lt"/>
              </a:rPr>
              <a:t>Environment</a:t>
            </a:r>
            <a:endParaRPr lang="en-US" sz="2800" b="0" dirty="0">
              <a:solidFill>
                <a:schemeClr val="bg1"/>
              </a:solidFill>
              <a:latin typeface="+mn-lt"/>
            </a:endParaRPr>
          </a:p>
        </p:txBody>
      </p:sp>
      <p:sp>
        <p:nvSpPr>
          <p:cNvPr id="18" name="Title 1"/>
          <p:cNvSpPr txBox="1">
            <a:spLocks/>
          </p:cNvSpPr>
          <p:nvPr/>
        </p:nvSpPr>
        <p:spPr bwMode="auto">
          <a:xfrm>
            <a:off x="5867400" y="2105161"/>
            <a:ext cx="3025140" cy="2466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sz="4000" dirty="0" smtClean="0">
                <a:latin typeface="Gill Sans MT" pitchFamily="34" charset="0"/>
              </a:rPr>
              <a:t>Where does </a:t>
            </a:r>
            <a:r>
              <a:rPr lang="en-US" sz="4000" dirty="0" smtClean="0">
                <a:latin typeface="Gill Sans MT" pitchFamily="34" charset="0"/>
              </a:rPr>
              <a:t>TTC </a:t>
            </a:r>
            <a:r>
              <a:rPr lang="en-US" sz="4000" dirty="0" smtClean="0">
                <a:latin typeface="Gill Sans MT" pitchFamily="34" charset="0"/>
              </a:rPr>
              <a:t>fit in the overall 7-11 strategy?</a:t>
            </a:r>
          </a:p>
        </p:txBody>
      </p:sp>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172" t="17412" r="5172" b="27587"/>
          <a:stretch/>
        </p:blipFill>
        <p:spPr bwMode="auto">
          <a:xfrm>
            <a:off x="1829794" y="2649640"/>
            <a:ext cx="2377440" cy="2011680"/>
          </a:xfrm>
          <a:prstGeom prst="roundRect">
            <a:avLst>
              <a:gd name="adj" fmla="val 16667"/>
            </a:avLst>
          </a:prstGeom>
          <a:blipFill>
            <a:blip r:embed="rId4" cstate="print"/>
            <a:stretch>
              <a:fillRect/>
            </a:stretch>
          </a:blip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0" h="0" prst="relaxedInset"/>
            <a:contourClr>
              <a:srgbClr val="969696"/>
            </a:contourClr>
          </a:sp3d>
          <a:extLst/>
        </p:spPr>
      </p:pic>
    </p:spTree>
    <p:extLst>
      <p:ext uri="{BB962C8B-B14F-4D97-AF65-F5344CB8AC3E}">
        <p14:creationId xmlns:p14="http://schemas.microsoft.com/office/powerpoint/2010/main" xmlns="" val="317616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4/3*#ppt_w"/>
                                          </p:val>
                                        </p:tav>
                                        <p:tav tm="100000">
                                          <p:val>
                                            <p:strVal val="#ppt_w"/>
                                          </p:val>
                                        </p:tav>
                                      </p:tavLst>
                                    </p:anim>
                                    <p:anim calcmode="lin" valueType="num">
                                      <p:cBhvr>
                                        <p:cTn id="8" dur="500" fill="hold"/>
                                        <p:tgtEl>
                                          <p:spTgt spid="13"/>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wipe(down)">
                                      <p:cBhvr>
                                        <p:cTn id="13" dur="500"/>
                                        <p:tgtEl>
                                          <p:spTgt spid="1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build="allAtOnce"/>
      <p:bldP spid="17"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61121" y="4697894"/>
            <a:ext cx="8610600" cy="155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200" dirty="0">
                <a:latin typeface="Gill Sans MT" pitchFamily="34" charset="0"/>
              </a:rPr>
              <a:t>Timed and Targeted Counseling refers to a CHW/Volunteer approach to extending primary health care counseling to the household level. </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3636" y="669709"/>
            <a:ext cx="6188764" cy="3978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8506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228600" y="457200"/>
            <a:ext cx="8686800" cy="9144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dirty="0" smtClean="0">
                <a:solidFill>
                  <a:schemeClr val="accent6">
                    <a:lumMod val="75000"/>
                  </a:schemeClr>
                </a:solidFill>
              </a:rPr>
              <a:t>What does </a:t>
            </a:r>
            <a:r>
              <a:rPr lang="en-US" sz="4000" dirty="0" smtClean="0">
                <a:solidFill>
                  <a:schemeClr val="accent6">
                    <a:lumMod val="75000"/>
                  </a:schemeClr>
                </a:solidFill>
              </a:rPr>
              <a:t>this approach </a:t>
            </a:r>
            <a:r>
              <a:rPr lang="en-US" sz="4000" dirty="0" smtClean="0">
                <a:solidFill>
                  <a:schemeClr val="accent6">
                    <a:lumMod val="75000"/>
                  </a:schemeClr>
                </a:solidFill>
              </a:rPr>
              <a:t>entail?</a:t>
            </a:r>
          </a:p>
        </p:txBody>
      </p:sp>
      <p:sp>
        <p:nvSpPr>
          <p:cNvPr id="3" name="Rectangle 6"/>
          <p:cNvSpPr txBox="1">
            <a:spLocks/>
          </p:cNvSpPr>
          <p:nvPr/>
        </p:nvSpPr>
        <p:spPr>
          <a:xfrm>
            <a:off x="228600" y="1447800"/>
            <a:ext cx="8458200" cy="46783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ct val="50000"/>
              </a:spcBef>
            </a:pPr>
            <a:r>
              <a:rPr lang="en-US" sz="2800" dirty="0" smtClean="0"/>
              <a:t>Cadres of volunteers who can deliver TTC include CHWs, care group / women’s group volunteers or other existing health voluntary cadre.</a:t>
            </a:r>
          </a:p>
          <a:p>
            <a:pPr>
              <a:lnSpc>
                <a:spcPct val="90000"/>
              </a:lnSpc>
              <a:spcBef>
                <a:spcPct val="50000"/>
              </a:spcBef>
            </a:pPr>
            <a:r>
              <a:rPr lang="en-US" sz="2800" dirty="0" smtClean="0"/>
              <a:t>TTC home visitors </a:t>
            </a:r>
            <a:r>
              <a:rPr lang="en-US" sz="2800" dirty="0" smtClean="0"/>
              <a:t>make a series of visits to households where there are pregnant women, and through infancy, organizing all of the 7-11 messages to be communicated at the most appropriate times, using a counseling and dialogue-based approach.</a:t>
            </a:r>
            <a:r>
              <a:rPr lang="en-US" dirty="0" smtClean="0"/>
              <a:t> </a:t>
            </a:r>
            <a:endParaRPr lang="en-US" sz="2800" dirty="0" smtClean="0"/>
          </a:p>
          <a:p>
            <a:pPr>
              <a:lnSpc>
                <a:spcPct val="90000"/>
              </a:lnSpc>
              <a:spcBef>
                <a:spcPct val="50000"/>
              </a:spcBef>
            </a:pPr>
            <a:r>
              <a:rPr lang="en-US" sz="2800" dirty="0" smtClean="0"/>
              <a:t>Caregivers are provided with information, counseling and support to promote practice of a host of critical health and nutrition-related behaviors.  </a:t>
            </a:r>
          </a:p>
        </p:txBody>
      </p:sp>
    </p:spTree>
    <p:extLst>
      <p:ext uri="{BB962C8B-B14F-4D97-AF65-F5344CB8AC3E}">
        <p14:creationId xmlns:p14="http://schemas.microsoft.com/office/powerpoint/2010/main" xmlns="" val="2579463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376601"/>
            <a:ext cx="7772400" cy="4643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28600" y="533399"/>
            <a:ext cx="8763000" cy="707886"/>
          </a:xfrm>
          <a:prstGeom prst="rect">
            <a:avLst/>
          </a:prstGeom>
        </p:spPr>
        <p:txBody>
          <a:bodyPr wrap="square">
            <a:spAutoFit/>
          </a:bodyPr>
          <a:lstStyle/>
          <a:p>
            <a:pPr algn="ctr"/>
            <a:r>
              <a:rPr lang="en-US" sz="4000" dirty="0" smtClean="0">
                <a:solidFill>
                  <a:schemeClr val="accent6">
                    <a:lumMod val="75000"/>
                  </a:schemeClr>
                </a:solidFill>
                <a:latin typeface="+mj-lt"/>
              </a:rPr>
              <a:t>What does “Timed and Targeted” mean?</a:t>
            </a:r>
            <a:endParaRPr lang="en-US" sz="4000" dirty="0">
              <a:solidFill>
                <a:schemeClr val="accent6">
                  <a:lumMod val="75000"/>
                </a:schemeClr>
              </a:solidFill>
              <a:latin typeface="+mj-lt"/>
            </a:endParaRPr>
          </a:p>
        </p:txBody>
      </p:sp>
    </p:spTree>
    <p:extLst>
      <p:ext uri="{BB962C8B-B14F-4D97-AF65-F5344CB8AC3E}">
        <p14:creationId xmlns:p14="http://schemas.microsoft.com/office/powerpoint/2010/main" xmlns="" val="2579463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525463"/>
            <a:ext cx="8839200" cy="5745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0" y="2133600"/>
            <a:ext cx="1600200" cy="261610"/>
          </a:xfrm>
          <a:prstGeom prst="rect">
            <a:avLst/>
          </a:prstGeom>
          <a:solidFill>
            <a:schemeClr val="bg1"/>
          </a:solidFill>
        </p:spPr>
        <p:txBody>
          <a:bodyPr wrap="square" rtlCol="0">
            <a:spAutoFit/>
          </a:bodyPr>
          <a:lstStyle/>
          <a:p>
            <a:pPr algn="r"/>
            <a:r>
              <a:rPr lang="en-GB" sz="1100" b="1" dirty="0" smtClean="0"/>
              <a:t>PMTCT</a:t>
            </a:r>
            <a:endParaRPr lang="en-GB" sz="1100" b="1" dirty="0"/>
          </a:p>
        </p:txBody>
      </p:sp>
    </p:spTree>
    <p:extLst>
      <p:ext uri="{BB962C8B-B14F-4D97-AF65-F5344CB8AC3E}">
        <p14:creationId xmlns:p14="http://schemas.microsoft.com/office/powerpoint/2010/main" xmlns="" val="2579463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557764"/>
            <a:ext cx="8229600" cy="735496"/>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dirty="0" smtClean="0">
                <a:solidFill>
                  <a:schemeClr val="accent6">
                    <a:lumMod val="75000"/>
                  </a:schemeClr>
                </a:solidFill>
              </a:rPr>
              <a:t>The </a:t>
            </a:r>
            <a:r>
              <a:rPr lang="en-US" sz="4000" dirty="0" smtClean="0">
                <a:solidFill>
                  <a:schemeClr val="accent6">
                    <a:lumMod val="75000"/>
                  </a:schemeClr>
                </a:solidFill>
              </a:rPr>
              <a:t>TT</a:t>
            </a:r>
            <a:r>
              <a:rPr lang="en-US" sz="4000" dirty="0" smtClean="0">
                <a:solidFill>
                  <a:schemeClr val="accent6">
                    <a:lumMod val="75000"/>
                  </a:schemeClr>
                </a:solidFill>
              </a:rPr>
              <a:t>C </a:t>
            </a:r>
            <a:r>
              <a:rPr lang="en-US" sz="4000" dirty="0" smtClean="0">
                <a:solidFill>
                  <a:schemeClr val="accent6">
                    <a:lumMod val="75000"/>
                  </a:schemeClr>
                </a:solidFill>
              </a:rPr>
              <a:t>Package includes:</a:t>
            </a:r>
            <a:endParaRPr lang="en-US" sz="4000" dirty="0">
              <a:solidFill>
                <a:schemeClr val="accent6">
                  <a:lumMod val="75000"/>
                </a:schemeClr>
              </a:solidFill>
            </a:endParaRPr>
          </a:p>
        </p:txBody>
      </p:sp>
      <p:sp>
        <p:nvSpPr>
          <p:cNvPr id="3" name="Content Placeholder 3"/>
          <p:cNvSpPr>
            <a:spLocks noGrp="1"/>
          </p:cNvSpPr>
          <p:nvPr>
            <p:ph sz="half" idx="4294967295"/>
          </p:nvPr>
        </p:nvSpPr>
        <p:spPr>
          <a:xfrm>
            <a:off x="228600" y="1458912"/>
            <a:ext cx="3581400" cy="3951288"/>
          </a:xfrm>
          <a:prstGeom prst="rect">
            <a:avLst/>
          </a:prstGeom>
        </p:spPr>
        <p:txBody>
          <a:bodyPr/>
          <a:lstStyle/>
          <a:p>
            <a:pPr eaLnBrk="1" hangingPunct="1">
              <a:buFontTx/>
              <a:buNone/>
            </a:pPr>
            <a:r>
              <a:rPr lang="en-US" sz="2200" b="1" dirty="0"/>
              <a:t>Introductory Package</a:t>
            </a:r>
          </a:p>
          <a:p>
            <a:pPr eaLnBrk="1" hangingPunct="1"/>
            <a:r>
              <a:rPr lang="en-US" sz="2200" dirty="0" smtClean="0"/>
              <a:t>TTC Programming Guidelines (TTC Toolkit)</a:t>
            </a:r>
            <a:endParaRPr lang="en-US" sz="2200" dirty="0"/>
          </a:p>
          <a:p>
            <a:pPr eaLnBrk="1" hangingPunct="1"/>
            <a:r>
              <a:rPr lang="en-US" sz="2200" dirty="0"/>
              <a:t>CHW </a:t>
            </a:r>
            <a:r>
              <a:rPr lang="en-US" sz="2200" dirty="0" smtClean="0"/>
              <a:t>AIM Assessment </a:t>
            </a:r>
            <a:r>
              <a:rPr lang="en-US" sz="2200" dirty="0"/>
              <a:t>Tool</a:t>
            </a:r>
          </a:p>
          <a:p>
            <a:pPr eaLnBrk="1" hangingPunct="1">
              <a:buFontTx/>
              <a:buNone/>
            </a:pPr>
            <a:r>
              <a:rPr lang="en-US" sz="2200" b="1" dirty="0"/>
              <a:t>Training </a:t>
            </a:r>
            <a:r>
              <a:rPr lang="en-US" sz="2200" b="1" dirty="0" smtClean="0"/>
              <a:t>TTC HVs &amp; </a:t>
            </a:r>
            <a:r>
              <a:rPr lang="en-US" sz="2200" b="1" dirty="0"/>
              <a:t>Job Aids</a:t>
            </a:r>
          </a:p>
          <a:p>
            <a:pPr eaLnBrk="1" hangingPunct="1"/>
            <a:r>
              <a:rPr lang="en-US" sz="2200" dirty="0"/>
              <a:t>Facilitators Manual for </a:t>
            </a:r>
            <a:r>
              <a:rPr lang="en-US" sz="2200" dirty="0" smtClean="0"/>
              <a:t>TTC</a:t>
            </a:r>
            <a:endParaRPr lang="en-US" sz="2200" dirty="0"/>
          </a:p>
          <a:p>
            <a:pPr eaLnBrk="1" hangingPunct="1"/>
            <a:r>
              <a:rPr lang="en-US" sz="2200" dirty="0" smtClean="0"/>
              <a:t>TTC Workbook </a:t>
            </a:r>
            <a:r>
              <a:rPr lang="en-US" sz="2200" dirty="0"/>
              <a:t>(for literate </a:t>
            </a:r>
            <a:r>
              <a:rPr lang="en-US" sz="2200" dirty="0" smtClean="0"/>
              <a:t>CHW / home visitors</a:t>
            </a:r>
            <a:r>
              <a:rPr lang="en-US" sz="2200" dirty="0" smtClean="0"/>
              <a:t>)</a:t>
            </a:r>
            <a:endParaRPr lang="en-US" sz="2200" dirty="0"/>
          </a:p>
          <a:p>
            <a:pPr marL="0" indent="0">
              <a:buNone/>
            </a:pPr>
            <a:endParaRPr lang="en-US" sz="2200" dirty="0"/>
          </a:p>
        </p:txBody>
      </p:sp>
      <p:sp>
        <p:nvSpPr>
          <p:cNvPr id="4" name="Content Placeholder 5"/>
          <p:cNvSpPr>
            <a:spLocks noGrp="1"/>
          </p:cNvSpPr>
          <p:nvPr>
            <p:ph sz="quarter" idx="4294967295"/>
          </p:nvPr>
        </p:nvSpPr>
        <p:spPr>
          <a:xfrm>
            <a:off x="3810000" y="1458912"/>
            <a:ext cx="5257800" cy="3875088"/>
          </a:xfrm>
          <a:prstGeom prst="rect">
            <a:avLst/>
          </a:prstGeom>
        </p:spPr>
        <p:txBody>
          <a:bodyPr/>
          <a:lstStyle/>
          <a:p>
            <a:pPr marL="0" indent="0" eaLnBrk="1" hangingPunct="1">
              <a:buNone/>
            </a:pPr>
            <a:r>
              <a:rPr lang="en-US" sz="2200" b="1" dirty="0" smtClean="0"/>
              <a:t>Visual Aids</a:t>
            </a:r>
          </a:p>
          <a:p>
            <a:pPr indent="0" eaLnBrk="1" hangingPunct="1"/>
            <a:r>
              <a:rPr lang="en-US" sz="2200" dirty="0" smtClean="0"/>
              <a:t>TTC </a:t>
            </a:r>
            <a:r>
              <a:rPr lang="en-US" sz="2200" dirty="0" smtClean="0"/>
              <a:t>Job Aids: Flip-Book Stories </a:t>
            </a:r>
            <a:r>
              <a:rPr lang="en-US" sz="2200" dirty="0" smtClean="0"/>
              <a:t>(11 </a:t>
            </a:r>
            <a:r>
              <a:rPr lang="en-US" sz="2200" dirty="0" smtClean="0"/>
              <a:t>flip-book stories)</a:t>
            </a:r>
          </a:p>
          <a:p>
            <a:pPr marL="342900" lvl="1" indent="0" eaLnBrk="1" hangingPunct="1">
              <a:buFontTx/>
              <a:buChar char="•"/>
            </a:pPr>
            <a:r>
              <a:rPr lang="en-US" sz="2200" dirty="0" smtClean="0"/>
              <a:t>Household Handbooks </a:t>
            </a:r>
            <a:r>
              <a:rPr lang="en-US" sz="2200" dirty="0" smtClean="0"/>
              <a:t>(</a:t>
            </a:r>
            <a:r>
              <a:rPr lang="en-US" sz="2200" dirty="0" err="1" smtClean="0"/>
              <a:t>appx</a:t>
            </a:r>
            <a:r>
              <a:rPr lang="en-US" sz="2200" dirty="0" smtClean="0"/>
              <a:t>. </a:t>
            </a:r>
            <a:r>
              <a:rPr lang="en-US" sz="2200" dirty="0" smtClean="0"/>
              <a:t>15 </a:t>
            </a:r>
            <a:r>
              <a:rPr lang="en-US" sz="2200" dirty="0" smtClean="0"/>
              <a:t>pages)</a:t>
            </a:r>
          </a:p>
          <a:p>
            <a:pPr indent="0" eaLnBrk="1" hangingPunct="1">
              <a:buFontTx/>
              <a:buNone/>
            </a:pPr>
            <a:r>
              <a:rPr lang="en-US" sz="2200" b="1" dirty="0" smtClean="0"/>
              <a:t>Training </a:t>
            </a:r>
            <a:r>
              <a:rPr lang="en-US" sz="2200" b="1" dirty="0"/>
              <a:t>of Trainers</a:t>
            </a:r>
          </a:p>
          <a:p>
            <a:pPr indent="0" eaLnBrk="1" hangingPunct="1"/>
            <a:r>
              <a:rPr lang="en-US" sz="2200" dirty="0"/>
              <a:t>Training of </a:t>
            </a:r>
            <a:r>
              <a:rPr lang="en-US" sz="2200" dirty="0" smtClean="0"/>
              <a:t>Facilitator </a:t>
            </a:r>
            <a:r>
              <a:rPr lang="en-US" sz="2200" dirty="0" smtClean="0"/>
              <a:t>Guidelines/Materials</a:t>
            </a:r>
            <a:endParaRPr lang="en-US" sz="2200" dirty="0"/>
          </a:p>
          <a:p>
            <a:pPr indent="0" eaLnBrk="1" hangingPunct="1"/>
            <a:r>
              <a:rPr lang="en-US" sz="2200" dirty="0"/>
              <a:t>Training of Trainers Guidelines/Materials</a:t>
            </a:r>
          </a:p>
          <a:p>
            <a:pPr indent="0" eaLnBrk="1" hangingPunct="1">
              <a:buFontTx/>
              <a:buNone/>
            </a:pPr>
            <a:r>
              <a:rPr lang="en-US" sz="2200" b="1" dirty="0"/>
              <a:t>Other</a:t>
            </a:r>
          </a:p>
          <a:p>
            <a:pPr indent="0" eaLnBrk="1" hangingPunct="1"/>
            <a:r>
              <a:rPr lang="en-US" sz="2200" dirty="0"/>
              <a:t>Data Collection and Monitoring </a:t>
            </a:r>
            <a:r>
              <a:rPr lang="en-US" sz="2200" dirty="0" smtClean="0"/>
              <a:t>System</a:t>
            </a:r>
          </a:p>
          <a:p>
            <a:pPr indent="0" eaLnBrk="1" hangingPunct="1"/>
            <a:r>
              <a:rPr lang="en-US" sz="2200" dirty="0" smtClean="0"/>
              <a:t>Supervision Guide (in development)</a:t>
            </a:r>
          </a:p>
          <a:p>
            <a:pPr indent="0" eaLnBrk="1" hangingPunct="1">
              <a:buNone/>
            </a:pPr>
            <a:endParaRPr lang="en-US" sz="2200" dirty="0"/>
          </a:p>
          <a:p>
            <a:pPr eaLnBrk="1" hangingPunct="1"/>
            <a:endParaRPr lang="en-US" sz="3200" dirty="0"/>
          </a:p>
          <a:p>
            <a:endParaRPr lang="en-US" dirty="0"/>
          </a:p>
        </p:txBody>
      </p:sp>
    </p:spTree>
    <p:extLst>
      <p:ext uri="{BB962C8B-B14F-4D97-AF65-F5344CB8AC3E}">
        <p14:creationId xmlns:p14="http://schemas.microsoft.com/office/powerpoint/2010/main" xmlns="" val="2579463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Global Health PPT 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0B2C1BAE316143BAFDDA492C48AAEC" ma:contentTypeVersion="15" ma:contentTypeDescription="Create a new document." ma:contentTypeScope="" ma:versionID="3f2787db7fcde7f4c57a87e277df51e4">
  <xsd:schema xmlns:xsd="http://www.w3.org/2001/XMLSchema" xmlns:p="http://schemas.microsoft.com/office/2006/metadata/properties" xmlns:ns1="http://schemas.microsoft.com/sharepoint/v3" xmlns:ns2="b5571923-98c6-45b1-9bb5-727179b798fd" xmlns:ns3="02e7f20a-7f58-428c-ae15-5dcad425d977" targetNamespace="http://schemas.microsoft.com/office/2006/metadata/properties" ma:root="true" ma:fieldsID="e87b4c80f7cd04cbac4d0da01413c48a" ns1:_="" ns2:_="" ns3:_="">
    <xsd:import namespace="http://schemas.microsoft.com/sharepoint/v3"/>
    <xsd:import namespace="b5571923-98c6-45b1-9bb5-727179b798fd"/>
    <xsd:import namespace="02e7f20a-7f58-428c-ae15-5dcad425d977"/>
    <xsd:element name="properties">
      <xsd:complexType>
        <xsd:sequence>
          <xsd:element name="documentManagement">
            <xsd:complexType>
              <xsd:all>
                <xsd:element ref="ns2:Departments" minOccurs="0"/>
                <xsd:element ref="ns2:Regions" minOccurs="0"/>
                <xsd:element ref="ns2:Countries" minOccurs="0"/>
                <xsd:element ref="ns1:PublishingStartDate" minOccurs="0"/>
                <xsd:element ref="ns1:PublishingExpirationDate" minOccurs="0"/>
                <xsd:element ref="ns3:Description0" minOccurs="0"/>
                <xsd:element ref="ns3:Interest_x0020_Group" minOccurs="0"/>
                <xsd:element ref="ns3:Resource_x0020_Category" minOccurs="0"/>
                <xsd:element ref="ns3:Organization_x0020_or_x0020_Event" minOccurs="0"/>
                <xsd:element ref="ns3:IG_x0020_File_x0020_Menu"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2" nillable="true" ma:displayName="Scheduling Start Date" ma:internalName="PublishingStartDate">
      <xsd:simpleType>
        <xsd:restriction base="dms:Unknown"/>
      </xsd:simpleType>
    </xsd:element>
    <xsd:element name="PublishingExpirationDate" ma:index="13" nillable="true" ma:displayName="Scheduling End Date" ma:internalName="PublishingExpirationDate">
      <xsd:simpleType>
        <xsd:restriction base="dms:Unknown"/>
      </xsd:simpleType>
    </xsd:element>
  </xsd:schema>
  <xsd:schema xmlns:xsd="http://www.w3.org/2001/XMLSchema" xmlns:dms="http://schemas.microsoft.com/office/2006/documentManagement/types" targetNamespace="b5571923-98c6-45b1-9bb5-727179b798fd" elementFormDefault="qualified">
    <xsd:import namespace="http://schemas.microsoft.com/office/2006/documentManagement/types"/>
    <xsd:element name="Departments" ma:index="2" nillable="true" ma:displayName="Departments" ma:list="{E398055F-CDEA-4CE6-BDEA-6AC54813E8A0}" ma:internalName="Department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Regions" ma:index="3" nillable="true" ma:displayName="Regions" ma:list="{40DD2E5E-B805-49F1-A57C-0EDC20D0E04B}" ma:internalName="Regions" ma:showField="Title">
      <xsd:complexType>
        <xsd:complexContent>
          <xsd:extension base="dms:MultiChoiceLookup">
            <xsd:sequence>
              <xsd:element name="Value" type="dms:Lookup" maxOccurs="unbounded" minOccurs="0" nillable="true"/>
            </xsd:sequence>
          </xsd:extension>
        </xsd:complexContent>
      </xsd:complexType>
    </xsd:element>
    <xsd:element name="Countries" ma:index="4" nillable="true" ma:displayName="Countries" ma:list="{021EA072-5F57-497A-AC08-2D9BA2DF5EF6}" ma:internalName="Countries" ma:readOnly="false"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dms="http://schemas.microsoft.com/office/2006/documentManagement/types" targetNamespace="02e7f20a-7f58-428c-ae15-5dcad425d977" elementFormDefault="qualified">
    <xsd:import namespace="http://schemas.microsoft.com/office/2006/documentManagement/types"/>
    <xsd:element name="Description0" ma:index="14" nillable="true" ma:displayName="Description" ma:internalName="Description0">
      <xsd:simpleType>
        <xsd:restriction base="dms:Text">
          <xsd:maxLength value="255"/>
        </xsd:restriction>
      </xsd:simpleType>
    </xsd:element>
    <xsd:element name="Interest_x0020_Group" ma:index="15" nillable="true" ma:displayName="Relevant Interest Group s" ma:default="General CoP Document" ma:description="Document Primary Interest Group" ma:internalName="Interest_x0020_Group">
      <xsd:complexType>
        <xsd:complexContent>
          <xsd:extension base="dms:MultiChoice">
            <xsd:sequence>
              <xsd:element name="Value" maxOccurs="unbounded" minOccurs="0" nillable="true">
                <xsd:simpleType>
                  <xsd:restriction base="dms:Choice">
                    <xsd:enumeration value="Business Team"/>
                    <xsd:enumeration value="Capacity Building"/>
                    <xsd:enumeration value="Channels of Hope"/>
                    <xsd:enumeration value="Child Health Now"/>
                    <xsd:enumeration value="Disability"/>
                    <xsd:enumeration value="Executive Team"/>
                    <xsd:enumeration value="General CoP Document"/>
                    <xsd:enumeration value="Global Fund"/>
                    <xsd:enumeration value="GTRN"/>
                    <xsd:enumeration value="Health and HIV in Emergency"/>
                    <xsd:enumeration value="HIV and AIDS"/>
                    <xsd:enumeration value="Infectious and Communicable Disease"/>
                    <xsd:enumeration value="Maternal Newborn Child Health"/>
                    <xsd:enumeration value="mHealth"/>
                    <xsd:enumeration value="Nutrition"/>
                    <xsd:enumeration value="NCOE"/>
                    <xsd:enumeration value="cPMTCT"/>
                    <xsd:enumeration value="Policy and Advocacy"/>
                    <xsd:enumeration value="Project Model Information"/>
                    <xsd:enumeration value="Psychological First Aid"/>
                    <xsd:enumeration value="Research &amp; DME"/>
                    <xsd:enumeration value="Support Offices"/>
                    <xsd:enumeration value="French Language"/>
                    <xsd:enumeration value="Spanish Language"/>
                  </xsd:restriction>
                </xsd:simpleType>
              </xsd:element>
            </xsd:sequence>
          </xsd:extension>
        </xsd:complexContent>
      </xsd:complexType>
    </xsd:element>
    <xsd:element name="Resource_x0020_Category" ma:index="16" nillable="true" ma:displayName="Resource Category" ma:default="Unclassified" ma:format="Dropdown" ma:internalName="Resource_x0020_Category">
      <xsd:simpleType>
        <xsd:restriction base="dms:Choice">
          <xsd:enumeration value="Budgets"/>
          <xsd:enumeration value="Case Studies"/>
          <xsd:enumeration value="Communications and Publishing Resources"/>
          <xsd:enumeration value="Conference Information"/>
          <xsd:enumeration value="CoP and IG Meetings Resources"/>
          <xsd:enumeration value="Core Resources for the Health CoP"/>
          <xsd:enumeration value="Program Models for Health, Nutrition and HIV"/>
          <xsd:enumeration value="Presentations"/>
          <xsd:enumeration value="WV Reports, publications, and toolkits"/>
          <xsd:enumeration value="Peer Organization Reports, Publications and toolkits"/>
          <xsd:enumeration value="Staff information"/>
          <xsd:enumeration value="Unclassified"/>
        </xsd:restriction>
      </xsd:simpleType>
    </xsd:element>
    <xsd:element name="Organization_x0020_or_x0020_Event" ma:index="17" nillable="true" ma:displayName="Organization or Event" ma:internalName="Organization_x0020_or_x0020_Event">
      <xsd:simpleType>
        <xsd:restriction base="dms:Text">
          <xsd:maxLength value="255"/>
        </xsd:restriction>
      </xsd:simpleType>
    </xsd:element>
    <xsd:element name="IG_x0020_File_x0020_Menu" ma:index="18" nillable="true" ma:displayName="IG File Menu" ma:internalName="IG_x0020_File_x0020_Menu">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ma:readOnly="true"/>
        <xsd:element ref="dc:title" minOccurs="0"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Regions xmlns="b5571923-98c6-45b1-9bb5-727179b798fd"/>
    <IG_x0020_File_x0020_Menu xmlns="02e7f20a-7f58-428c-ae15-5dcad425d977" xsi:nil="true"/>
    <Countries xmlns="b5571923-98c6-45b1-9bb5-727179b798fd"/>
    <Departments xmlns="b5571923-98c6-45b1-9bb5-727179b798fd"/>
    <Resource_x0020_Category xmlns="02e7f20a-7f58-428c-ae15-5dcad425d977">Unclassified</Resource_x0020_Category>
    <Organization_x0020_or_x0020_Event xmlns="02e7f20a-7f58-428c-ae15-5dcad425d977" xsi:nil="true"/>
    <PublishingExpirationDate xmlns="http://schemas.microsoft.com/sharepoint/v3" xsi:nil="true"/>
    <Description0 xmlns="02e7f20a-7f58-428c-ae15-5dcad425d977">NEW template for Global Health and WASH presentations.</Description0>
    <Interest_x0020_Group xmlns="02e7f20a-7f58-428c-ae15-5dcad425d977">
      <Value>General CoP Document</Value>
    </Interest_x0020_Group>
    <PublishingStartDate xmlns="http://schemas.microsoft.com/sharepoint/v3" xsi:nil="true"/>
  </documentManagement>
</p:properties>
</file>

<file path=customXml/itemProps1.xml><?xml version="1.0" encoding="utf-8"?>
<ds:datastoreItem xmlns:ds="http://schemas.openxmlformats.org/officeDocument/2006/customXml" ds:itemID="{9B2493E3-D0E3-498A-99FB-7051E4C74167}">
  <ds:schemaRefs>
    <ds:schemaRef ds:uri="http://schemas.microsoft.com/office/2006/metadata/longProperties"/>
  </ds:schemaRefs>
</ds:datastoreItem>
</file>

<file path=customXml/itemProps2.xml><?xml version="1.0" encoding="utf-8"?>
<ds:datastoreItem xmlns:ds="http://schemas.openxmlformats.org/officeDocument/2006/customXml" ds:itemID="{CFE86563-033A-42A1-A7C3-04A6A5C34F57}">
  <ds:schemaRefs>
    <ds:schemaRef ds:uri="http://schemas.microsoft.com/sharepoint/v3/contenttype/forms"/>
  </ds:schemaRefs>
</ds:datastoreItem>
</file>

<file path=customXml/itemProps3.xml><?xml version="1.0" encoding="utf-8"?>
<ds:datastoreItem xmlns:ds="http://schemas.openxmlformats.org/officeDocument/2006/customXml" ds:itemID="{EDBD100A-C347-4A13-8C0E-98BE83979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571923-98c6-45b1-9bb5-727179b798fd"/>
    <ds:schemaRef ds:uri="02e7f20a-7f58-428c-ae15-5dcad425d97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38304E53-E0AD-4643-87F5-FEB60040BC53}">
  <ds:schemaRefs>
    <ds:schemaRef ds:uri="http://schemas.microsoft.com/office/2006/metadata/properties"/>
    <ds:schemaRef ds:uri="http://schemas.microsoft.com/sharepoint/v3"/>
    <ds:schemaRef ds:uri="http://schemas.microsoft.com/office/2006/documentManagement/types"/>
    <ds:schemaRef ds:uri="b5571923-98c6-45b1-9bb5-727179b798fd"/>
    <ds:schemaRef ds:uri="http://www.w3.org/XML/1998/namespace"/>
    <ds:schemaRef ds:uri="http://purl.org/dc/elements/1.1/"/>
    <ds:schemaRef ds:uri="http://purl.org/dc/dcmitype/"/>
    <ds:schemaRef ds:uri="http://schemas.openxmlformats.org/package/2006/metadata/core-properties"/>
    <ds:schemaRef ds:uri="02e7f20a-7f58-428c-ae15-5dcad425d977"/>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Global Health PPT template[1]</Template>
  <TotalTime>1173</TotalTime>
  <Words>2261</Words>
  <Application>Microsoft Office PowerPoint</Application>
  <PresentationFormat>On-screen Show (4:3)</PresentationFormat>
  <Paragraphs>175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Global Health PPT template[1]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World Vision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World Vision</dc:creator>
  <cp:lastModifiedBy>walkerp</cp:lastModifiedBy>
  <cp:revision>22</cp:revision>
  <cp:lastPrinted>2012-11-28T17:22:20Z</cp:lastPrinted>
  <dcterms:created xsi:type="dcterms:W3CDTF">2011-11-22T14:06:33Z</dcterms:created>
  <dcterms:modified xsi:type="dcterms:W3CDTF">2014-03-10T11:43:53Z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partments">
    <vt:lpwstr/>
  </property>
  <property fmtid="{D5CDD505-2E9C-101B-9397-08002B2CF9AE}" pid="3" name="Countries">
    <vt:lpwstr/>
  </property>
  <property fmtid="{D5CDD505-2E9C-101B-9397-08002B2CF9AE}" pid="4" name="Regions">
    <vt:lpwstr/>
  </property>
  <property fmtid="{D5CDD505-2E9C-101B-9397-08002B2CF9AE}" pid="5" name="ContentType">
    <vt:lpwstr>Document</vt:lpwstr>
  </property>
  <property fmtid="{D5CDD505-2E9C-101B-9397-08002B2CF9AE}" pid="6" name="Description0">
    <vt:lpwstr>NEW template for Global Health and WASH presentations.</vt:lpwstr>
  </property>
  <property fmtid="{D5CDD505-2E9C-101B-9397-08002B2CF9AE}" pid="7" name="Interest Group">
    <vt:lpwstr>;#General CoP Document;#</vt:lpwstr>
  </property>
  <property fmtid="{D5CDD505-2E9C-101B-9397-08002B2CF9AE}" pid="8" name="IG File Menu">
    <vt:lpwstr/>
  </property>
  <property fmtid="{D5CDD505-2E9C-101B-9397-08002B2CF9AE}" pid="9" name="Resource Category">
    <vt:lpwstr>Unclassified</vt:lpwstr>
  </property>
  <property fmtid="{D5CDD505-2E9C-101B-9397-08002B2CF9AE}" pid="10" name="Organization or Event">
    <vt:lpwstr/>
  </property>
  <property fmtid="{D5CDD505-2E9C-101B-9397-08002B2CF9AE}" pid="11" name="PublishingExpirationDate">
    <vt:lpwstr/>
  </property>
  <property fmtid="{D5CDD505-2E9C-101B-9397-08002B2CF9AE}" pid="12" name="PublishingStartDate">
    <vt:lpwstr/>
  </property>
</Properties>
</file>